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10287000" cx="18288000"/>
  <p:notesSz cx="6858000" cy="9144000"/>
  <p:embeddedFontLst>
    <p:embeddedFont>
      <p:font typeface="Montserrat SemiBold"/>
      <p:regular r:id="rId12"/>
      <p:bold r:id="rId13"/>
      <p:italic r:id="rId14"/>
      <p:boldItalic r:id="rId15"/>
    </p:embeddedFont>
    <p:embeddedFont>
      <p:font typeface="Montserrat"/>
      <p:regular r:id="rId16"/>
      <p:bold r:id="rId17"/>
      <p:italic r:id="rId18"/>
      <p:boldItalic r:id="rId19"/>
    </p:embeddedFont>
    <p:embeddedFont>
      <p:font typeface="Montserrat Medium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DC0AB4E-B732-43AE-A3DF-133856BBDA78}">
  <a:tblStyle styleId="{FDC0AB4E-B732-43AE-A3DF-133856BBDA7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regular.fntdata"/><Relationship Id="rId11" Type="http://schemas.openxmlformats.org/officeDocument/2006/relationships/slide" Target="slides/slide6.xml"/><Relationship Id="rId22" Type="http://schemas.openxmlformats.org/officeDocument/2006/relationships/font" Target="fonts/MontserratMedium-italic.fntdata"/><Relationship Id="rId10" Type="http://schemas.openxmlformats.org/officeDocument/2006/relationships/slide" Target="slides/slide5.xml"/><Relationship Id="rId21" Type="http://schemas.openxmlformats.org/officeDocument/2006/relationships/font" Target="fonts/MontserratMedium-bold.fntdata"/><Relationship Id="rId13" Type="http://schemas.openxmlformats.org/officeDocument/2006/relationships/font" Target="fonts/MontserratSemiBold-bold.fntdata"/><Relationship Id="rId12" Type="http://schemas.openxmlformats.org/officeDocument/2006/relationships/font" Target="fonts/MontserratSemiBold-regular.fntdata"/><Relationship Id="rId23" Type="http://schemas.openxmlformats.org/officeDocument/2006/relationships/font" Target="fonts/MontserratMedium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SemiBold-boldItalic.fntdata"/><Relationship Id="rId14" Type="http://schemas.openxmlformats.org/officeDocument/2006/relationships/font" Target="fonts/MontserratSemiBold-italic.fntdata"/><Relationship Id="rId17" Type="http://schemas.openxmlformats.org/officeDocument/2006/relationships/font" Target="fonts/Montserrat-bold.fntdata"/><Relationship Id="rId16" Type="http://schemas.openxmlformats.org/officeDocument/2006/relationships/font" Target="fonts/Montserrat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-boldItalic.fntdata"/><Relationship Id="rId6" Type="http://schemas.openxmlformats.org/officeDocument/2006/relationships/slide" Target="slides/slide1.xml"/><Relationship Id="rId18" Type="http://schemas.openxmlformats.org/officeDocument/2006/relationships/font" Target="fonts/Montserrat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ebb4a99c4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ebb4a99c4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ebc893b7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ebc893b7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/>
              <a:t>Bring up image </a:t>
            </a:r>
            <a:endParaRPr sz="1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/>
              <a:t>Look at the image why do you think mars has a thinner atmosphere than earth?</a:t>
            </a:r>
            <a:endParaRPr sz="14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/>
              <a:t>Pause here and write down your answer </a:t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8ebb4a99c4_0_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8ebb4a99c4_0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Write each step down and finish off.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Use words like higher and lower.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8ebb4a99c4_0_2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8ebb4a99c4_0_2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Your turn - use the same idea to answer this question. I have broken it down for you. DOn’t forget your comparative language.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8ebb4a99c4_0_3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8ebb4a99c4_0_3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8ebb4a99c4_0_3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8ebb4a99c4_0_3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/>
              <a:t>Pause here a do this one on your own </a:t>
            </a:r>
            <a:endParaRPr sz="1400"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0" name="Google Shape;80;p14"/>
          <p:cNvSpPr txBox="1"/>
          <p:nvPr>
            <p:ph idx="4294967295"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Atmospheric Pressure 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Physics - Key Stage 3 Matter  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2" name="Google Shape;82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Miss Todd </a:t>
            </a:r>
            <a:endParaRPr>
              <a:solidFill>
                <a:srgbClr val="4B324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>
            <p:ph type="title"/>
          </p:nvPr>
        </p:nvSpPr>
        <p:spPr>
          <a:xfrm>
            <a:off x="341400" y="244950"/>
            <a:ext cx="126159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Explain why Mars has a thinner atmosphere than Earth?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8" name="Google Shape;88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6"/>
          <p:cNvSpPr txBox="1"/>
          <p:nvPr>
            <p:ph type="title"/>
          </p:nvPr>
        </p:nvSpPr>
        <p:spPr>
          <a:xfrm>
            <a:off x="277450" y="638950"/>
            <a:ext cx="9468000" cy="1032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The collapsing can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94" name="Google Shape;94;p16"/>
          <p:cNvSpPr txBox="1"/>
          <p:nvPr>
            <p:ph idx="12" type="sldNum"/>
          </p:nvPr>
        </p:nvSpPr>
        <p:spPr>
          <a:xfrm>
            <a:off x="1835882" y="19173300"/>
            <a:ext cx="2880000" cy="72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5" name="Google Shape;95;p16"/>
          <p:cNvSpPr txBox="1"/>
          <p:nvPr/>
        </p:nvSpPr>
        <p:spPr>
          <a:xfrm>
            <a:off x="1191850" y="2075450"/>
            <a:ext cx="7088400" cy="35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-698500" lvl="0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800"/>
              <a:buFont typeface="Montserrat"/>
              <a:buAutoNum type="arabicPeriod"/>
            </a:pPr>
            <a:r>
              <a:rPr lang="en-GB" sz="3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At the start the pressure inside the can and outside the can is __________</a:t>
            </a:r>
            <a:endParaRPr sz="3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6" name="Google Shape;96;p16"/>
          <p:cNvSpPr txBox="1"/>
          <p:nvPr/>
        </p:nvSpPr>
        <p:spPr>
          <a:xfrm>
            <a:off x="9751800" y="2199450"/>
            <a:ext cx="7088400" cy="35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2. When the can is heated the pressure inside ____________ because the particles….</a:t>
            </a:r>
            <a:endParaRPr sz="3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7" name="Google Shape;97;p16"/>
          <p:cNvSpPr txBox="1"/>
          <p:nvPr/>
        </p:nvSpPr>
        <p:spPr>
          <a:xfrm>
            <a:off x="1467150" y="6032850"/>
            <a:ext cx="7088400" cy="35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3. When the can is put into cool water, the pressure inside will _______________ because the particles will...</a:t>
            </a:r>
            <a:endParaRPr sz="3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8" name="Google Shape;98;p16"/>
          <p:cNvSpPr txBox="1"/>
          <p:nvPr/>
        </p:nvSpPr>
        <p:spPr>
          <a:xfrm>
            <a:off x="10085600" y="6032850"/>
            <a:ext cx="7088400" cy="35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4. The can is crushed because the pressure outside is suddenly _____________ than inside.</a:t>
            </a:r>
            <a:endParaRPr sz="3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7"/>
          <p:cNvSpPr txBox="1"/>
          <p:nvPr>
            <p:ph idx="1" type="body"/>
          </p:nvPr>
        </p:nvSpPr>
        <p:spPr>
          <a:xfrm>
            <a:off x="1872000" y="18504000"/>
            <a:ext cx="15768000" cy="12816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https://storage.needpix.com/rsynced_images/airplane-2594476_1280.jpg</a:t>
            </a:r>
            <a:endParaRPr/>
          </a:p>
        </p:txBody>
      </p:sp>
      <p:sp>
        <p:nvSpPr>
          <p:cNvPr id="104" name="Google Shape;104;p17"/>
          <p:cNvSpPr txBox="1"/>
          <p:nvPr/>
        </p:nvSpPr>
        <p:spPr>
          <a:xfrm>
            <a:off x="453125" y="418500"/>
            <a:ext cx="14507400" cy="94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Why are aeroplane windows so thick?</a:t>
            </a:r>
            <a:endParaRPr sz="34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4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4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6731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400"/>
              <a:buFont typeface="Montserrat"/>
              <a:buAutoNum type="arabicPeriod"/>
            </a:pPr>
            <a:r>
              <a:rPr lang="en-GB" sz="3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Where is the aeroplane?</a:t>
            </a:r>
            <a:endParaRPr sz="34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6731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400"/>
              <a:buFont typeface="Montserrat"/>
              <a:buAutoNum type="arabicPeriod"/>
            </a:pPr>
            <a:r>
              <a:rPr lang="en-GB" sz="3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What is the pressure like outside the plane?</a:t>
            </a:r>
            <a:endParaRPr sz="34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6731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400"/>
              <a:buFont typeface="Montserrat"/>
              <a:buAutoNum type="arabicPeriod"/>
            </a:pPr>
            <a:r>
              <a:rPr lang="en-GB" sz="3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Why? </a:t>
            </a:r>
            <a:endParaRPr sz="34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6731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400"/>
              <a:buFont typeface="Montserrat"/>
              <a:buAutoNum type="arabicPeriod"/>
            </a:pPr>
            <a:r>
              <a:rPr lang="en-GB" sz="3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So what is the pressure like inside the plane?</a:t>
            </a:r>
            <a:endParaRPr sz="34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673100" lvl="0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400"/>
              <a:buFont typeface="Montserrat"/>
              <a:buAutoNum type="arabicPeriod"/>
            </a:pPr>
            <a:r>
              <a:rPr lang="en-GB" sz="3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What do the thick windows prevent?</a:t>
            </a:r>
            <a:endParaRPr sz="34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8"/>
          <p:cNvSpPr txBox="1"/>
          <p:nvPr>
            <p:ph type="title"/>
          </p:nvPr>
        </p:nvSpPr>
        <p:spPr>
          <a:xfrm>
            <a:off x="917950" y="585250"/>
            <a:ext cx="126159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Independent Practice </a:t>
            </a:r>
            <a:r>
              <a:rPr lang="en-GB">
                <a:solidFill>
                  <a:schemeClr val="dk2"/>
                </a:solidFill>
              </a:rPr>
              <a:t> 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10" name="Google Shape;110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1" name="Google Shape;111;p18"/>
          <p:cNvSpPr txBox="1"/>
          <p:nvPr/>
        </p:nvSpPr>
        <p:spPr>
          <a:xfrm>
            <a:off x="9025700" y="3705050"/>
            <a:ext cx="9116100" cy="24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Montserrat"/>
              <a:buAutoNum type="arabicPeriod"/>
            </a:pPr>
            <a:r>
              <a:rPr lang="en-GB" sz="3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Look at the table. Describe how boiling point changes with altitude. </a:t>
            </a:r>
            <a:endParaRPr sz="3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3600"/>
              <a:buFont typeface="Montserrat"/>
              <a:buAutoNum type="arabicPeriod"/>
            </a:pPr>
            <a:r>
              <a:rPr lang="en-GB" sz="3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Explain why water boils easier at greater heights. </a:t>
            </a:r>
            <a:r>
              <a:rPr lang="en-GB" sz="3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  </a:t>
            </a:r>
            <a:endParaRPr sz="3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112" name="Google Shape;112;p18"/>
          <p:cNvGraphicFramePr/>
          <p:nvPr/>
        </p:nvGraphicFramePr>
        <p:xfrm>
          <a:off x="917950" y="21148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{FDC0AB4E-B732-43AE-A3DF-133856BBDA78}</a:tableStyleId>
              </a:tblPr>
              <a:tblGrid>
                <a:gridCol w="3933750"/>
                <a:gridCol w="3933750"/>
              </a:tblGrid>
              <a:tr h="10095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Altitude (ft)</a:t>
                      </a:r>
                      <a:endParaRPr b="1"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Boiling p</a:t>
                      </a:r>
                      <a:r>
                        <a:rPr b="1" lang="en-GB" sz="3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oint (</a:t>
                      </a:r>
                      <a:r>
                        <a:rPr b="1" baseline="30000" lang="en-GB" sz="3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</a:t>
                      </a:r>
                      <a:r>
                        <a:rPr b="1" lang="en-GB" sz="3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C)</a:t>
                      </a:r>
                      <a:endParaRPr b="1" sz="30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  <a:tr h="10095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</a:t>
                      </a:r>
                      <a:endParaRPr sz="30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100</a:t>
                      </a:r>
                      <a:endParaRPr sz="30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10095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1000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98.9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10095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2000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97.8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10095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3000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96.8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10095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4000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95.7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9"/>
          <p:cNvSpPr txBox="1"/>
          <p:nvPr>
            <p:ph type="title"/>
          </p:nvPr>
        </p:nvSpPr>
        <p:spPr>
          <a:xfrm>
            <a:off x="856825" y="389550"/>
            <a:ext cx="126159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Independent Practice </a:t>
            </a:r>
            <a:r>
              <a:rPr lang="en-GB">
                <a:solidFill>
                  <a:schemeClr val="dk2"/>
                </a:solidFill>
              </a:rPr>
              <a:t> 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18" name="Google Shape;118;p1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9" name="Google Shape;119;p19"/>
          <p:cNvSpPr txBox="1"/>
          <p:nvPr/>
        </p:nvSpPr>
        <p:spPr>
          <a:xfrm>
            <a:off x="656850" y="2018550"/>
            <a:ext cx="14198400" cy="24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Water boils at 97</a:t>
            </a:r>
            <a:r>
              <a:rPr baseline="30000" lang="en-GB" sz="3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o</a:t>
            </a:r>
            <a:r>
              <a:rPr lang="en-GB" sz="3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 at 1300ft above sea level, but at 3500ft it boils at 91</a:t>
            </a:r>
            <a:r>
              <a:rPr baseline="30000" lang="en-GB" sz="3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o</a:t>
            </a:r>
            <a:r>
              <a:rPr lang="en-GB" sz="3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C.</a:t>
            </a:r>
            <a:endParaRPr sz="3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Calculate the percentage decrease in boiling point</a:t>
            </a:r>
            <a:endParaRPr sz="3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3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  </a:t>
            </a:r>
            <a:endParaRPr sz="3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0" name="Google Shape;120;p19"/>
          <p:cNvSpPr txBox="1"/>
          <p:nvPr/>
        </p:nvSpPr>
        <p:spPr>
          <a:xfrm>
            <a:off x="656850" y="5358900"/>
            <a:ext cx="15348900" cy="88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6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% difference = (temp difference ÷ initial temp) x 100</a:t>
            </a:r>
            <a:r>
              <a:rPr b="1" lang="en-GB" sz="36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b="1" sz="3600">
              <a:solidFill>
                <a:schemeClr val="accent5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