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62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</p:sldIdLst>
  <p:sldSz cy="10287000" cx="18288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381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A24614E9-3122-45B5-A415-184F1E574D16}">
  <a:tblStyle styleId="{A24614E9-3122-45B5-A415-184F1E574D16}" styleName="Table_0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381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0" Type="http://schemas.openxmlformats.org/officeDocument/2006/relationships/slide" Target="slides/slide4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8e45a9f738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8e45a9f738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86d66b6980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86d66b6980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Introduce self and brief overview of the lesson </a:t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86d66b6980_0_9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86d66b6980_0_9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Introduce self and brief overview of the lesson </a:t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8f6db61686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8f6db61686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"/>
              <a:buNone/>
              <a:defRPr b="0" sz="600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6" y="7235497"/>
            <a:ext cx="4719201" cy="256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17113568" y="9499702"/>
            <a:ext cx="1097400" cy="787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980500" y="2199450"/>
            <a:ext cx="16389600" cy="688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"/>
              <a:buNone/>
              <a:defRPr b="0" i="1" sz="72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"/>
              <a:buNone/>
              <a:defRPr sz="72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"/>
              <a:buNone/>
              <a:defRPr sz="72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"/>
              <a:buNone/>
              <a:defRPr sz="72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"/>
              <a:buNone/>
              <a:defRPr sz="72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"/>
              <a:buNone/>
              <a:defRPr sz="72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"/>
              <a:buNone/>
              <a:defRPr sz="72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"/>
              <a:buNone/>
              <a:defRPr sz="72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"/>
              <a:buNone/>
              <a:defRPr sz="72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70" name="Google Shape;70;p11"/>
          <p:cNvSpPr txBox="1"/>
          <p:nvPr>
            <p:ph idx="1" type="subTitle"/>
          </p:nvPr>
        </p:nvSpPr>
        <p:spPr>
          <a:xfrm>
            <a:off x="949050" y="7939000"/>
            <a:ext cx="7870800" cy="1908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71" name="Google Shape;71;p11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  <p:sp>
        <p:nvSpPr>
          <p:cNvPr id="72" name="Google Shape;72;p11"/>
          <p:cNvSpPr txBox="1"/>
          <p:nvPr>
            <p:ph idx="12" type="sldNum"/>
          </p:nvPr>
        </p:nvSpPr>
        <p:spPr>
          <a:xfrm>
            <a:off x="17113568" y="9499702"/>
            <a:ext cx="1097400" cy="787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2"/>
          <p:cNvSpPr txBox="1"/>
          <p:nvPr>
            <p:ph idx="1" type="body"/>
          </p:nvPr>
        </p:nvSpPr>
        <p:spPr>
          <a:xfrm>
            <a:off x="936000" y="9252000"/>
            <a:ext cx="7884000" cy="6408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/>
        </p:txBody>
      </p:sp>
      <p:sp>
        <p:nvSpPr>
          <p:cNvPr id="75" name="Google Shape;75;p12"/>
          <p:cNvSpPr txBox="1"/>
          <p:nvPr>
            <p:ph idx="12" type="sldNum"/>
          </p:nvPr>
        </p:nvSpPr>
        <p:spPr>
          <a:xfrm>
            <a:off x="17113568" y="9499702"/>
            <a:ext cx="1097400" cy="787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 1">
  <p:cSld name="Main point">
    <p:bg>
      <p:bgPr>
        <a:solidFill>
          <a:schemeClr val="dk1"/>
        </a:solidFill>
      </p:bgPr>
    </p:bg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4"/>
          <p:cNvSpPr txBox="1"/>
          <p:nvPr>
            <p:ph type="title"/>
          </p:nvPr>
        </p:nvSpPr>
        <p:spPr>
          <a:xfrm>
            <a:off x="980500" y="2199450"/>
            <a:ext cx="16389600" cy="688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800"/>
              <a:buFont typeface="Montserrat"/>
              <a:buNone/>
              <a:defRPr b="0" i="1" sz="72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Font typeface="Montserrat"/>
              <a:buNone/>
              <a:defRPr sz="7200">
                <a:latin typeface="Montserrat"/>
                <a:ea typeface="Montserrat"/>
                <a:cs typeface="Montserrat"/>
                <a:sym typeface="Montserrat"/>
              </a:defRPr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Font typeface="Montserrat"/>
              <a:buNone/>
              <a:defRPr sz="7200">
                <a:latin typeface="Montserrat"/>
                <a:ea typeface="Montserrat"/>
                <a:cs typeface="Montserrat"/>
                <a:sym typeface="Montserrat"/>
              </a:defRPr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Font typeface="Montserrat"/>
              <a:buNone/>
              <a:defRPr sz="7200">
                <a:latin typeface="Montserrat"/>
                <a:ea typeface="Montserrat"/>
                <a:cs typeface="Montserrat"/>
                <a:sym typeface="Montserrat"/>
              </a:defRPr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Font typeface="Montserrat"/>
              <a:buNone/>
              <a:defRPr sz="7200">
                <a:latin typeface="Montserrat"/>
                <a:ea typeface="Montserrat"/>
                <a:cs typeface="Montserrat"/>
                <a:sym typeface="Montserrat"/>
              </a:defRPr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Font typeface="Montserrat"/>
              <a:buNone/>
              <a:defRPr sz="7200">
                <a:latin typeface="Montserrat"/>
                <a:ea typeface="Montserrat"/>
                <a:cs typeface="Montserrat"/>
                <a:sym typeface="Montserrat"/>
              </a:defRPr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Font typeface="Montserrat"/>
              <a:buNone/>
              <a:defRPr sz="7200">
                <a:latin typeface="Montserrat"/>
                <a:ea typeface="Montserrat"/>
                <a:cs typeface="Montserrat"/>
                <a:sym typeface="Montserrat"/>
              </a:defRPr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Font typeface="Montserrat"/>
              <a:buNone/>
              <a:defRPr sz="7200">
                <a:latin typeface="Montserrat"/>
                <a:ea typeface="Montserrat"/>
                <a:cs typeface="Montserrat"/>
                <a:sym typeface="Montserrat"/>
              </a:defRPr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Font typeface="Montserrat"/>
              <a:buNone/>
              <a:defRPr sz="72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0" name="Google Shape;80;p14"/>
          <p:cNvSpPr txBox="1"/>
          <p:nvPr>
            <p:ph idx="1" type="subTitle"/>
          </p:nvPr>
        </p:nvSpPr>
        <p:spPr>
          <a:xfrm>
            <a:off x="949050" y="7939001"/>
            <a:ext cx="7871100" cy="1908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rtl="0" algn="l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SzPts val="4800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2pPr>
            <a:lvl3pPr lvl="2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4200"/>
              <a:buNone/>
              <a:defRPr/>
            </a:lvl3pPr>
            <a:lvl4pPr lvl="3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4200"/>
              <a:buNone/>
              <a:defRPr/>
            </a:lvl4pPr>
            <a:lvl5pPr lvl="4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600"/>
              <a:buNone/>
              <a:defRPr/>
            </a:lvl5pPr>
            <a:lvl6pPr lvl="5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600"/>
              <a:buNone/>
              <a:defRPr/>
            </a:lvl6pPr>
            <a:lvl7pPr lvl="6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000"/>
              <a:buNone/>
              <a:defRPr/>
            </a:lvl7pPr>
            <a:lvl8pPr lvl="7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000"/>
              <a:buNone/>
              <a:defRPr/>
            </a:lvl8pPr>
            <a:lvl9pPr lvl="8" rtl="0" algn="l">
              <a:lnSpc>
                <a:spcPct val="130000"/>
              </a:lnSpc>
              <a:spcBef>
                <a:spcPts val="2000"/>
              </a:spcBef>
              <a:spcAft>
                <a:spcPts val="2000"/>
              </a:spcAft>
              <a:buSzPts val="2400"/>
              <a:buNone/>
              <a:defRPr/>
            </a:lvl9pPr>
          </a:lstStyle>
          <a:p/>
        </p:txBody>
      </p:sp>
      <p:pic>
        <p:nvPicPr>
          <p:cNvPr id="81" name="Google Shape;81;p14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6"/>
            <a:ext cx="448851" cy="838350"/>
          </a:xfrm>
          <a:prstGeom prst="rect">
            <a:avLst/>
          </a:prstGeom>
          <a:noFill/>
          <a:ln>
            <a:noFill/>
          </a:ln>
        </p:spPr>
      </p:pic>
      <p:sp>
        <p:nvSpPr>
          <p:cNvPr id="82" name="Google Shape;82;p14"/>
          <p:cNvSpPr txBox="1"/>
          <p:nvPr>
            <p:ph idx="12" type="sldNum"/>
          </p:nvPr>
        </p:nvSpPr>
        <p:spPr>
          <a:xfrm>
            <a:off x="17113568" y="9499702"/>
            <a:ext cx="1097400" cy="787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 2">
  <p:cSld name="Main point_1">
    <p:bg>
      <p:bgPr>
        <a:solidFill>
          <a:schemeClr val="accent2"/>
        </a:solid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5"/>
          <p:cNvSpPr txBox="1"/>
          <p:nvPr>
            <p:ph type="title"/>
          </p:nvPr>
        </p:nvSpPr>
        <p:spPr>
          <a:xfrm>
            <a:off x="980500" y="2199450"/>
            <a:ext cx="16389600" cy="688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800"/>
              <a:buFont typeface="Montserrat"/>
              <a:buNone/>
              <a:defRPr b="0" i="1" sz="72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Font typeface="Montserrat"/>
              <a:buNone/>
              <a:defRPr sz="7200">
                <a:latin typeface="Montserrat"/>
                <a:ea typeface="Montserrat"/>
                <a:cs typeface="Montserrat"/>
                <a:sym typeface="Montserrat"/>
              </a:defRPr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Font typeface="Montserrat"/>
              <a:buNone/>
              <a:defRPr sz="7200">
                <a:latin typeface="Montserrat"/>
                <a:ea typeface="Montserrat"/>
                <a:cs typeface="Montserrat"/>
                <a:sym typeface="Montserrat"/>
              </a:defRPr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Font typeface="Montserrat"/>
              <a:buNone/>
              <a:defRPr sz="7200">
                <a:latin typeface="Montserrat"/>
                <a:ea typeface="Montserrat"/>
                <a:cs typeface="Montserrat"/>
                <a:sym typeface="Montserrat"/>
              </a:defRPr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Font typeface="Montserrat"/>
              <a:buNone/>
              <a:defRPr sz="7200">
                <a:latin typeface="Montserrat"/>
                <a:ea typeface="Montserrat"/>
                <a:cs typeface="Montserrat"/>
                <a:sym typeface="Montserrat"/>
              </a:defRPr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Font typeface="Montserrat"/>
              <a:buNone/>
              <a:defRPr sz="7200">
                <a:latin typeface="Montserrat"/>
                <a:ea typeface="Montserrat"/>
                <a:cs typeface="Montserrat"/>
                <a:sym typeface="Montserrat"/>
              </a:defRPr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Font typeface="Montserrat"/>
              <a:buNone/>
              <a:defRPr sz="7200">
                <a:latin typeface="Montserrat"/>
                <a:ea typeface="Montserrat"/>
                <a:cs typeface="Montserrat"/>
                <a:sym typeface="Montserrat"/>
              </a:defRPr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Font typeface="Montserrat"/>
              <a:buNone/>
              <a:defRPr sz="7200">
                <a:latin typeface="Montserrat"/>
                <a:ea typeface="Montserrat"/>
                <a:cs typeface="Montserrat"/>
                <a:sym typeface="Montserrat"/>
              </a:defRPr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Font typeface="Montserrat"/>
              <a:buNone/>
              <a:defRPr sz="72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5" name="Google Shape;85;p15"/>
          <p:cNvSpPr txBox="1"/>
          <p:nvPr>
            <p:ph idx="1" type="subTitle"/>
          </p:nvPr>
        </p:nvSpPr>
        <p:spPr>
          <a:xfrm>
            <a:off x="949050" y="7939001"/>
            <a:ext cx="7871100" cy="1908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rtl="0" algn="l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SzPts val="4800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2pPr>
            <a:lvl3pPr lvl="2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4200"/>
              <a:buNone/>
              <a:defRPr/>
            </a:lvl3pPr>
            <a:lvl4pPr lvl="3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4200"/>
              <a:buNone/>
              <a:defRPr/>
            </a:lvl4pPr>
            <a:lvl5pPr lvl="4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600"/>
              <a:buNone/>
              <a:defRPr/>
            </a:lvl5pPr>
            <a:lvl6pPr lvl="5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600"/>
              <a:buNone/>
              <a:defRPr/>
            </a:lvl6pPr>
            <a:lvl7pPr lvl="6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000"/>
              <a:buNone/>
              <a:defRPr/>
            </a:lvl7pPr>
            <a:lvl8pPr lvl="7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000"/>
              <a:buNone/>
              <a:defRPr/>
            </a:lvl8pPr>
            <a:lvl9pPr lvl="8" rtl="0" algn="l">
              <a:lnSpc>
                <a:spcPct val="130000"/>
              </a:lnSpc>
              <a:spcBef>
                <a:spcPts val="2000"/>
              </a:spcBef>
              <a:spcAft>
                <a:spcPts val="2000"/>
              </a:spcAft>
              <a:buSzPts val="2400"/>
              <a:buNone/>
              <a:defRPr/>
            </a:lvl9pPr>
          </a:lstStyle>
          <a:p/>
        </p:txBody>
      </p:sp>
      <p:pic>
        <p:nvPicPr>
          <p:cNvPr id="86" name="Google Shape;86;p15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6"/>
            <a:ext cx="448851" cy="838350"/>
          </a:xfrm>
          <a:prstGeom prst="rect">
            <a:avLst/>
          </a:prstGeom>
          <a:noFill/>
          <a:ln>
            <a:noFill/>
          </a:ln>
        </p:spPr>
      </p:pic>
      <p:sp>
        <p:nvSpPr>
          <p:cNvPr id="87" name="Google Shape;87;p15"/>
          <p:cNvSpPr txBox="1"/>
          <p:nvPr>
            <p:ph idx="12" type="sldNum"/>
          </p:nvPr>
        </p:nvSpPr>
        <p:spPr>
          <a:xfrm>
            <a:off x="17113568" y="9499702"/>
            <a:ext cx="1097400" cy="787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917950" y="2876300"/>
            <a:ext cx="16452000" cy="637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6000"/>
              <a:buFont typeface="Montserrat"/>
              <a:buNone/>
              <a:defRPr b="0" sz="60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20" name="Google Shape;20;p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 sz="2800"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 txBox="1"/>
          <p:nvPr>
            <p:ph type="title"/>
          </p:nvPr>
        </p:nvSpPr>
        <p:spPr>
          <a:xfrm>
            <a:off x="91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2" type="body"/>
          </p:nvPr>
        </p:nvSpPr>
        <p:spPr>
          <a:xfrm>
            <a:off x="946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9" name="Google Shape;29;p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0" name="Google Shape;30;p5"/>
          <p:cNvSpPr txBox="1"/>
          <p:nvPr>
            <p:ph idx="3" type="title"/>
          </p:nvPr>
        </p:nvSpPr>
        <p:spPr>
          <a:xfrm>
            <a:off x="946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3" name="Google Shape;33;p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6" name="Google Shape;36;p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7" name="Google Shape;37;p7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8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6" name="Google Shape;46;p8"/>
          <p:cNvSpPr txBox="1"/>
          <p:nvPr>
            <p:ph idx="2" type="subTitle"/>
          </p:nvPr>
        </p:nvSpPr>
        <p:spPr>
          <a:xfrm>
            <a:off x="11111450" y="5342400"/>
            <a:ext cx="6258600" cy="7890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47" name="Google Shape;47;p8"/>
          <p:cNvSpPr txBox="1"/>
          <p:nvPr>
            <p:ph idx="3" type="body"/>
          </p:nvPr>
        </p:nvSpPr>
        <p:spPr>
          <a:xfrm>
            <a:off x="917950" y="41401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4" type="subTitle"/>
          </p:nvPr>
        </p:nvSpPr>
        <p:spPr>
          <a:xfrm>
            <a:off x="917950" y="53424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5" type="body"/>
          </p:nvPr>
        </p:nvSpPr>
        <p:spPr>
          <a:xfrm>
            <a:off x="917950" y="66062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0" name="Google Shape;50;p8"/>
          <p:cNvSpPr txBox="1"/>
          <p:nvPr>
            <p:ph idx="6" type="subTitle"/>
          </p:nvPr>
        </p:nvSpPr>
        <p:spPr>
          <a:xfrm>
            <a:off x="11111450" y="6355450"/>
            <a:ext cx="6258600" cy="7890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1" name="Google Shape;51;p8"/>
          <p:cNvSpPr txBox="1"/>
          <p:nvPr>
            <p:ph idx="7" type="subTitle"/>
          </p:nvPr>
        </p:nvSpPr>
        <p:spPr>
          <a:xfrm>
            <a:off x="11111450" y="7368500"/>
            <a:ext cx="6258600" cy="7890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2" name="Google Shape;52;p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9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2" type="body"/>
          </p:nvPr>
        </p:nvSpPr>
        <p:spPr>
          <a:xfrm>
            <a:off x="91795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3" type="subTitle"/>
          </p:nvPr>
        </p:nvSpPr>
        <p:spPr>
          <a:xfrm>
            <a:off x="9468000" y="2876300"/>
            <a:ext cx="6256800" cy="9066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4" type="body"/>
          </p:nvPr>
        </p:nvSpPr>
        <p:spPr>
          <a:xfrm>
            <a:off x="946800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5" type="subTitle"/>
          </p:nvPr>
        </p:nvSpPr>
        <p:spPr>
          <a:xfrm>
            <a:off x="917950" y="590475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6" type="body"/>
          </p:nvPr>
        </p:nvSpPr>
        <p:spPr>
          <a:xfrm>
            <a:off x="91795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7" type="subTitle"/>
          </p:nvPr>
        </p:nvSpPr>
        <p:spPr>
          <a:xfrm>
            <a:off x="9468000" y="5904750"/>
            <a:ext cx="6256800" cy="9066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8" type="body"/>
          </p:nvPr>
        </p:nvSpPr>
        <p:spPr>
          <a:xfrm>
            <a:off x="946800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3" name="Google Shape;63;p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0"/>
          <p:cNvSpPr txBox="1"/>
          <p:nvPr>
            <p:ph type="title"/>
          </p:nvPr>
        </p:nvSpPr>
        <p:spPr>
          <a:xfrm>
            <a:off x="917950" y="892800"/>
            <a:ext cx="7902000" cy="162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66" name="Google Shape;66;p10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5" Type="http://schemas.openxmlformats.org/officeDocument/2006/relationships/slideLayout" Target="../slideLayouts/slideLayout14.xml"/><Relationship Id="rId14" Type="http://schemas.openxmlformats.org/officeDocument/2006/relationships/slideLayout" Target="../slideLayouts/slideLayout13.xml"/><Relationship Id="rId16" Type="http://schemas.openxmlformats.org/officeDocument/2006/relationships/theme" Target="../theme/theme2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Font typeface="Montserrat"/>
              <a:buNone/>
              <a:defRPr b="1" sz="4400"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Font typeface="Montserrat"/>
              <a:buNone/>
              <a:defRPr sz="5600"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Font typeface="Montserrat"/>
              <a:buNone/>
              <a:defRPr sz="5600"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Font typeface="Montserrat"/>
              <a:buNone/>
              <a:defRPr sz="5600"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Font typeface="Montserrat"/>
              <a:buNone/>
              <a:defRPr sz="5600"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Font typeface="Montserrat"/>
              <a:buNone/>
              <a:defRPr sz="5600"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Font typeface="Montserrat"/>
              <a:buNone/>
              <a:defRPr sz="5600"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Font typeface="Montserrat"/>
              <a:buNone/>
              <a:defRPr sz="5600"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Font typeface="Montserrat"/>
              <a:buNone/>
              <a:defRPr sz="56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406400" lvl="4" marL="22860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406400" lvl="5" marL="27432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406400" lvl="6" marL="32004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406400" lvl="7" marL="365760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406400" lvl="8" marL="4114800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  <p:sldLayoutId id="2147483661" r:id="rId15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6"/>
          <p:cNvSpPr txBox="1"/>
          <p:nvPr>
            <p:ph type="title"/>
          </p:nvPr>
        </p:nvSpPr>
        <p:spPr>
          <a:xfrm>
            <a:off x="917950" y="2876300"/>
            <a:ext cx="13201200" cy="2281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Addition and Subtraction Problems</a:t>
            </a:r>
            <a:endParaRPr>
              <a:solidFill>
                <a:srgbClr val="4B3241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B3241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Downloadable Resource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93" name="Google Shape;93;p16"/>
          <p:cNvSpPr txBox="1"/>
          <p:nvPr>
            <p:ph idx="1" type="body"/>
          </p:nvPr>
        </p:nvSpPr>
        <p:spPr>
          <a:xfrm>
            <a:off x="917950" y="890050"/>
            <a:ext cx="16452000" cy="847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>
                <a:solidFill>
                  <a:srgbClr val="4B3241"/>
                </a:solidFill>
              </a:rPr>
              <a:t>Mathematics 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94" name="Google Shape;94;p16"/>
          <p:cNvSpPr txBox="1"/>
          <p:nvPr>
            <p:ph idx="4294967295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>
                <a:solidFill>
                  <a:srgbClr val="4B3241"/>
                </a:solidFill>
              </a:rPr>
              <a:t>Mrs Harris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95" name="Google Shape;95;p1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" name="Google Shape;100;p17"/>
          <p:cNvPicPr preferRelativeResize="0"/>
          <p:nvPr/>
        </p:nvPicPr>
        <p:blipFill rotWithShape="1">
          <a:blip r:embed="rId3">
            <a:alphaModFix/>
          </a:blip>
          <a:srcRect b="8131" l="8461" r="8743" t="13375"/>
          <a:stretch/>
        </p:blipFill>
        <p:spPr>
          <a:xfrm>
            <a:off x="661075" y="472800"/>
            <a:ext cx="3900550" cy="3972550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Google Shape;101;p17"/>
          <p:cNvSpPr txBox="1"/>
          <p:nvPr/>
        </p:nvSpPr>
        <p:spPr>
          <a:xfrm>
            <a:off x="691150" y="4682100"/>
            <a:ext cx="13308600" cy="92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572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Montserrat"/>
              <a:buChar char="●"/>
            </a:pPr>
            <a:r>
              <a:rPr lang="en-GB" sz="3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Choose 4 different digits. </a:t>
            </a:r>
            <a:endParaRPr sz="36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4572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Montserrat"/>
              <a:buChar char="●"/>
            </a:pPr>
            <a:r>
              <a:rPr lang="en-GB" sz="3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This gives 4 two-digit numbers.</a:t>
            </a:r>
            <a:endParaRPr sz="36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4572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Montserrat"/>
              <a:buChar char="●"/>
            </a:pPr>
            <a:r>
              <a:rPr lang="en-GB" sz="3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Find the sum of all the numbers. </a:t>
            </a:r>
            <a:endParaRPr sz="36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4572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Montserrat"/>
              <a:buChar char="●"/>
            </a:pPr>
            <a:r>
              <a:rPr lang="en-GB" sz="3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Try other examples. What do you notice? </a:t>
            </a:r>
            <a:endParaRPr sz="36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102" name="Google Shape;102;p17"/>
          <p:cNvPicPr preferRelativeResize="0"/>
          <p:nvPr/>
        </p:nvPicPr>
        <p:blipFill rotWithShape="1">
          <a:blip r:embed="rId3">
            <a:alphaModFix/>
          </a:blip>
          <a:srcRect b="8131" l="8461" r="8743" t="13375"/>
          <a:stretch/>
        </p:blipFill>
        <p:spPr>
          <a:xfrm>
            <a:off x="9548475" y="472800"/>
            <a:ext cx="3900550" cy="3972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p17"/>
          <p:cNvPicPr preferRelativeResize="0"/>
          <p:nvPr/>
        </p:nvPicPr>
        <p:blipFill rotWithShape="1">
          <a:blip r:embed="rId3">
            <a:alphaModFix/>
          </a:blip>
          <a:srcRect b="8131" l="8461" r="8743" t="13375"/>
          <a:stretch/>
        </p:blipFill>
        <p:spPr>
          <a:xfrm>
            <a:off x="13999750" y="472800"/>
            <a:ext cx="3900550" cy="3972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" name="Google Shape;104;p17"/>
          <p:cNvPicPr preferRelativeResize="0"/>
          <p:nvPr/>
        </p:nvPicPr>
        <p:blipFill rotWithShape="1">
          <a:blip r:embed="rId3">
            <a:alphaModFix/>
          </a:blip>
          <a:srcRect b="8131" l="8461" r="8743" t="13375"/>
          <a:stretch/>
        </p:blipFill>
        <p:spPr>
          <a:xfrm>
            <a:off x="5235262" y="472800"/>
            <a:ext cx="3900550" cy="3972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" name="Google Shape;105;p17"/>
          <p:cNvPicPr preferRelativeResize="0"/>
          <p:nvPr/>
        </p:nvPicPr>
        <p:blipFill rotWithShape="1">
          <a:blip r:embed="rId3">
            <a:alphaModFix/>
          </a:blip>
          <a:srcRect b="8131" l="8461" r="8743" t="13375"/>
          <a:stretch/>
        </p:blipFill>
        <p:spPr>
          <a:xfrm>
            <a:off x="13999750" y="4625850"/>
            <a:ext cx="3900550" cy="3972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0" name="Google Shape;110;p18"/>
          <p:cNvGraphicFramePr/>
          <p:nvPr/>
        </p:nvGraphicFramePr>
        <p:xfrm>
          <a:off x="239627" y="19386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{A24614E9-3122-45B5-A415-184F1E574D16}</a:tableStyleId>
              </a:tblPr>
              <a:tblGrid>
                <a:gridCol w="2505775"/>
                <a:gridCol w="2684775"/>
                <a:gridCol w="2903525"/>
                <a:gridCol w="3162050"/>
              </a:tblGrid>
              <a:tr h="23546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0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Object</a:t>
                      </a:r>
                      <a:endParaRPr b="1" sz="30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0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Weight on Earth (N)</a:t>
                      </a:r>
                      <a:endParaRPr b="1" sz="30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0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Weight on Jupiter (N)</a:t>
                      </a:r>
                      <a:endParaRPr b="1" sz="30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0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Weight on Venus (N)</a:t>
                      </a:r>
                      <a:endParaRPr b="1" sz="30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9793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0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Human</a:t>
                      </a:r>
                      <a:endParaRPr b="1" sz="30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0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72</a:t>
                      </a:r>
                      <a:endParaRPr sz="30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0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187</a:t>
                      </a:r>
                      <a:endParaRPr sz="30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0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65</a:t>
                      </a:r>
                      <a:endParaRPr sz="30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9484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0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Elephant</a:t>
                      </a:r>
                      <a:endParaRPr b="1" sz="30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0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7200</a:t>
                      </a:r>
                      <a:endParaRPr sz="30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0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18720</a:t>
                      </a:r>
                      <a:endParaRPr sz="30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0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6480</a:t>
                      </a:r>
                      <a:endParaRPr sz="30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9793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0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Rhino</a:t>
                      </a:r>
                      <a:endParaRPr b="1" sz="30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0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3000</a:t>
                      </a:r>
                      <a:endParaRPr sz="30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0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7800</a:t>
                      </a:r>
                      <a:endParaRPr sz="30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0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2700</a:t>
                      </a:r>
                      <a:endParaRPr sz="30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9793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0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Dog</a:t>
                      </a:r>
                      <a:endParaRPr b="1" sz="30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0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30</a:t>
                      </a:r>
                      <a:endParaRPr sz="30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0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78</a:t>
                      </a:r>
                      <a:endParaRPr sz="30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0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27</a:t>
                      </a:r>
                      <a:endParaRPr sz="30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9793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0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Zebra</a:t>
                      </a:r>
                      <a:endParaRPr b="1" sz="30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0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360</a:t>
                      </a:r>
                      <a:endParaRPr sz="30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0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936</a:t>
                      </a:r>
                      <a:endParaRPr sz="30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0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324</a:t>
                      </a:r>
                      <a:endParaRPr sz="30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9793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0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Cat</a:t>
                      </a:r>
                      <a:endParaRPr b="1" sz="30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0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</a:t>
                      </a:r>
                      <a:endParaRPr sz="30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0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5</a:t>
                      </a:r>
                      <a:endParaRPr sz="30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0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</a:t>
                      </a:r>
                      <a:endParaRPr sz="30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11" name="Google Shape;111;p18"/>
          <p:cNvSpPr txBox="1"/>
          <p:nvPr/>
        </p:nvSpPr>
        <p:spPr>
          <a:xfrm>
            <a:off x="228600" y="156675"/>
            <a:ext cx="18288000" cy="182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Which weighs more, and by how much:</a:t>
            </a:r>
            <a:endParaRPr sz="3200"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A rhino and zebra weighed together on Jupiter, or an elephant and rhino weighed together on Venus?</a:t>
            </a:r>
            <a:endParaRPr sz="3200"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graphicFrame>
        <p:nvGraphicFramePr>
          <p:cNvPr id="117" name="Google Shape;117;p19"/>
          <p:cNvGraphicFramePr/>
          <p:nvPr/>
        </p:nvGraphicFramePr>
        <p:xfrm>
          <a:off x="268475" y="13534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{A24614E9-3122-45B5-A415-184F1E574D16}</a:tableStyleId>
              </a:tblPr>
              <a:tblGrid>
                <a:gridCol w="3265475"/>
                <a:gridCol w="2014850"/>
              </a:tblGrid>
              <a:tr h="6806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2000">
                          <a:solidFill>
                            <a:srgbClr val="4B3241"/>
                          </a:solidFill>
                        </a:rPr>
                        <a:t>Menu</a:t>
                      </a:r>
                      <a:endParaRPr b="1" sz="2000">
                        <a:solidFill>
                          <a:srgbClr val="4B3241"/>
                        </a:solidFill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2000">
                          <a:solidFill>
                            <a:srgbClr val="4B3241"/>
                          </a:solidFill>
                        </a:rPr>
                        <a:t>Price</a:t>
                      </a:r>
                      <a:endParaRPr b="1" sz="2000">
                        <a:solidFill>
                          <a:srgbClr val="4B3241"/>
                        </a:solidFill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806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000">
                          <a:solidFill>
                            <a:srgbClr val="4B324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Burger</a:t>
                      </a:r>
                      <a:endParaRPr sz="3000">
                        <a:solidFill>
                          <a:srgbClr val="4B324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000">
                          <a:solidFill>
                            <a:srgbClr val="4B324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£4.95</a:t>
                      </a:r>
                      <a:endParaRPr sz="3000">
                        <a:solidFill>
                          <a:srgbClr val="4B324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1287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000">
                          <a:solidFill>
                            <a:srgbClr val="4B324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Cheeseburger</a:t>
                      </a:r>
                      <a:endParaRPr sz="3000">
                        <a:solidFill>
                          <a:srgbClr val="4B324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000">
                          <a:solidFill>
                            <a:srgbClr val="4B324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£5.55</a:t>
                      </a:r>
                      <a:endParaRPr sz="3000">
                        <a:solidFill>
                          <a:srgbClr val="4B324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806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000">
                          <a:solidFill>
                            <a:srgbClr val="4B324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Chips</a:t>
                      </a:r>
                      <a:endParaRPr sz="3000">
                        <a:solidFill>
                          <a:srgbClr val="4B324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000">
                          <a:solidFill>
                            <a:srgbClr val="4B324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£1.99</a:t>
                      </a:r>
                      <a:endParaRPr sz="3000">
                        <a:solidFill>
                          <a:srgbClr val="4B324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806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000">
                          <a:solidFill>
                            <a:srgbClr val="4B324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Salad</a:t>
                      </a:r>
                      <a:endParaRPr sz="3000">
                        <a:solidFill>
                          <a:srgbClr val="4B324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000">
                          <a:solidFill>
                            <a:srgbClr val="4B324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£2.50</a:t>
                      </a:r>
                      <a:endParaRPr sz="3000">
                        <a:solidFill>
                          <a:srgbClr val="4B324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806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000">
                          <a:solidFill>
                            <a:srgbClr val="4B324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Fruit bag</a:t>
                      </a:r>
                      <a:endParaRPr sz="3000">
                        <a:solidFill>
                          <a:srgbClr val="4B324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000">
                          <a:solidFill>
                            <a:srgbClr val="4B324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£0.70</a:t>
                      </a:r>
                      <a:endParaRPr sz="3000">
                        <a:solidFill>
                          <a:srgbClr val="4B324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806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000">
                          <a:solidFill>
                            <a:srgbClr val="4B324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Banana</a:t>
                      </a:r>
                      <a:endParaRPr sz="3000">
                        <a:solidFill>
                          <a:srgbClr val="4B324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000">
                          <a:solidFill>
                            <a:srgbClr val="4B324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£0.45</a:t>
                      </a:r>
                      <a:endParaRPr sz="3000">
                        <a:solidFill>
                          <a:srgbClr val="4B324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806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000">
                          <a:solidFill>
                            <a:srgbClr val="4B324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Milkshake</a:t>
                      </a:r>
                      <a:endParaRPr sz="3000">
                        <a:solidFill>
                          <a:srgbClr val="4B324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000">
                          <a:solidFill>
                            <a:srgbClr val="4B324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£2.09</a:t>
                      </a:r>
                      <a:endParaRPr sz="3000">
                        <a:solidFill>
                          <a:srgbClr val="4B324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1287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000">
                          <a:solidFill>
                            <a:srgbClr val="4B324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Bottle of water</a:t>
                      </a:r>
                      <a:endParaRPr sz="3000">
                        <a:solidFill>
                          <a:srgbClr val="4B324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000">
                          <a:solidFill>
                            <a:srgbClr val="4B324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£0.69</a:t>
                      </a:r>
                      <a:endParaRPr sz="3000">
                        <a:solidFill>
                          <a:srgbClr val="4B324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18" name="Google Shape;118;p19"/>
          <p:cNvSpPr txBox="1"/>
          <p:nvPr/>
        </p:nvSpPr>
        <p:spPr>
          <a:xfrm>
            <a:off x="5701975" y="1333800"/>
            <a:ext cx="8571900" cy="7178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777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AutoNum type="arabicPeriod"/>
            </a:pPr>
            <a:r>
              <a:rPr lang="en-GB" sz="3000">
                <a:latin typeface="Montserrat"/>
                <a:ea typeface="Montserrat"/>
                <a:cs typeface="Montserrat"/>
                <a:sym typeface="Montserrat"/>
              </a:rPr>
              <a:t>Anne buys a cheeseburger, salad, a banana and a bottle of water. How much does she pay?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indent="-3777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AutoNum type="arabicPeriod"/>
            </a:pPr>
            <a:r>
              <a:rPr lang="en-GB" sz="3000">
                <a:latin typeface="Montserrat"/>
                <a:ea typeface="Montserrat"/>
                <a:cs typeface="Montserrat"/>
                <a:sym typeface="Montserrat"/>
              </a:rPr>
              <a:t> Sally buys a burger, chips and a bottle of water. She pays with a £20 note. How much change does she get?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indent="-3777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AutoNum type="arabicPeriod"/>
            </a:pPr>
            <a:r>
              <a:rPr lang="en-GB" sz="3000">
                <a:latin typeface="Montserrat"/>
                <a:ea typeface="Montserrat"/>
                <a:cs typeface="Montserrat"/>
                <a:sym typeface="Montserrat"/>
              </a:rPr>
              <a:t>Fin buys three items. He pays with a £10 note and gets less than £2 change. What could he have bought?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9" name="Google Shape;119;p19"/>
          <p:cNvSpPr txBox="1"/>
          <p:nvPr/>
        </p:nvSpPr>
        <p:spPr>
          <a:xfrm>
            <a:off x="288925" y="228925"/>
            <a:ext cx="10573500" cy="92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4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Independent learning - Questions</a:t>
            </a:r>
            <a:endParaRPr b="1" sz="4400"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