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10287000" cx="18288000"/>
  <p:notesSz cx="6858000" cy="9144000"/>
  <p:embeddedFontLst>
    <p:embeddedFont>
      <p:font typeface="Montserrat SemiBold"/>
      <p:regular r:id="rId10"/>
      <p:bold r:id="rId11"/>
      <p:italic r:id="rId12"/>
      <p:boldItalic r:id="rId13"/>
    </p:embeddedFont>
    <p:embeddedFont>
      <p:font typeface="Montserrat"/>
      <p:regular r:id="rId14"/>
      <p:bold r:id="rId15"/>
      <p:italic r:id="rId16"/>
      <p:boldItalic r:id="rId17"/>
    </p:embeddedFont>
    <p:embeddedFont>
      <p:font typeface="Cabin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bin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Cabin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MontserratMedium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ontserratSemiBold-bold.fntdata"/><Relationship Id="rId10" Type="http://schemas.openxmlformats.org/officeDocument/2006/relationships/font" Target="fonts/MontserratSemiBold-regular.fntdata"/><Relationship Id="rId13" Type="http://schemas.openxmlformats.org/officeDocument/2006/relationships/font" Target="fonts/MontserratSemiBold-boldItalic.fntdata"/><Relationship Id="rId12" Type="http://schemas.openxmlformats.org/officeDocument/2006/relationships/font" Target="fonts/MontserratSemiBold-italic.fntdata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Cabin-bold.fntdata"/><Relationship Id="rId18" Type="http://schemas.openxmlformats.org/officeDocument/2006/relationships/font" Target="fonts/Cabin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8c7a6abb7d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8c7a6abb7d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c7a6abb7d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c7a6abb7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c7a6abb7d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c7a6abb7d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c7a6abb7d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c7a6abb7d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3346704" y="1447038"/>
            <a:ext cx="11594700" cy="1782900"/>
          </a:xfrm>
          <a:prstGeom prst="rect">
            <a:avLst/>
          </a:prstGeom>
          <a:solidFill>
            <a:srgbClr val="FFFFFF"/>
          </a:solidFill>
          <a:ln cap="sq" cmpd="sng" w="31750">
            <a:solidFill>
              <a:srgbClr val="40404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274325" lIns="274325" spcFirstLastPara="1" rIns="274325" wrap="square" tIns="27432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200"/>
              <a:buFont typeface="Cabin"/>
              <a:buNone/>
              <a:defRPr b="0" i="0" sz="42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3346704" y="3957066"/>
            <a:ext cx="11594700" cy="46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-381000" lvl="4" marL="22860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62626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-381000" lvl="5" marL="27432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-381000" lvl="6" marL="32004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-381000" lvl="7" marL="36576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-381000" lvl="8" marL="41148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0" type="dt"/>
          </p:nvPr>
        </p:nvSpPr>
        <p:spPr>
          <a:xfrm>
            <a:off x="11732143" y="9358224"/>
            <a:ext cx="4130700" cy="48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0" name="Google Shape;80;p14"/>
          <p:cNvSpPr txBox="1"/>
          <p:nvPr>
            <p:ph idx="11" type="ftr"/>
          </p:nvPr>
        </p:nvSpPr>
        <p:spPr>
          <a:xfrm>
            <a:off x="2400300" y="9354312"/>
            <a:ext cx="88518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6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81" name="Google Shape;81;p14"/>
          <p:cNvSpPr/>
          <p:nvPr>
            <p:ph idx="12" type="sldNum"/>
          </p:nvPr>
        </p:nvSpPr>
        <p:spPr>
          <a:xfrm>
            <a:off x="16138383" y="9326880"/>
            <a:ext cx="548400" cy="548400"/>
          </a:xfrm>
          <a:prstGeom prst="ellipse">
            <a:avLst/>
          </a:prstGeom>
          <a:solidFill>
            <a:srgbClr val="1D1D1D">
              <a:alpha val="69020"/>
            </a:srgbClr>
          </a:solidFill>
          <a:ln>
            <a:noFill/>
          </a:ln>
        </p:spPr>
        <p:txBody>
          <a:bodyPr anchorCtr="0" anchor="ctr" bIns="68550" lIns="27425" spcFirstLastPara="1" rIns="27425" wrap="square" tIns="685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  <a:defRPr b="0" i="0" sz="1700" u="none" cap="none" strike="noStrik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/>
        </p:nvSpPr>
        <p:spPr>
          <a:xfrm>
            <a:off x="917950" y="2876300"/>
            <a:ext cx="16452000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What is the difference between an invertebrate and a vertebrate?</a:t>
            </a:r>
            <a:endParaRPr sz="6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7" name="Google Shape;87;p15"/>
          <p:cNvSpPr txBox="1"/>
          <p:nvPr/>
        </p:nvSpPr>
        <p:spPr>
          <a:xfrm>
            <a:off x="917950" y="890050"/>
            <a:ext cx="16452000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Science</a:t>
            </a:r>
            <a:endParaRPr sz="3600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5"/>
          <p:cNvSpPr txBox="1"/>
          <p:nvPr/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Miss Harris</a:t>
            </a:r>
            <a:endParaRPr sz="28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1262375" y="3333500"/>
            <a:ext cx="16840500" cy="83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100"/>
              <a:t>An invertebrate is an animal which does not have a ____________.</a:t>
            </a:r>
            <a:endParaRPr sz="4100"/>
          </a:p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6"/>
          <p:cNvSpPr txBox="1"/>
          <p:nvPr>
            <p:ph idx="1" type="body"/>
          </p:nvPr>
        </p:nvSpPr>
        <p:spPr>
          <a:xfrm>
            <a:off x="1262375" y="5419750"/>
            <a:ext cx="16840500" cy="83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100"/>
              <a:t>Or they have a _____________ outer casing covering their body.</a:t>
            </a:r>
            <a:endParaRPr sz="4100"/>
          </a:p>
        </p:txBody>
      </p:sp>
      <p:sp>
        <p:nvSpPr>
          <p:cNvPr id="96" name="Google Shape;96;p16"/>
          <p:cNvSpPr txBox="1"/>
          <p:nvPr>
            <p:ph type="title"/>
          </p:nvPr>
        </p:nvSpPr>
        <p:spPr>
          <a:xfrm>
            <a:off x="1262375" y="890050"/>
            <a:ext cx="11761200" cy="101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</a:t>
            </a:r>
            <a:r>
              <a:rPr lang="en-GB"/>
              <a:t>What is an invertebrate?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 txBox="1"/>
          <p:nvPr>
            <p:ph type="title"/>
          </p:nvPr>
        </p:nvSpPr>
        <p:spPr>
          <a:xfrm>
            <a:off x="1262375" y="926925"/>
            <a:ext cx="11761200" cy="101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</a:t>
            </a:r>
            <a:r>
              <a:rPr lang="en-GB"/>
              <a:t>What is an invertebrate?</a:t>
            </a:r>
            <a:endParaRPr/>
          </a:p>
        </p:txBody>
      </p:sp>
      <p:sp>
        <p:nvSpPr>
          <p:cNvPr id="102" name="Google Shape;102;p17"/>
          <p:cNvSpPr txBox="1"/>
          <p:nvPr>
            <p:ph idx="1" type="body"/>
          </p:nvPr>
        </p:nvSpPr>
        <p:spPr>
          <a:xfrm>
            <a:off x="1262375" y="3333500"/>
            <a:ext cx="16840500" cy="83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100">
                <a:solidFill>
                  <a:srgbClr val="000000"/>
                </a:solidFill>
              </a:rPr>
              <a:t>An invertebrate is an animal which does not have a </a:t>
            </a:r>
            <a:r>
              <a:rPr b="1" lang="en-GB" sz="4100" u="sng">
                <a:solidFill>
                  <a:srgbClr val="000000"/>
                </a:solidFill>
              </a:rPr>
              <a:t>backbone</a:t>
            </a:r>
            <a:r>
              <a:rPr lang="en-GB" sz="4100">
                <a:solidFill>
                  <a:srgbClr val="000000"/>
                </a:solidFill>
              </a:rPr>
              <a:t>.</a:t>
            </a:r>
            <a:endParaRPr sz="4100">
              <a:solidFill>
                <a:srgbClr val="000000"/>
              </a:solidFill>
            </a:endParaRPr>
          </a:p>
        </p:txBody>
      </p:sp>
      <p:sp>
        <p:nvSpPr>
          <p:cNvPr id="103" name="Google Shape;10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>
                <a:solidFill>
                  <a:srgbClr val="000000"/>
                </a:solidFill>
              </a:rPr>
              <a:t>‹#›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04" name="Google Shape;104;p17"/>
          <p:cNvSpPr txBox="1"/>
          <p:nvPr>
            <p:ph idx="1" type="body"/>
          </p:nvPr>
        </p:nvSpPr>
        <p:spPr>
          <a:xfrm>
            <a:off x="1262375" y="5419750"/>
            <a:ext cx="16840500" cy="83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4100">
                <a:solidFill>
                  <a:srgbClr val="000000"/>
                </a:solidFill>
              </a:rPr>
              <a:t>Or they have a </a:t>
            </a:r>
            <a:r>
              <a:rPr b="1" lang="en-GB" sz="4100" u="sng">
                <a:solidFill>
                  <a:srgbClr val="000000"/>
                </a:solidFill>
              </a:rPr>
              <a:t>hard</a:t>
            </a:r>
            <a:r>
              <a:rPr lang="en-GB" sz="4100">
                <a:solidFill>
                  <a:srgbClr val="000000"/>
                </a:solidFill>
              </a:rPr>
              <a:t> outer casing covering their body.</a:t>
            </a:r>
            <a:endParaRPr sz="4100">
              <a:solidFill>
                <a:srgbClr val="000000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12086550" y="671475"/>
            <a:ext cx="5613600" cy="15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652775" y="3333500"/>
            <a:ext cx="16840500" cy="241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700"/>
              <a:t>Vertebrates are animals which have a </a:t>
            </a:r>
            <a:endParaRPr sz="5700"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5700"/>
              <a:t>____________ inside their body.</a:t>
            </a:r>
            <a:endParaRPr sz="57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100"/>
          </a:p>
        </p:txBody>
      </p:sp>
      <p:sp>
        <p:nvSpPr>
          <p:cNvPr id="111" name="Google Shape;111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2" name="Google Shape;112;p18"/>
          <p:cNvSpPr txBox="1"/>
          <p:nvPr>
            <p:ph type="title"/>
          </p:nvPr>
        </p:nvSpPr>
        <p:spPr>
          <a:xfrm>
            <a:off x="652775" y="675750"/>
            <a:ext cx="11761200" cy="101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</a:t>
            </a:r>
            <a:r>
              <a:rPr lang="en-GB"/>
              <a:t>What is a vertebrate?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52775" y="3333500"/>
            <a:ext cx="16840500" cy="241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700">
                <a:solidFill>
                  <a:srgbClr val="000000"/>
                </a:solidFill>
              </a:rPr>
              <a:t>Vertebrates are animals which have a </a:t>
            </a:r>
            <a:endParaRPr sz="5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5700" u="sng">
                <a:solidFill>
                  <a:srgbClr val="000000"/>
                </a:solidFill>
              </a:rPr>
              <a:t>backbone</a:t>
            </a:r>
            <a:r>
              <a:rPr b="1" lang="en-GB" sz="5700">
                <a:solidFill>
                  <a:srgbClr val="000000"/>
                </a:solidFill>
              </a:rPr>
              <a:t> </a:t>
            </a:r>
            <a:r>
              <a:rPr lang="en-GB" sz="5700">
                <a:solidFill>
                  <a:srgbClr val="000000"/>
                </a:solidFill>
              </a:rPr>
              <a:t>inside their body.</a:t>
            </a:r>
            <a:endParaRPr sz="57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4100">
              <a:solidFill>
                <a:srgbClr val="000000"/>
              </a:solidFill>
            </a:endParaRPr>
          </a:p>
        </p:txBody>
      </p:sp>
      <p:sp>
        <p:nvSpPr>
          <p:cNvPr id="118" name="Google Shape;118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9" name="Google Shape;119;p19"/>
          <p:cNvSpPr txBox="1"/>
          <p:nvPr>
            <p:ph type="title"/>
          </p:nvPr>
        </p:nvSpPr>
        <p:spPr>
          <a:xfrm>
            <a:off x="652775" y="1182375"/>
            <a:ext cx="11761200" cy="1017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What is a vertebrate?</a:t>
            </a:r>
            <a:endParaRPr/>
          </a:p>
        </p:txBody>
      </p:sp>
      <p:sp>
        <p:nvSpPr>
          <p:cNvPr id="120" name="Google Shape;120;p19"/>
          <p:cNvSpPr txBox="1"/>
          <p:nvPr/>
        </p:nvSpPr>
        <p:spPr>
          <a:xfrm>
            <a:off x="12086550" y="671475"/>
            <a:ext cx="5613600" cy="15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6000">
                <a:latin typeface="Montserrat"/>
                <a:ea typeface="Montserrat"/>
                <a:cs typeface="Montserrat"/>
                <a:sym typeface="Montserrat"/>
              </a:rPr>
              <a:t>ANSWERS</a:t>
            </a:r>
            <a:endParaRPr b="1" sz="6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