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AE63ABE-798D-46F2-9EA4-ED531D782D1D}">
  <a:tblStyle styleId="{7AE63ABE-798D-46F2-9EA4-ED531D782D1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5b7f9d3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5b7f9d3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e1c0c0a7a_0_13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e1c0c0a7a_0_13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e1c0c0a7a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e1c0c0a7a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cecd40392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cecd40392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d5b7f9d33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d5b7f9d33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ecd40392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cecd40392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cecd40392b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cecd40392b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b="0" i="1"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 Ablative Case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Latin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Furber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87" name="Google Shape;87;p15"/>
          <p:cNvGraphicFramePr/>
          <p:nvPr/>
        </p:nvGraphicFramePr>
        <p:xfrm>
          <a:off x="1650288" y="594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{7AE63ABE-798D-46F2-9EA4-ED531D782D1D}</a:tableStyleId>
              </a:tblPr>
              <a:tblGrid>
                <a:gridCol w="2402225"/>
                <a:gridCol w="3142125"/>
                <a:gridCol w="2887175"/>
                <a:gridCol w="3326025"/>
                <a:gridCol w="3229875"/>
              </a:tblGrid>
              <a:tr h="1352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1st decl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(feminine)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2nd decl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(masculine)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3rd decl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(masc/fem)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Singular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Nominative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---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Accusative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-um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-em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7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Genitive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7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-o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Ablative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-o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Plural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Nominative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-es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Accusative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-os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-es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7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Genitive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-arum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-orum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-um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75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-is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-ibus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Ablative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-is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-ibus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" name="Google Shape;93;p16"/>
          <p:cNvGraphicFramePr/>
          <p:nvPr/>
        </p:nvGraphicFramePr>
        <p:xfrm>
          <a:off x="814850" y="18109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{7AE63ABE-798D-46F2-9EA4-ED531D782D1D}</a:tableStyleId>
              </a:tblPr>
              <a:tblGrid>
                <a:gridCol w="3417825"/>
                <a:gridCol w="4730575"/>
              </a:tblGrid>
              <a:tr h="1062925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Instrument (with, by)</a:t>
                      </a:r>
                      <a:endParaRPr b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84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clamore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 a shout, noise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4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gladio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 a sword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4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(his) verbis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 (these) words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4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igni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 fire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4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magna cura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 great care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4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magna voce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3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with/in a great voice</a:t>
                      </a:r>
                      <a:endParaRPr sz="3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94" name="Google Shape;94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Ablative Case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7" name="Google Shape;97;p16"/>
          <p:cNvGraphicFramePr/>
          <p:nvPr/>
        </p:nvGraphicFramePr>
        <p:xfrm>
          <a:off x="8963250" y="18109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{7AE63ABE-798D-46F2-9EA4-ED531D782D1D}</a:tableStyleId>
              </a:tblPr>
              <a:tblGrid>
                <a:gridCol w="3693300"/>
                <a:gridCol w="4937200"/>
              </a:tblGrid>
              <a:tr h="1062925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 (in, on, at)</a:t>
                      </a:r>
                      <a:endParaRPr b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84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(primo) anno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in/on the (first) year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(primo) die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in/on the (first) day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(prima) hora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in/on/at the (first) hour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illo tempore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at that time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(prima) luce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at (first) light/dawn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(media) 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nocte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at (mid)night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03" name="Google Shape;103;p17"/>
          <p:cNvSpPr txBox="1"/>
          <p:nvPr>
            <p:ph idx="1" type="subTitle"/>
          </p:nvPr>
        </p:nvSpPr>
        <p:spPr>
          <a:xfrm>
            <a:off x="917950" y="1787700"/>
            <a:ext cx="15367800" cy="975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Translate into English.</a:t>
            </a:r>
            <a:endParaRPr sz="4800">
              <a:solidFill>
                <a:schemeClr val="dk2"/>
              </a:solidFill>
            </a:endParaRPr>
          </a:p>
        </p:txBody>
      </p:sp>
      <p:graphicFrame>
        <p:nvGraphicFramePr>
          <p:cNvPr id="104" name="Google Shape;104;p17"/>
          <p:cNvGraphicFramePr/>
          <p:nvPr/>
        </p:nvGraphicFramePr>
        <p:xfrm>
          <a:off x="917925" y="276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{7AE63ABE-798D-46F2-9EA4-ED531D782D1D}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magna voce clamabamus.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prima luce discedere paro.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media nocte tu ad urbem advenisti. 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his verbis nuntius cives terruit. 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illo tempore, hostes igni et gladiis oppugnaverunt.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5" name="Google Shape;105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914400" y="2863400"/>
            <a:ext cx="16051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Review</a:t>
            </a:r>
            <a:endParaRPr sz="8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3" name="Google Shape;113;p18"/>
          <p:cNvSpPr txBox="1"/>
          <p:nvPr/>
        </p:nvSpPr>
        <p:spPr>
          <a:xfrm>
            <a:off x="698950" y="4767700"/>
            <a:ext cx="12963600" cy="1770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turn to this section once you have completed the main task(s).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19" name="Google Shape;119;p19"/>
          <p:cNvSpPr txBox="1"/>
          <p:nvPr>
            <p:ph idx="1" type="subTitle"/>
          </p:nvPr>
        </p:nvSpPr>
        <p:spPr>
          <a:xfrm>
            <a:off x="917950" y="1787700"/>
            <a:ext cx="15367800" cy="975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120" name="Google Shape;120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1" name="Google Shape;121;p19"/>
          <p:cNvGraphicFramePr/>
          <p:nvPr/>
        </p:nvGraphicFramePr>
        <p:xfrm>
          <a:off x="917925" y="276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{7AE63ABE-798D-46F2-9EA4-ED531D782D1D}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112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000"/>
                        <a:buFont typeface="Montserrat"/>
                        <a:buAutoNum type="arabicPeriod"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magna voce clamabamus. </a:t>
                      </a: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were shouting with a great voice.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12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000"/>
                        <a:buFont typeface="Montserrat"/>
                        <a:buAutoNum type="arabicPeriod"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prima luce discedere paro. </a:t>
                      </a: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prepare to leave at first light.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12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000"/>
                        <a:buFont typeface="Montserrat"/>
                        <a:buAutoNum type="arabicPeriod"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media nocte tu ad urbem advenisti. </a:t>
                      </a: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 arrived at the city at midnight.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27" name="Google Shape;127;p20"/>
          <p:cNvSpPr txBox="1"/>
          <p:nvPr>
            <p:ph idx="1" type="subTitle"/>
          </p:nvPr>
        </p:nvSpPr>
        <p:spPr>
          <a:xfrm>
            <a:off x="917950" y="1787700"/>
            <a:ext cx="15367800" cy="975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9" name="Google Shape;129;p20"/>
          <p:cNvGraphicFramePr/>
          <p:nvPr/>
        </p:nvGraphicFramePr>
        <p:xfrm>
          <a:off x="917925" y="276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{7AE63ABE-798D-46F2-9EA4-ED531D782D1D}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112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000"/>
                        <a:buFont typeface="Montserrat"/>
                        <a:buAutoNum type="arabicPeriod" startAt="4"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his verbis nuntius cives terruit. </a:t>
                      </a: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 these words the messenger terrified the citizens.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12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000"/>
                        <a:buFont typeface="Montserrat"/>
                        <a:buAutoNum type="arabicPeriod" startAt="4"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illo tempore, hostes igni et gladiis oppugnaverunt. </a:t>
                      </a: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At that time, the enemy attacked with fire and swords.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