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C72DB1F-3D30-4BFE-91DB-FE070567E7DA}">
  <a:tblStyle styleId="{DC72DB1F-3D30-4BFE-91DB-FE070567E7D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0" name="Google Shape;20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" name="Google Shape;23;p6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9.jpg"/><Relationship Id="rId8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9.jpg"/><Relationship Id="rId8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" type="body"/>
          </p:nvPr>
        </p:nvSpPr>
        <p:spPr>
          <a:xfrm>
            <a:off x="1512095" y="118551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200">
                <a:solidFill>
                  <a:srgbClr val="4B3241"/>
                </a:solidFill>
              </a:rPr>
              <a:t>Mathematics</a:t>
            </a:r>
            <a:endParaRPr sz="3200">
              <a:solidFill>
                <a:srgbClr val="4B3241"/>
              </a:solidFill>
            </a:endParaRPr>
          </a:p>
        </p:txBody>
      </p:sp>
      <p:sp>
        <p:nvSpPr>
          <p:cNvPr id="32" name="Google Shape;32;p7"/>
          <p:cNvSpPr txBox="1"/>
          <p:nvPr>
            <p:ph idx="4294967295" type="ctrTitle"/>
          </p:nvPr>
        </p:nvSpPr>
        <p:spPr>
          <a:xfrm>
            <a:off x="1512095" y="2624790"/>
            <a:ext cx="16452900" cy="3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latin typeface="Montserrat"/>
                <a:ea typeface="Montserrat"/>
                <a:cs typeface="Montserrat"/>
                <a:sym typeface="Montserrat"/>
              </a:rPr>
              <a:t>The Painted Cube problem.</a:t>
            </a:r>
            <a:endParaRPr b="1" i="0" sz="44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lang="en-GB"/>
              <a:t>Downloadable resource.</a:t>
            </a:r>
            <a:endParaRPr/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1493520" y="7145972"/>
            <a:ext cx="7902575" cy="12398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 Millar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11877" y="4232973"/>
            <a:ext cx="4163654" cy="372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58352" y="982978"/>
            <a:ext cx="3052445" cy="255303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661481" y="2042809"/>
            <a:ext cx="7248079" cy="2234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Now let’s think about an n x n x n cube.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3" name="Google Shape;123;p16"/>
          <p:cNvGraphicFramePr/>
          <p:nvPr/>
        </p:nvGraphicFramePr>
        <p:xfrm>
          <a:off x="1177925" y="30565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{DC72DB1F-3D30-4BFE-91DB-FE070567E7DA}</a:tableStyleId>
              </a:tblPr>
              <a:tblGrid>
                <a:gridCol w="2448550"/>
                <a:gridCol w="2448550"/>
                <a:gridCol w="2448550"/>
              </a:tblGrid>
              <a:tr h="96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Faces painted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Where?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Cubes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2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Corners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371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Along the edges (not the corners)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12n - 24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371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the middle of the faces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82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“Inside”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124" name="Google Shape;124;p16"/>
          <p:cNvCxnSpPr>
            <a:stCxn id="125" idx="1"/>
          </p:cNvCxnSpPr>
          <p:nvPr/>
        </p:nvCxnSpPr>
        <p:spPr>
          <a:xfrm rot="10800000">
            <a:off x="8199141" y="6961930"/>
            <a:ext cx="1068600" cy="56790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5" name="Google Shape;125;p16"/>
          <p:cNvSpPr txBox="1"/>
          <p:nvPr/>
        </p:nvSpPr>
        <p:spPr>
          <a:xfrm>
            <a:off x="9267741" y="6785459"/>
            <a:ext cx="2575560" cy="1488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 faces, (n-2)</a:t>
            </a:r>
            <a:r>
              <a:rPr b="0" baseline="30000" i="1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1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in the middle of each face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9267741" y="3160038"/>
            <a:ext cx="4208145" cy="2961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On each of the 2 “end” rows, 4n-8 faces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1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On the (n-2) “middle” rows, 4.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1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2(4n -8) + 4(n-2) = 12n - 24</a:t>
            </a:r>
            <a:endParaRPr/>
          </a:p>
        </p:txBody>
      </p:sp>
      <p:cxnSp>
        <p:nvCxnSpPr>
          <p:cNvPr id="127" name="Google Shape;127;p16"/>
          <p:cNvCxnSpPr>
            <a:stCxn id="126" idx="1"/>
          </p:cNvCxnSpPr>
          <p:nvPr/>
        </p:nvCxnSpPr>
        <p:spPr>
          <a:xfrm flipH="1">
            <a:off x="8092341" y="4641021"/>
            <a:ext cx="1175400" cy="66420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8" name="Google Shape;128;p16"/>
          <p:cNvSpPr txBox="1"/>
          <p:nvPr/>
        </p:nvSpPr>
        <p:spPr>
          <a:xfrm>
            <a:off x="5307162" y="8623529"/>
            <a:ext cx="5248359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Note that these sum to n</a:t>
            </a:r>
            <a:r>
              <a:rPr b="1" baseline="30000" i="1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i="1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cubes!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590" y="864870"/>
            <a:ext cx="2701290" cy="9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/>
          <p:nvPr/>
        </p:nvSpPr>
        <p:spPr>
          <a:xfrm>
            <a:off x="1053935" y="2102439"/>
            <a:ext cx="10561320" cy="3531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3x3x3 cube is put together using smaller white pieces.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outside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is painted red and left to dry.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large cube is then taken apart piece by piece.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hat do the 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smaller pieces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look like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" name="Google Shape;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90475" y="3245711"/>
            <a:ext cx="2792162" cy="280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62736" y="4797045"/>
            <a:ext cx="2064034" cy="110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8"/>
          <p:cNvPicPr preferRelativeResize="0"/>
          <p:nvPr/>
        </p:nvPicPr>
        <p:blipFill rotWithShape="1">
          <a:blip r:embed="rId6">
            <a:alphaModFix/>
          </a:blip>
          <a:srcRect b="-1370" l="0" r="0" t="0"/>
          <a:stretch/>
        </p:blipFill>
        <p:spPr>
          <a:xfrm>
            <a:off x="13197841" y="6667343"/>
            <a:ext cx="2048990" cy="14291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/>
          <p:nvPr/>
        </p:nvSpPr>
        <p:spPr>
          <a:xfrm>
            <a:off x="13197841" y="4206240"/>
            <a:ext cx="18288001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90474" y="541018"/>
            <a:ext cx="3052445" cy="25530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45;p8"/>
          <p:cNvGrpSpPr/>
          <p:nvPr/>
        </p:nvGrpSpPr>
        <p:grpSpPr>
          <a:xfrm>
            <a:off x="906099" y="6608628"/>
            <a:ext cx="1318941" cy="2679009"/>
            <a:chOff x="2476076" y="1815215"/>
            <a:chExt cx="1155547" cy="2311092"/>
          </a:xfrm>
        </p:grpSpPr>
        <p:pic>
          <p:nvPicPr>
            <p:cNvPr id="46" name="Google Shape;46;p8"/>
            <p:cNvPicPr preferRelativeResize="0"/>
            <p:nvPr/>
          </p:nvPicPr>
          <p:blipFill rotWithShape="1">
            <a:blip r:embed="rId7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47;p8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8"/>
          <p:cNvSpPr/>
          <p:nvPr/>
        </p:nvSpPr>
        <p:spPr>
          <a:xfrm>
            <a:off x="2397301" y="5867178"/>
            <a:ext cx="3611880" cy="1998566"/>
          </a:xfrm>
          <a:prstGeom prst="wedgeRoundRectCallout">
            <a:avLst>
              <a:gd fmla="val -39470" name="adj1"/>
              <a:gd fmla="val 66652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know that the cubes in the corner have _____ faces painted.</a:t>
            </a:r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8">
            <a:alphaModFix/>
          </a:blip>
          <a:srcRect b="50413" l="69997" r="7373" t="14857"/>
          <a:stretch/>
        </p:blipFill>
        <p:spPr>
          <a:xfrm>
            <a:off x="11321993" y="6324638"/>
            <a:ext cx="1186848" cy="257621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/>
          <p:nvPr/>
        </p:nvSpPr>
        <p:spPr>
          <a:xfrm>
            <a:off x="6928156" y="5860030"/>
            <a:ext cx="3611880" cy="2005714"/>
          </a:xfrm>
          <a:prstGeom prst="wedgeRoundRectCallout">
            <a:avLst>
              <a:gd fmla="val 67703" name="adj1"/>
              <a:gd fmla="val 22424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know how many cubes have 0 faces painted!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/>
        </p:nvSpPr>
        <p:spPr>
          <a:xfrm>
            <a:off x="662940" y="1964990"/>
            <a:ext cx="9593580" cy="2794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Let’s think about the number of cubes with 1 or 2 faces painted.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90475" y="3245711"/>
            <a:ext cx="2792162" cy="280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62736" y="4797045"/>
            <a:ext cx="2064034" cy="110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/>
          <p:cNvPicPr preferRelativeResize="0"/>
          <p:nvPr/>
        </p:nvPicPr>
        <p:blipFill rotWithShape="1">
          <a:blip r:embed="rId5">
            <a:alphaModFix/>
          </a:blip>
          <a:srcRect b="-1370" l="0" r="0" t="0"/>
          <a:stretch/>
        </p:blipFill>
        <p:spPr>
          <a:xfrm>
            <a:off x="13197841" y="6667343"/>
            <a:ext cx="2048990" cy="14291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9" name="Google Shape;59;p9"/>
          <p:cNvGraphicFramePr/>
          <p:nvPr/>
        </p:nvGraphicFramePr>
        <p:xfrm>
          <a:off x="1874520" y="33622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{DC72DB1F-3D30-4BFE-91DB-FE070567E7DA}</a:tableStyleId>
              </a:tblPr>
              <a:tblGrid>
                <a:gridCol w="2646675"/>
                <a:gridCol w="2646675"/>
                <a:gridCol w="2646675"/>
              </a:tblGrid>
              <a:tr h="98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Faces painted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Where?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Cubes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8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Corners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8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98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98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“Inside”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90474" y="541018"/>
            <a:ext cx="3052445" cy="2553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/>
        </p:nvSpPr>
        <p:spPr>
          <a:xfrm>
            <a:off x="661481" y="2042809"/>
            <a:ext cx="7248079" cy="2234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Now let’s think about a 4 x 4 x 4 cube.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01141" y="1367853"/>
            <a:ext cx="4981909" cy="44538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7" name="Google Shape;67;p10"/>
          <p:cNvGraphicFramePr/>
          <p:nvPr/>
        </p:nvGraphicFramePr>
        <p:xfrm>
          <a:off x="1798320" y="31600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{DC72DB1F-3D30-4BFE-91DB-FE070567E7DA}</a:tableStyleId>
              </a:tblPr>
              <a:tblGrid>
                <a:gridCol w="2743200"/>
                <a:gridCol w="2743200"/>
                <a:gridCol w="2743200"/>
              </a:tblGrid>
              <a:tr h="91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Faces painted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Where?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Cubes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0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Corners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80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80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80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“Inside”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3621" y="4232973"/>
            <a:ext cx="4981909" cy="445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58352" y="982978"/>
            <a:ext cx="3052445" cy="255303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/>
          <p:nvPr/>
        </p:nvSpPr>
        <p:spPr>
          <a:xfrm>
            <a:off x="661481" y="2042809"/>
            <a:ext cx="7248079" cy="2234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Now let’s think about an n x n x n cube.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75" name="Google Shape;75;p11"/>
          <p:cNvGraphicFramePr/>
          <p:nvPr/>
        </p:nvGraphicFramePr>
        <p:xfrm>
          <a:off x="1177925" y="30565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{DC72DB1F-3D30-4BFE-91DB-FE070567E7DA}</a:tableStyleId>
              </a:tblPr>
              <a:tblGrid>
                <a:gridCol w="2448550"/>
                <a:gridCol w="2448550"/>
                <a:gridCol w="2448550"/>
              </a:tblGrid>
              <a:tr h="96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Faces painted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Where?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Cubes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2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Corners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82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82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82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“Inside”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1134120" y="111384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600"/>
              <a:t>Answers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590" y="864870"/>
            <a:ext cx="2701290" cy="9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1053935" y="2102439"/>
            <a:ext cx="10561320" cy="3531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3x3x3 cube is put together using smaller white pieces.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outside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is painted red and left to dry.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large cube is then taken apart piece by piece.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hat do the </a:t>
            </a: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smaller pieces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look like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90475" y="3245711"/>
            <a:ext cx="2792162" cy="280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62736" y="4797045"/>
            <a:ext cx="2064034" cy="110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6">
            <a:alphaModFix/>
          </a:blip>
          <a:srcRect b="-1370" l="0" r="0" t="0"/>
          <a:stretch/>
        </p:blipFill>
        <p:spPr>
          <a:xfrm>
            <a:off x="13197841" y="6667343"/>
            <a:ext cx="2048990" cy="14291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13197841" y="4206240"/>
            <a:ext cx="18288001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90474" y="541018"/>
            <a:ext cx="3052445" cy="25530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3"/>
          <p:cNvGrpSpPr/>
          <p:nvPr/>
        </p:nvGrpSpPr>
        <p:grpSpPr>
          <a:xfrm>
            <a:off x="906099" y="6608628"/>
            <a:ext cx="1318941" cy="2679009"/>
            <a:chOff x="2476076" y="1815215"/>
            <a:chExt cx="1155547" cy="2311092"/>
          </a:xfrm>
        </p:grpSpPr>
        <p:pic>
          <p:nvPicPr>
            <p:cNvPr id="93" name="Google Shape;93;p13"/>
            <p:cNvPicPr preferRelativeResize="0"/>
            <p:nvPr/>
          </p:nvPicPr>
          <p:blipFill rotWithShape="1">
            <a:blip r:embed="rId7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3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13"/>
          <p:cNvSpPr/>
          <p:nvPr/>
        </p:nvSpPr>
        <p:spPr>
          <a:xfrm>
            <a:off x="2397301" y="5867178"/>
            <a:ext cx="3611880" cy="1998566"/>
          </a:xfrm>
          <a:prstGeom prst="wedgeRoundRectCallout">
            <a:avLst>
              <a:gd fmla="val -39470" name="adj1"/>
              <a:gd fmla="val 66652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know that the cubes in the corner have </a:t>
            </a: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faces painted.</a:t>
            </a:r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8">
            <a:alphaModFix/>
          </a:blip>
          <a:srcRect b="50413" l="69997" r="7373" t="14857"/>
          <a:stretch/>
        </p:blipFill>
        <p:spPr>
          <a:xfrm>
            <a:off x="11321993" y="6324638"/>
            <a:ext cx="1186848" cy="257621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/>
          <p:nvPr/>
        </p:nvSpPr>
        <p:spPr>
          <a:xfrm>
            <a:off x="6928156" y="5860030"/>
            <a:ext cx="3611880" cy="2005714"/>
          </a:xfrm>
          <a:prstGeom prst="wedgeRoundRectCallout">
            <a:avLst>
              <a:gd fmla="val 67703" name="adj1"/>
              <a:gd fmla="val 22424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know how many cubes have 0 faces painted!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9382172" y="8091919"/>
            <a:ext cx="3321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/>
        </p:nvSpPr>
        <p:spPr>
          <a:xfrm>
            <a:off x="662940" y="1964990"/>
            <a:ext cx="9593580" cy="2794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Let’s think about the number of cubes with 1 or 2 faces painted.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90475" y="3245711"/>
            <a:ext cx="2792162" cy="280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62736" y="4797045"/>
            <a:ext cx="2064034" cy="110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5">
            <a:alphaModFix/>
          </a:blip>
          <a:srcRect b="-1370" l="0" r="0" t="0"/>
          <a:stretch/>
        </p:blipFill>
        <p:spPr>
          <a:xfrm>
            <a:off x="13197841" y="6667343"/>
            <a:ext cx="2048990" cy="14291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7" name="Google Shape;107;p14"/>
          <p:cNvGraphicFramePr/>
          <p:nvPr/>
        </p:nvGraphicFramePr>
        <p:xfrm>
          <a:off x="1874520" y="33622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{DC72DB1F-3D30-4BFE-91DB-FE070567E7DA}</a:tableStyleId>
              </a:tblPr>
              <a:tblGrid>
                <a:gridCol w="2646675"/>
                <a:gridCol w="2646675"/>
                <a:gridCol w="2646675"/>
              </a:tblGrid>
              <a:tr h="98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Faces painted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Where?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Cubes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8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Corners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8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Along the edges (not the corners)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8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the middle of the faces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8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“Inside”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90474" y="541018"/>
            <a:ext cx="3052445" cy="2553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/>
        </p:nvSpPr>
        <p:spPr>
          <a:xfrm>
            <a:off x="661481" y="2042809"/>
            <a:ext cx="7248079" cy="2234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Now let’s think about a 4 x 4 x 4 cube.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01141" y="1367853"/>
            <a:ext cx="4981909" cy="44538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5" name="Google Shape;115;p15"/>
          <p:cNvGraphicFramePr/>
          <p:nvPr/>
        </p:nvGraphicFramePr>
        <p:xfrm>
          <a:off x="1798320" y="31600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{DC72DB1F-3D30-4BFE-91DB-FE070567E7DA}</a:tableStyleId>
              </a:tblPr>
              <a:tblGrid>
                <a:gridCol w="2743200"/>
                <a:gridCol w="2743200"/>
                <a:gridCol w="2743200"/>
              </a:tblGrid>
              <a:tr h="91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Faces painted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Where?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 Cubes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0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Corners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0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Along the edges (not the corners)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0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the middle of the faces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0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“Inside”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