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Quicksand"/>
      <p:regular r:id="rId24"/>
      <p:bold r:id="rId25"/>
    </p:embeddedFont>
    <p:embeddedFont>
      <p:font typeface="Roboto Mono"/>
      <p:regular r:id="rId26"/>
      <p:bold r:id="rId27"/>
      <p:italic r:id="rId28"/>
      <p:boldItalic r:id="rId29"/>
    </p:embeddedFont>
    <p:embeddedFont>
      <p:font typeface="Quicksand Light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F80B9B-37D0-49D4-9F79-722D2370E2B2}">
  <a:tblStyle styleId="{F3F80B9B-37D0-49D4-9F79-722D2370E2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Quicksan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Mono-regular.fntdata"/><Relationship Id="rId25" Type="http://schemas.openxmlformats.org/officeDocument/2006/relationships/font" Target="fonts/Quicksand-bold.fntdata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icksandLight-bold.fntdata"/><Relationship Id="rId30" Type="http://schemas.openxmlformats.org/officeDocument/2006/relationships/font" Target="fonts/QuicksandLight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4e31b97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4e31b97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179b81a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179b81a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As learners enter the classroom, there is a scenario displayed on a slide: “Two friends live in huts on opposite sides of a great lake. How can they exchange messages?”. Ask them to consider this scenario. </a:t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Leave this slide on, until the allocated time is over.</a:t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Image source: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https://en.wikipedia.org/wiki/Lake#/media/File:Lake_mapourika_NZ.jpeg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179b81a8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179b81a8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Describe the activity to the learners. Tell them that they will be working in groups. </a:t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They will be given a worksheet that contains a short message, a scheme that describes how they are supposed to encode that message, and communication equipment that will allow them to transmit that message to other groups. </a:t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They will need to find a way to transmit their message to the other groups, using the equipment. They will also receive messages from other groups and decode them.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Image sources: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https://commons.wikimedia.org/wiki/Category:Signalling_lamps#/media/File:The_Royal_Navy_during_the_Second_World_War_A8066.jpg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https://en.wikipedia.org/wiki/Slit_drum#/media/File:TamTam.jpg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179b81a8f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179b81a8f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Describe the activity to the learners. Tell them that they will be working in groups. </a:t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They will be given a worksheet that contains a short message, a scheme that describes how they are supposed to encode that message, and communication equipment that will allow them to transmit that message to other groups. </a:t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They will need to find a way to transmit their message to the other groups, using the equipment. They will also receive messages from other groups and decode them.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Image sources: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https://commons.wikimedia.org/wiki/Category:Signalling_lamps#/media/File:The_Royal_Navy_during_the_Second_World_War_A8066.jpg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https://en.wikipedia.org/wiki/Slit_drum#/media/File:TamTam.jpg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179b81a8f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179b81a8f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Describe the activity to the learners. Tell them that they will be working in groups. </a:t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They will be given a worksheet that contains a short message, a scheme that describes how they are supposed to encode that message, and communication equipment that will allow them to transmit that message to other groups. </a:t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They will need to find a way to transmit their message to the other groups, using the equipment. They will also receive messages from other groups and decode them.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Image sources: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https://commons.wikimedia.org/wiki/Category:Signalling_lamps#/media/File:The_Royal_Navy_during_the_Second_World_War_A8066.jpg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https://en.wikipedia.org/wiki/Slit_drum#/media/File:TamTam.jpg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7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2: Lights and Drums 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3000">
                <a:solidFill>
                  <a:srgbClr val="4B3241"/>
                </a:solidFill>
              </a:rPr>
              <a:t>Representations - from Clay to Silicon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6" name="Google Shape;106;p19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7" name="Google Shape;107;p19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Sara Alade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9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Two friends live in huts on opposite sides of a great lake.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They would like to exchange messages from a distance?</a:t>
            </a:r>
            <a:endParaRPr/>
          </a:p>
        </p:txBody>
      </p:sp>
      <p:sp>
        <p:nvSpPr>
          <p:cNvPr id="115" name="Google Shape;115;p20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1 - Communication at a distance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621800" y="5845449"/>
            <a:ext cx="8193000" cy="217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Answer:-</a:t>
            </a:r>
            <a:r>
              <a:rPr b="1" lang="en-GB" sz="2800"/>
              <a:t> </a:t>
            </a:r>
            <a:r>
              <a:rPr lang="en-GB" sz="2800"/>
              <a:t> 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Task 2 - Encoding in Morse code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917950" y="2647700"/>
            <a:ext cx="7902000" cy="13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work out the following Morse code?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800"/>
          </a:p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0950" y="2498475"/>
            <a:ext cx="6146475" cy="59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10307100" y="8195900"/>
            <a:ext cx="6598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Morse Code Alphabet: Wikipedia</a:t>
            </a:r>
            <a:endParaRPr sz="1900"/>
          </a:p>
        </p:txBody>
      </p:sp>
      <p:graphicFrame>
        <p:nvGraphicFramePr>
          <p:cNvPr id="126" name="Google Shape;126;p21"/>
          <p:cNvGraphicFramePr/>
          <p:nvPr/>
        </p:nvGraphicFramePr>
        <p:xfrm>
          <a:off x="952500" y="4305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{F3F80B9B-37D0-49D4-9F79-722D2370E2B2}</a:tableStyleId>
              </a:tblPr>
              <a:tblGrid>
                <a:gridCol w="807100"/>
                <a:gridCol w="807100"/>
                <a:gridCol w="807100"/>
                <a:gridCol w="807100"/>
                <a:gridCol w="807100"/>
                <a:gridCol w="807100"/>
                <a:gridCol w="807100"/>
                <a:gridCol w="807100"/>
                <a:gridCol w="807100"/>
                <a:gridCol w="807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--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--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.-.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...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.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-.-.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---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-..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.</a:t>
                      </a:r>
                      <a:endParaRPr b="1" sz="3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27" name="Google Shape;127;p21"/>
          <p:cNvGraphicFramePr/>
          <p:nvPr/>
        </p:nvGraphicFramePr>
        <p:xfrm>
          <a:off x="1104900" y="6098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{F3F80B9B-37D0-49D4-9F79-722D2370E2B2}</a:tableStyleId>
              </a:tblPr>
              <a:tblGrid>
                <a:gridCol w="807100"/>
                <a:gridCol w="807100"/>
                <a:gridCol w="807100"/>
                <a:gridCol w="807100"/>
                <a:gridCol w="807100"/>
                <a:gridCol w="807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..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...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..-.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..-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-.</a:t>
                      </a:r>
                      <a:endParaRPr b="1" sz="3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917950" y="890050"/>
            <a:ext cx="7902000" cy="13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Task 3 - Encode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917950" y="2266700"/>
            <a:ext cx="7902000" cy="13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Morse coding scheme, encode the message “Kitty” below.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800"/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2350" y="2643750"/>
            <a:ext cx="5429625" cy="52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10154700" y="7891800"/>
            <a:ext cx="6598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Morse Code Alphabet: Wikipedia</a:t>
            </a:r>
            <a:endParaRPr sz="1900"/>
          </a:p>
        </p:txBody>
      </p:sp>
      <p:graphicFrame>
        <p:nvGraphicFramePr>
          <p:cNvPr id="137" name="Google Shape;137;p22"/>
          <p:cNvGraphicFramePr/>
          <p:nvPr/>
        </p:nvGraphicFramePr>
        <p:xfrm>
          <a:off x="952500" y="552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{F3F80B9B-37D0-49D4-9F79-722D2370E2B2}</a:tableStyleId>
              </a:tblPr>
              <a:tblGrid>
                <a:gridCol w="1130375"/>
                <a:gridCol w="1130375"/>
                <a:gridCol w="1130375"/>
                <a:gridCol w="1130375"/>
                <a:gridCol w="1130375"/>
              </a:tblGrid>
              <a:tr h="90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K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i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t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t</a:t>
                      </a:r>
                      <a:endParaRPr b="1"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/>
                        <a:t>y</a:t>
                      </a:r>
                      <a:endParaRPr b="1" sz="3600"/>
                    </a:p>
                  </a:txBody>
                  <a:tcPr marT="91425" marB="91425" marR="91425" marL="91425"/>
                </a:tc>
              </a:tr>
              <a:tr h="846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917950" y="3943100"/>
            <a:ext cx="8677500" cy="1314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Hint: use a sequence of “dot” and “dash” (Morse code table to the right).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917950" y="890050"/>
            <a:ext cx="8810100" cy="13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Task 4 - Receive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917950" y="2266700"/>
            <a:ext cx="7902000" cy="13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decoded message should look like this:-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800"/>
          </a:p>
        </p:txBody>
      </p:sp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4750" y="2526275"/>
            <a:ext cx="4657226" cy="5676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23"/>
          <p:cNvGraphicFramePr/>
          <p:nvPr/>
        </p:nvGraphicFramePr>
        <p:xfrm>
          <a:off x="952500" y="445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{F3F80B9B-37D0-49D4-9F79-722D2370E2B2}</a:tableStyleId>
              </a:tblPr>
              <a:tblGrid>
                <a:gridCol w="1730200"/>
                <a:gridCol w="1730200"/>
                <a:gridCol w="1730200"/>
                <a:gridCol w="1730200"/>
                <a:gridCol w="1730200"/>
              </a:tblGrid>
              <a:tr h="9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1101011</a:t>
                      </a:r>
                      <a:endParaRPr b="1" sz="3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1101001</a:t>
                      </a:r>
                      <a:endParaRPr b="1" sz="3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1110100 </a:t>
                      </a:r>
                      <a:endParaRPr b="1" sz="3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1110100</a:t>
                      </a:r>
                      <a:endParaRPr b="1" sz="3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200"/>
                        </a:spcAft>
                        <a:buNone/>
                      </a:pPr>
                      <a:r>
                        <a:rPr lang="en-GB" sz="29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1111001</a:t>
                      </a:r>
                      <a:endParaRPr b="1" sz="3300"/>
                    </a:p>
                  </a:txBody>
                  <a:tcPr marT="91425" marB="91425" marR="91425" marL="91425"/>
                </a:tc>
              </a:tr>
              <a:tr h="846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