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f5a1194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f5a1194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f56cc202_0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f56cc202_0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f56cc202_0_1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f56cc202_0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f56cc202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f56cc202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f56cc202_0_1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f56cc202_0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ef56cc202_0_1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ef56cc202_0_1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d11f9de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ed11f9de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876300"/>
            <a:ext cx="17370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events in past and present </a:t>
            </a:r>
            <a:r>
              <a:rPr lang="en-GB" sz="3300">
                <a:solidFill>
                  <a:srgbClr val="4B3241"/>
                </a:solidFill>
              </a:rPr>
              <a:t>[2/2]</a:t>
            </a:r>
            <a:endParaRPr sz="3300">
              <a:solidFill>
                <a:srgbClr val="4B3241"/>
              </a:solidFill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Char char="-"/>
            </a:pPr>
            <a:r>
              <a:rPr lang="en-GB" sz="4000">
                <a:solidFill>
                  <a:srgbClr val="4B3241"/>
                </a:solidFill>
              </a:rPr>
              <a:t>IR verbs:</a:t>
            </a:r>
            <a:endParaRPr sz="40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First and second persons, present and preterite tense</a:t>
            </a:r>
            <a:endParaRPr sz="4000">
              <a:solidFill>
                <a:srgbClr val="4B3241"/>
              </a:solidFill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Char char="-"/>
            </a:pPr>
            <a:r>
              <a:rPr lang="en-GB" sz="4000">
                <a:solidFill>
                  <a:srgbClr val="4B3241"/>
                </a:solidFill>
              </a:rPr>
              <a:t>Question words : </a:t>
            </a:r>
            <a:r>
              <a:rPr b="1" lang="en-GB" sz="4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¿quién? ¿dónde? ¿por qué? ¿cómo? ¿cuándo?</a:t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208650" y="1344550"/>
            <a:ext cx="4861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ndo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56175" y="5485725"/>
            <a:ext cx="3000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33825" y="6902250"/>
            <a:ext cx="3000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[a; an]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403250" y="6797550"/>
            <a:ext cx="4677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nunca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215650" y="476088"/>
            <a:ext cx="22992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865250" y="8011275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[never]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3326750" y="1290400"/>
            <a:ext cx="4541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cho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933550" y="5485725"/>
            <a:ext cx="3000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gar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3933550" y="7117400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[place]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1719000" y="447225"/>
            <a:ext cx="7902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/>
              <a:t>La fonética</a:t>
            </a:r>
            <a:br>
              <a:rPr lang="en-GB" sz="3600"/>
            </a:br>
            <a:endParaRPr sz="3600"/>
          </a:p>
        </p:txBody>
      </p:sp>
      <p:sp>
        <p:nvSpPr>
          <p:cNvPr id="101" name="Google Shape;101;p16"/>
          <p:cNvSpPr txBox="1"/>
          <p:nvPr/>
        </p:nvSpPr>
        <p:spPr>
          <a:xfrm>
            <a:off x="6747887" y="5697387"/>
            <a:ext cx="52137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niverso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-ir verbs: 1</a:t>
            </a:r>
            <a:r>
              <a:rPr baseline="30000" lang="en-GB"/>
              <a:t>st </a:t>
            </a:r>
            <a:r>
              <a:rPr lang="en-GB"/>
              <a:t>person singular (‘I’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‘I’ 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you do now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,             </a:t>
            </a:r>
            <a:endParaRPr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remove –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79148" y="3869600"/>
            <a:ext cx="3363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>
            <a:off x="4623529" y="4238392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1" name="Google Shape;111;p17"/>
          <p:cNvSpPr txBox="1"/>
          <p:nvPr/>
        </p:nvSpPr>
        <p:spPr>
          <a:xfrm>
            <a:off x="508725" y="5040225"/>
            <a:ext cx="3789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>
            <a:off x="4512167" y="5432615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3" name="Google Shape;113;p17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120425" y="6513500"/>
            <a:ext cx="5243100" cy="13335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Elegir			Salir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b="1" lang="en-GB" sz="4200" u="sng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go 			Sal</a:t>
            </a:r>
            <a:r>
              <a:rPr b="1" lang="en-GB" sz="4200" u="sng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-ir verbs: 2nd</a:t>
            </a:r>
            <a:r>
              <a:rPr baseline="30000" lang="en-GB"/>
              <a:t> </a:t>
            </a:r>
            <a:r>
              <a:rPr lang="en-GB"/>
              <a:t>person singular (‘you’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you do now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,             </a:t>
            </a:r>
            <a:endParaRPr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remove –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79149" y="3869600"/>
            <a:ext cx="3232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Compart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4574604" y="4261992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4" name="Google Shape;124;p18"/>
          <p:cNvSpPr txBox="1"/>
          <p:nvPr/>
        </p:nvSpPr>
        <p:spPr>
          <a:xfrm>
            <a:off x="508726" y="5040225"/>
            <a:ext cx="3571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>
            <a:off x="4574604" y="5432615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6" name="Google Shape;126;p18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7265575" y="6480900"/>
            <a:ext cx="2865300" cy="14310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Elegir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Eliges 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Preterite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-ir verbs: 1</a:t>
            </a:r>
            <a:r>
              <a:rPr baseline="30000" lang="en-GB"/>
              <a:t>st </a:t>
            </a:r>
            <a:r>
              <a:rPr lang="en-GB"/>
              <a:t>person singular (‘I’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‘I’ 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completed in the past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,             remove –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í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Sub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Sub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3955104" y="42910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7" name="Google Shape;137;p19"/>
          <p:cNvSpPr/>
          <p:nvPr/>
        </p:nvSpPr>
        <p:spPr>
          <a:xfrm>
            <a:off x="14727975" y="2760525"/>
            <a:ext cx="3404100" cy="2279700"/>
          </a:xfrm>
          <a:prstGeom prst="wedgeRoundRectCallout">
            <a:avLst>
              <a:gd fmla="val -66855" name="adj1"/>
              <a:gd fmla="val 23387" name="adj2"/>
              <a:gd fmla="val 16667" name="adj3"/>
            </a:avLst>
          </a:prstGeom>
          <a:noFill/>
          <a:ln cap="flat" cmpd="sng" w="28575">
            <a:solidFill>
              <a:srgbClr val="786E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i="0" lang="en-GB" sz="3300" u="none" cap="none" strike="noStrike"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i="0" lang="en-GB" sz="33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past tense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is called the ‘preterite’</a:t>
            </a:r>
            <a:r>
              <a:rPr i="0" lang="en-GB" sz="3300" u="none" cap="none" strike="noStrike"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08721" y="5040225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Describ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9" name="Google Shape;139;p19"/>
          <p:cNvCxnSpPr/>
          <p:nvPr/>
        </p:nvCxnSpPr>
        <p:spPr>
          <a:xfrm>
            <a:off x="3955104" y="5432640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0" name="Google Shape;140;p19"/>
          <p:cNvSpPr txBox="1"/>
          <p:nvPr/>
        </p:nvSpPr>
        <p:spPr>
          <a:xfrm>
            <a:off x="7311676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Describi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0043361" y="3041050"/>
            <a:ext cx="4438200" cy="2077500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Notice the stress on the final -í. </a:t>
            </a:r>
            <a:r>
              <a:rPr lang="en-GB" sz="4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4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Preterite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-er verbs: 2nd</a:t>
            </a:r>
            <a:r>
              <a:rPr baseline="30000" lang="en-GB"/>
              <a:t> </a:t>
            </a:r>
            <a:r>
              <a:rPr lang="en-GB"/>
              <a:t>person singular (‘you’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completed in the past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,             remove –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iste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Sub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Sub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iste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4607204" y="4261992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20"/>
          <p:cNvSpPr txBox="1"/>
          <p:nvPr/>
        </p:nvSpPr>
        <p:spPr>
          <a:xfrm>
            <a:off x="508725" y="5040225"/>
            <a:ext cx="3789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>
            <a:off x="4607204" y="5432615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20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Interrump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iste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Summary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“I” form of preterite tense IR verbs ends in: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		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“I” form of present tense IR verbs ends in: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“you” form of present tense IR verbs ends in: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i="1" lang="en-GB" sz="3600">
                <a:solidFill>
                  <a:srgbClr val="000000"/>
                </a:solidFill>
              </a:rPr>
              <a:t>“</a:t>
            </a:r>
            <a:r>
              <a:rPr lang="en-GB" sz="3600">
                <a:solidFill>
                  <a:srgbClr val="000000"/>
                </a:solidFill>
              </a:rPr>
              <a:t>Describiste el texto</a:t>
            </a:r>
            <a:r>
              <a:rPr i="1" lang="en-GB" sz="3600">
                <a:solidFill>
                  <a:srgbClr val="000000"/>
                </a:solidFill>
              </a:rPr>
              <a:t>”</a:t>
            </a:r>
            <a:r>
              <a:rPr lang="en-GB" sz="3600">
                <a:solidFill>
                  <a:srgbClr val="000000"/>
                </a:solidFill>
              </a:rPr>
              <a:t> means: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5. 	“I interrupt the dialogue”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7255500" y="1883300"/>
            <a:ext cx="8559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-Í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7369950" y="3644613"/>
            <a:ext cx="7779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 sz="3500"/>
          </a:p>
        </p:txBody>
      </p:sp>
      <p:sp>
        <p:nvSpPr>
          <p:cNvPr id="161" name="Google Shape;161;p21"/>
          <p:cNvSpPr txBox="1"/>
          <p:nvPr/>
        </p:nvSpPr>
        <p:spPr>
          <a:xfrm>
            <a:off x="12451500" y="6121500"/>
            <a:ext cx="56964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“You described the text”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900"/>
          </a:p>
        </p:txBody>
      </p:sp>
      <p:sp>
        <p:nvSpPr>
          <p:cNvPr id="162" name="Google Shape;162;p21"/>
          <p:cNvSpPr txBox="1"/>
          <p:nvPr/>
        </p:nvSpPr>
        <p:spPr>
          <a:xfrm>
            <a:off x="12480750" y="7441600"/>
            <a:ext cx="56964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“Interrumpo el diálogo”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7219050" y="5052675"/>
            <a:ext cx="9288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-es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