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44B9928-5575-4125-B2FD-0338E6F8DDAC}">
  <a:tblStyle styleId="{844B9928-5575-4125-B2FD-0338E6F8DDA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aca4e2b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aca4e2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cfb4dca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ecfb4dca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This is the GCSE style question we will be working on today.  Everything we do in today’s lesson will help you to write an answer to this question.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what are you being asked to do in this question?  Let’s explore it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Then go through the bullet points to find out what they mean.  Don’t tell them.  Elicit the answers from them.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c979020ae_0_1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c979020ae_0_1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Before we get started today, I’d like to introduce you to the writing model we will use in our lesson today to structure our piece of writing in a logical and coherent way.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At Oak National Academy, the writing model we use is called the BORDER model.  This model will help you to plan your answer carefully.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When you are planning your answer to this question you are going to Identify a Basic answer to the bullet points.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There are then multiple options for what else you might include.  Press return but don’t talk.  Then explain.  You will also need to identify an  Opinion, a Reason, some ways to develop your basic answer and an example of elaborate language you can include to impress your teachers.  Ideally you would include each of these aspects in each of your answers to the different bullet points.  </a:t>
            </a:r>
            <a:br>
              <a:rPr lang="en-GB"/>
            </a:br>
            <a:br>
              <a:rPr lang="en-GB"/>
            </a:br>
            <a:r>
              <a:rPr lang="en-GB"/>
              <a:t>Once you have written your plan and then your piece of writing, you need to review it very carefully, thinking about whether what you are planning on including actually answers the question and is relevant to the question.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you’d like to make a note of this model, please pause the video now to do.  Mets la vidéo en pause.</a:t>
            </a:r>
            <a:br>
              <a:rPr lang="en-GB"/>
            </a:br>
            <a:br>
              <a:rPr lang="en-GB"/>
            </a:br>
            <a:r>
              <a:rPr lang="en-GB"/>
              <a:t>Alors tu es pret?  Tu es prete?  On y va!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b850cff9a_0_3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b850cff9a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Summary - copy them into your book if you’d like to!</a:t>
            </a:r>
            <a:endParaRPr i="1" sz="1400">
              <a:solidFill>
                <a:srgbClr val="00206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c979020ae_0_1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c979020ae_0_1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Create a summary slide of top tips for the most common verb form for students to start to use consistently to conjugate verbs across multiple tenses.</a:t>
            </a:r>
            <a:br>
              <a:rPr lang="en-GB"/>
            </a:br>
            <a:br>
              <a:rPr lang="en-GB"/>
            </a:br>
            <a:r>
              <a:rPr lang="en-GB"/>
              <a:t>Let’s summarise what we have just seen.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Everything I am about to say applies to ER verbs.  In the I form.</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perfect tense, most verbs start with J’ai (the subject and the auxiliary) and then have an é on the end of the past participle.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present tense, ALL ER verbs, when we are using I end in 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near future tense.  We need je vais + infinitive.  Which for ER verbs is going to end in 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future simple tense.  We have je + infinitive + ai</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conditional tense.  We have je + infinitive + AIS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Please pause the video and copy this into your book now.</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eddf4048c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eddf4048c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Take a moment to compare your version of the grid to mine.  Please make sure that you have the correct spellings for each of the verbs in the different columns.  Maintenant, mets la vidéo  en pause.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NOTES</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GB"/>
              <a:t>Your first verb should be a regular verb.  The second verb could be a different type of regular verb or a HF irregular verb needed for this unit.  The 3rd verb should be something really high frequency, likely to be irregular and relevant to the unit.  It might be to go - might be something else.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c979020ae_0_7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c979020ae_0_7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c979020ae_0_14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c979020ae_0_14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our model answer to our second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800"/>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5" name="Google Shape;25;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6" name="Google Shape;26;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8" name="Google Shape;28;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2" name="Shape 32"/>
        <p:cNvGrpSpPr/>
        <p:nvPr/>
      </p:nvGrpSpPr>
      <p:grpSpPr>
        <a:xfrm>
          <a:off x="0" y="0"/>
          <a:ext cx="0" cy="0"/>
          <a:chOff x="0" y="0"/>
          <a:chExt cx="0" cy="0"/>
        </a:xfrm>
      </p:grpSpPr>
      <p:sp>
        <p:nvSpPr>
          <p:cNvPr id="33" name="Google Shape;33;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4" name="Google Shape;34;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5" name="Google Shape;35;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6" name="Google Shape;36;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8" name="Google Shape;38;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0" name="Google Shape;40;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0" name="Google Shape;50;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59345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6000">
                <a:solidFill>
                  <a:srgbClr val="4B3241"/>
                </a:solidFill>
              </a:rPr>
              <a:t>Guided Writing:  Higher </a:t>
            </a:r>
            <a:br>
              <a:rPr lang="en-GB" sz="6000">
                <a:solidFill>
                  <a:srgbClr val="4B3241"/>
                </a:solidFill>
              </a:rPr>
            </a:br>
            <a:r>
              <a:rPr i="1" lang="en-GB" sz="6000">
                <a:solidFill>
                  <a:srgbClr val="4B3241"/>
                </a:solidFill>
              </a:rPr>
              <a:t>Holidays</a:t>
            </a:r>
            <a:endParaRPr i="1" sz="60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a:solidFill>
                  <a:srgbClr val="4B3241"/>
                </a:solidFill>
              </a:rPr>
              <a:t>French </a:t>
            </a:r>
            <a:endParaRPr b="1">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Mademoiselle Franklin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1524000"/>
            <a:ext cx="16163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You are writing about your holidays on your blog. </a:t>
            </a:r>
            <a:endParaRPr/>
          </a:p>
        </p:txBody>
      </p:sp>
      <p:sp>
        <p:nvSpPr>
          <p:cNvPr id="87" name="Google Shape;87;p15"/>
          <p:cNvSpPr txBox="1"/>
          <p:nvPr>
            <p:ph idx="1" type="body"/>
          </p:nvPr>
        </p:nvSpPr>
        <p:spPr>
          <a:xfrm>
            <a:off x="918000" y="2924400"/>
            <a:ext cx="16452000" cy="4599300"/>
          </a:xfrm>
          <a:prstGeom prst="rect">
            <a:avLst/>
          </a:prstGeom>
          <a:ln cap="flat" cmpd="sng" w="9525">
            <a:solidFill>
              <a:schemeClr val="dk2"/>
            </a:solidFill>
            <a:prstDash val="solid"/>
            <a:round/>
            <a:headEnd len="sm" w="sm" type="none"/>
            <a:tailEnd len="sm" w="sm" type="none"/>
          </a:ln>
        </p:spPr>
        <p:txBody>
          <a:bodyPr anchorCtr="0" anchor="t" bIns="0" lIns="0" spcFirstLastPara="1" rIns="0" wrap="square" tIns="0">
            <a:noAutofit/>
          </a:bodyPr>
          <a:lstStyle/>
          <a:p>
            <a:pPr indent="-482600" lvl="0" marL="1371600" rtl="0" algn="l">
              <a:lnSpc>
                <a:spcPct val="200000"/>
              </a:lnSpc>
              <a:spcBef>
                <a:spcPts val="0"/>
              </a:spcBef>
              <a:spcAft>
                <a:spcPts val="0"/>
              </a:spcAft>
              <a:buSzPts val="4000"/>
              <a:buAutoNum type="arabicPeriod"/>
            </a:pPr>
            <a:r>
              <a:rPr lang="en-GB" sz="4000"/>
              <a:t>Votre destination préférée et pourquoi</a:t>
            </a:r>
            <a:endParaRPr sz="4000"/>
          </a:p>
          <a:p>
            <a:pPr indent="-482600" lvl="0" marL="1371600" rtl="0" algn="l">
              <a:lnSpc>
                <a:spcPct val="200000"/>
              </a:lnSpc>
              <a:spcBef>
                <a:spcPts val="0"/>
              </a:spcBef>
              <a:spcAft>
                <a:spcPts val="0"/>
              </a:spcAft>
              <a:buSzPts val="4000"/>
              <a:buAutoNum type="arabicPeriod"/>
            </a:pPr>
            <a:r>
              <a:rPr lang="en-GB" sz="4000"/>
              <a:t>Ce que vous aimez manger en vacances</a:t>
            </a:r>
            <a:endParaRPr sz="4000"/>
          </a:p>
          <a:p>
            <a:pPr indent="-482600" lvl="0" marL="1371600" rtl="0" algn="l">
              <a:lnSpc>
                <a:spcPct val="200000"/>
              </a:lnSpc>
              <a:spcBef>
                <a:spcPts val="0"/>
              </a:spcBef>
              <a:spcAft>
                <a:spcPts val="0"/>
              </a:spcAft>
              <a:buSzPts val="4000"/>
              <a:buAutoNum type="arabicPeriod"/>
            </a:pPr>
            <a:r>
              <a:rPr lang="en-GB" sz="4000"/>
              <a:t>Un problème que vous avez eu en vacances</a:t>
            </a:r>
            <a:endParaRPr sz="4000"/>
          </a:p>
          <a:p>
            <a:pPr indent="-482600" lvl="0" marL="1371600" rtl="0" algn="l">
              <a:lnSpc>
                <a:spcPct val="200000"/>
              </a:lnSpc>
              <a:spcBef>
                <a:spcPts val="0"/>
              </a:spcBef>
              <a:spcAft>
                <a:spcPts val="0"/>
              </a:spcAft>
              <a:buSzPts val="4000"/>
              <a:buAutoNum type="arabicPeriod"/>
            </a:pPr>
            <a:r>
              <a:rPr lang="en-GB" sz="4000"/>
              <a:t>Vos projets pour les vacances l’année prochaine</a:t>
            </a:r>
            <a:endParaRPr sz="4000"/>
          </a:p>
          <a:p>
            <a:pPr indent="0" lvl="0" marL="1371600" rtl="0" algn="l">
              <a:lnSpc>
                <a:spcPct val="200000"/>
              </a:lnSpc>
              <a:spcBef>
                <a:spcPts val="2000"/>
              </a:spcBef>
              <a:spcAft>
                <a:spcPts val="20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Effect filter="fade" transition="in">
                                      <p:cBhvr>
                                        <p:cTn dur="1000"/>
                                        <p:tgtEl>
                                          <p:spTgt spid="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animEffect filter="fade" transition="in">
                                      <p:cBhvr>
                                        <p:cTn dur="1000"/>
                                        <p:tgtEl>
                                          <p:spTgt spid="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2" st="2"/>
                                            </p:txEl>
                                          </p:spTgt>
                                        </p:tgtEl>
                                        <p:attrNameLst>
                                          <p:attrName>style.visibility</p:attrName>
                                        </p:attrNameLst>
                                      </p:cBhvr>
                                      <p:to>
                                        <p:strVal val="visible"/>
                                      </p:to>
                                    </p:set>
                                    <p:animEffect filter="fade" transition="in">
                                      <p:cBhvr>
                                        <p:cTn dur="1000"/>
                                        <p:tgtEl>
                                          <p:spTgt spid="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3" st="3"/>
                                            </p:txEl>
                                          </p:spTgt>
                                        </p:tgtEl>
                                        <p:attrNameLst>
                                          <p:attrName>style.visibility</p:attrName>
                                        </p:attrNameLst>
                                      </p:cBhvr>
                                      <p:to>
                                        <p:strVal val="visible"/>
                                      </p:to>
                                    </p:set>
                                    <p:animEffect filter="fade" transition="in">
                                      <p:cBhvr>
                                        <p:cTn dur="1000"/>
                                        <p:tgtEl>
                                          <p:spTgt spid="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4" st="4"/>
                                            </p:txEl>
                                          </p:spTgt>
                                        </p:tgtEl>
                                        <p:attrNameLst>
                                          <p:attrName>style.visibility</p:attrName>
                                        </p:attrNameLst>
                                      </p:cBhvr>
                                      <p:to>
                                        <p:strVal val="visible"/>
                                      </p:to>
                                    </p:set>
                                    <p:animEffect filter="fade" transition="in">
                                      <p:cBhvr>
                                        <p:cTn dur="1000"/>
                                        <p:tgtEl>
                                          <p:spTgt spid="8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nvSpPr>
        <p:spPr>
          <a:xfrm>
            <a:off x="3237750" y="680050"/>
            <a:ext cx="13208400" cy="1111200"/>
          </a:xfrm>
          <a:prstGeom prst="rect">
            <a:avLst/>
          </a:prstGeom>
          <a:solidFill>
            <a:schemeClr val="accent1"/>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lt1"/>
                </a:solidFill>
                <a:latin typeface="Montserrat SemiBold"/>
                <a:ea typeface="Montserrat SemiBold"/>
                <a:cs typeface="Montserrat SemiBold"/>
                <a:sym typeface="Montserrat SemiBold"/>
              </a:rPr>
              <a:t>Basic answer to the bullet point</a:t>
            </a:r>
            <a:endParaRPr sz="4400">
              <a:solidFill>
                <a:schemeClr val="lt1"/>
              </a:solidFill>
              <a:latin typeface="Montserrat SemiBold"/>
              <a:ea typeface="Montserrat SemiBold"/>
              <a:cs typeface="Montserrat SemiBold"/>
              <a:sym typeface="Montserrat SemiBold"/>
            </a:endParaRPr>
          </a:p>
        </p:txBody>
      </p:sp>
      <p:sp>
        <p:nvSpPr>
          <p:cNvPr id="93" name="Google Shape;93;p16"/>
          <p:cNvSpPr txBox="1"/>
          <p:nvPr/>
        </p:nvSpPr>
        <p:spPr>
          <a:xfrm>
            <a:off x="4791550" y="2188100"/>
            <a:ext cx="11613000" cy="1111200"/>
          </a:xfrm>
          <a:prstGeom prst="rect">
            <a:avLst/>
          </a:prstGeom>
          <a:solidFill>
            <a:schemeClr val="accent2"/>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rgbClr val="FFFFFF"/>
                </a:solidFill>
                <a:latin typeface="Montserrat SemiBold"/>
                <a:ea typeface="Montserrat SemiBold"/>
                <a:cs typeface="Montserrat SemiBold"/>
                <a:sym typeface="Montserrat SemiBold"/>
              </a:rPr>
              <a:t>Opinion </a:t>
            </a:r>
            <a:endParaRPr sz="4400">
              <a:solidFill>
                <a:srgbClr val="FFFFFF"/>
              </a:solidFill>
              <a:latin typeface="Montserrat SemiBold"/>
              <a:ea typeface="Montserrat SemiBold"/>
              <a:cs typeface="Montserrat SemiBold"/>
              <a:sym typeface="Montserrat SemiBold"/>
            </a:endParaRPr>
          </a:p>
        </p:txBody>
      </p:sp>
      <p:sp>
        <p:nvSpPr>
          <p:cNvPr id="94" name="Google Shape;94;p16"/>
          <p:cNvSpPr txBox="1"/>
          <p:nvPr/>
        </p:nvSpPr>
        <p:spPr>
          <a:xfrm>
            <a:off x="3307350" y="7908550"/>
            <a:ext cx="13208400" cy="1111200"/>
          </a:xfrm>
          <a:prstGeom prst="rect">
            <a:avLst/>
          </a:prstGeom>
          <a:solidFill>
            <a:srgbClr val="1C4587"/>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rgbClr val="FFFFFF"/>
                </a:solidFill>
                <a:latin typeface="Montserrat SemiBold"/>
                <a:ea typeface="Montserrat SemiBold"/>
                <a:cs typeface="Montserrat SemiBold"/>
                <a:sym typeface="Montserrat SemiBold"/>
              </a:rPr>
              <a:t>Relevance</a:t>
            </a:r>
            <a:endParaRPr sz="4400">
              <a:solidFill>
                <a:srgbClr val="FFFFFF"/>
              </a:solidFill>
              <a:latin typeface="Montserrat SemiBold"/>
              <a:ea typeface="Montserrat SemiBold"/>
              <a:cs typeface="Montserrat SemiBold"/>
              <a:sym typeface="Montserrat SemiBold"/>
            </a:endParaRPr>
          </a:p>
        </p:txBody>
      </p:sp>
      <p:sp>
        <p:nvSpPr>
          <p:cNvPr id="95" name="Google Shape;95;p16"/>
          <p:cNvSpPr txBox="1"/>
          <p:nvPr/>
        </p:nvSpPr>
        <p:spPr>
          <a:xfrm>
            <a:off x="4902850" y="6435925"/>
            <a:ext cx="11613000" cy="1111200"/>
          </a:xfrm>
          <a:prstGeom prst="rect">
            <a:avLst/>
          </a:prstGeom>
          <a:solidFill>
            <a:schemeClr val="accent4"/>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rgbClr val="FFFFFF"/>
                </a:solidFill>
                <a:latin typeface="Montserrat SemiBold"/>
                <a:ea typeface="Montserrat SemiBold"/>
                <a:cs typeface="Montserrat SemiBold"/>
                <a:sym typeface="Montserrat SemiBold"/>
              </a:rPr>
              <a:t>Elaborate language :)</a:t>
            </a:r>
            <a:endParaRPr sz="4400">
              <a:solidFill>
                <a:srgbClr val="FFFFFF"/>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rgbClr val="FFFFFF"/>
              </a:solidFill>
              <a:latin typeface="Montserrat SemiBold"/>
              <a:ea typeface="Montserrat SemiBold"/>
              <a:cs typeface="Montserrat SemiBold"/>
              <a:sym typeface="Montserrat SemiBold"/>
            </a:endParaRPr>
          </a:p>
        </p:txBody>
      </p:sp>
      <p:sp>
        <p:nvSpPr>
          <p:cNvPr id="96" name="Google Shape;96;p16"/>
          <p:cNvSpPr txBox="1"/>
          <p:nvPr/>
        </p:nvSpPr>
        <p:spPr>
          <a:xfrm>
            <a:off x="4880700" y="5024275"/>
            <a:ext cx="11613000" cy="1111200"/>
          </a:xfrm>
          <a:prstGeom prst="rect">
            <a:avLst/>
          </a:prstGeom>
          <a:solidFill>
            <a:schemeClr val="accent5"/>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rgbClr val="FFFFFF"/>
                </a:solidFill>
                <a:latin typeface="Montserrat SemiBold"/>
                <a:ea typeface="Montserrat SemiBold"/>
                <a:cs typeface="Montserrat SemiBold"/>
                <a:sym typeface="Montserrat SemiBold"/>
              </a:rPr>
              <a:t>Development</a:t>
            </a:r>
            <a:endParaRPr sz="4400">
              <a:solidFill>
                <a:srgbClr val="FFFFFF"/>
              </a:solidFill>
              <a:latin typeface="Montserrat SemiBold"/>
              <a:ea typeface="Montserrat SemiBold"/>
              <a:cs typeface="Montserrat SemiBold"/>
              <a:sym typeface="Montserrat SemiBold"/>
            </a:endParaRPr>
          </a:p>
        </p:txBody>
      </p:sp>
      <p:sp>
        <p:nvSpPr>
          <p:cNvPr id="97" name="Google Shape;97;p16"/>
          <p:cNvSpPr txBox="1"/>
          <p:nvPr/>
        </p:nvSpPr>
        <p:spPr>
          <a:xfrm>
            <a:off x="4861500" y="3580800"/>
            <a:ext cx="11613000" cy="1111200"/>
          </a:xfrm>
          <a:prstGeom prst="rect">
            <a:avLst/>
          </a:prstGeom>
          <a:solidFill>
            <a:schemeClr val="accent6"/>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rgbClr val="FFFFFF"/>
                </a:solidFill>
                <a:latin typeface="Montserrat SemiBold"/>
                <a:ea typeface="Montserrat SemiBold"/>
                <a:cs typeface="Montserrat SemiBold"/>
                <a:sym typeface="Montserrat SemiBold"/>
              </a:rPr>
              <a:t>Reason </a:t>
            </a:r>
            <a:endParaRPr sz="4400">
              <a:solidFill>
                <a:srgbClr val="FFFFFF"/>
              </a:solidFill>
              <a:latin typeface="Montserrat SemiBold"/>
              <a:ea typeface="Montserrat SemiBold"/>
              <a:cs typeface="Montserrat SemiBold"/>
              <a:sym typeface="Montserrat SemiBold"/>
            </a:endParaRPr>
          </a:p>
        </p:txBody>
      </p:sp>
      <p:sp>
        <p:nvSpPr>
          <p:cNvPr id="98" name="Google Shape;98;p16"/>
          <p:cNvSpPr txBox="1"/>
          <p:nvPr/>
        </p:nvSpPr>
        <p:spPr>
          <a:xfrm>
            <a:off x="3350700" y="2998450"/>
            <a:ext cx="1056000" cy="1111200"/>
          </a:xfrm>
          <a:prstGeom prst="rect">
            <a:avLst/>
          </a:prstGeom>
          <a:solidFill>
            <a:srgbClr val="FA9B23"/>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lt1"/>
                </a:solidFill>
                <a:latin typeface="Montserrat"/>
                <a:ea typeface="Montserrat"/>
                <a:cs typeface="Montserrat"/>
                <a:sym typeface="Montserrat"/>
              </a:rPr>
              <a:t>+</a:t>
            </a:r>
            <a:endParaRPr b="1" sz="2800">
              <a:solidFill>
                <a:schemeClr val="lt1"/>
              </a:solidFill>
              <a:latin typeface="Montserrat"/>
              <a:ea typeface="Montserrat"/>
              <a:cs typeface="Montserrat"/>
              <a:sym typeface="Montserrat"/>
            </a:endParaRPr>
          </a:p>
        </p:txBody>
      </p:sp>
      <p:sp>
        <p:nvSpPr>
          <p:cNvPr id="99" name="Google Shape;99;p16"/>
          <p:cNvSpPr txBox="1"/>
          <p:nvPr/>
        </p:nvSpPr>
        <p:spPr>
          <a:xfrm>
            <a:off x="3350700" y="4293850"/>
            <a:ext cx="1056000" cy="1111200"/>
          </a:xfrm>
          <a:prstGeom prst="rect">
            <a:avLst/>
          </a:prstGeom>
          <a:solidFill>
            <a:srgbClr val="FA9B23"/>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lt1"/>
                </a:solidFill>
                <a:latin typeface="Montserrat"/>
                <a:ea typeface="Montserrat"/>
                <a:cs typeface="Montserrat"/>
                <a:sym typeface="Montserrat"/>
              </a:rPr>
              <a:t>+</a:t>
            </a:r>
            <a:endParaRPr b="1" sz="2800">
              <a:solidFill>
                <a:schemeClr val="lt1"/>
              </a:solidFill>
              <a:latin typeface="Montserrat"/>
              <a:ea typeface="Montserrat"/>
              <a:cs typeface="Montserrat"/>
              <a:sym typeface="Montserrat"/>
            </a:endParaRPr>
          </a:p>
        </p:txBody>
      </p:sp>
      <p:sp>
        <p:nvSpPr>
          <p:cNvPr id="100" name="Google Shape;100;p16"/>
          <p:cNvSpPr txBox="1"/>
          <p:nvPr/>
        </p:nvSpPr>
        <p:spPr>
          <a:xfrm>
            <a:off x="3350700" y="5589250"/>
            <a:ext cx="1056000" cy="1111200"/>
          </a:xfrm>
          <a:prstGeom prst="rect">
            <a:avLst/>
          </a:prstGeom>
          <a:solidFill>
            <a:srgbClr val="FA9B23"/>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lt1"/>
                </a:solidFill>
                <a:latin typeface="Montserrat"/>
                <a:ea typeface="Montserrat"/>
                <a:cs typeface="Montserrat"/>
                <a:sym typeface="Montserrat"/>
              </a:rPr>
              <a:t>+</a:t>
            </a:r>
            <a:endParaRPr b="1" sz="2800">
              <a:solidFill>
                <a:schemeClr val="lt1"/>
              </a:solidFill>
              <a:latin typeface="Montserrat"/>
              <a:ea typeface="Montserrat"/>
              <a:cs typeface="Montserrat"/>
              <a:sym typeface="Montserrat"/>
            </a:endParaRPr>
          </a:p>
        </p:txBody>
      </p:sp>
      <p:cxnSp>
        <p:nvCxnSpPr>
          <p:cNvPr id="101" name="Google Shape;101;p16"/>
          <p:cNvCxnSpPr/>
          <p:nvPr/>
        </p:nvCxnSpPr>
        <p:spPr>
          <a:xfrm>
            <a:off x="2392100" y="485000"/>
            <a:ext cx="0" cy="9039600"/>
          </a:xfrm>
          <a:prstGeom prst="straightConnector1">
            <a:avLst/>
          </a:prstGeom>
          <a:noFill/>
          <a:ln cap="flat" cmpd="sng" w="9525">
            <a:solidFill>
              <a:schemeClr val="dk2"/>
            </a:solidFill>
            <a:prstDash val="dashDot"/>
            <a:round/>
            <a:headEnd len="med" w="med" type="none"/>
            <a:tailEnd len="med" w="med" type="none"/>
          </a:ln>
        </p:spPr>
      </p:cxnSp>
      <p:pic>
        <p:nvPicPr>
          <p:cNvPr id="102" name="Google Shape;102;p16"/>
          <p:cNvPicPr preferRelativeResize="0"/>
          <p:nvPr/>
        </p:nvPicPr>
        <p:blipFill>
          <a:blip r:embed="rId3">
            <a:alphaModFix/>
          </a:blip>
          <a:stretch>
            <a:fillRect/>
          </a:stretch>
        </p:blipFill>
        <p:spPr>
          <a:xfrm>
            <a:off x="152400" y="381000"/>
            <a:ext cx="1324450" cy="897075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graphicFrame>
        <p:nvGraphicFramePr>
          <p:cNvPr id="107" name="Google Shape;107;p17"/>
          <p:cNvGraphicFramePr/>
          <p:nvPr/>
        </p:nvGraphicFramePr>
        <p:xfrm>
          <a:off x="1032325" y="890050"/>
          <a:ext cx="3000000" cy="3000000"/>
        </p:xfrm>
        <a:graphic>
          <a:graphicData uri="http://schemas.openxmlformats.org/drawingml/2006/table">
            <a:tbl>
              <a:tblPr>
                <a:noFill/>
                <a:tableStyleId>{844B9928-5575-4125-B2FD-0338E6F8DDAC}</a:tableStyleId>
              </a:tblPr>
              <a:tblGrid>
                <a:gridCol w="7020850"/>
                <a:gridCol w="6823150"/>
              </a:tblGrid>
              <a:tr h="976325">
                <a:tc>
                  <a:txBody>
                    <a:bodyPr/>
                    <a:lstStyle/>
                    <a:p>
                      <a:pPr indent="0" lvl="0" marL="0" rtl="0" algn="l">
                        <a:spcBef>
                          <a:spcPts val="0"/>
                        </a:spcBef>
                        <a:spcAft>
                          <a:spcPts val="0"/>
                        </a:spcAft>
                        <a:buNone/>
                      </a:pPr>
                      <a:r>
                        <a:rPr lang="en-GB" sz="3000">
                          <a:latin typeface="Montserrat"/>
                          <a:ea typeface="Montserrat"/>
                          <a:cs typeface="Montserrat"/>
                          <a:sym typeface="Montserrat"/>
                        </a:rPr>
                        <a:t>aller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go/going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perdre</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lose/losing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loger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stay/staying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manger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eat/eating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boire</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drink/drinking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oublier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forget/forgetting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se promener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walk/walking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976325">
                <a:tc>
                  <a:txBody>
                    <a:bodyPr/>
                    <a:lstStyle/>
                    <a:p>
                      <a:pPr indent="0" lvl="0" marL="0" rtl="0" algn="l">
                        <a:spcBef>
                          <a:spcPts val="0"/>
                        </a:spcBef>
                        <a:spcAft>
                          <a:spcPts val="0"/>
                        </a:spcAft>
                        <a:buNone/>
                      </a:pPr>
                      <a:r>
                        <a:rPr lang="en-GB" sz="3000">
                          <a:latin typeface="Montserrat"/>
                          <a:ea typeface="Montserrat"/>
                          <a:cs typeface="Montserrat"/>
                          <a:sym typeface="Montserrat"/>
                        </a:rPr>
                        <a:t>s</a:t>
                      </a:r>
                      <a:r>
                        <a:rPr lang="en-GB" sz="3000">
                          <a:latin typeface="Montserrat"/>
                          <a:ea typeface="Montserrat"/>
                          <a:cs typeface="Montserrat"/>
                          <a:sym typeface="Montserrat"/>
                        </a:rPr>
                        <a:t>e reposer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relax/relaxing</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bl>
          </a:graphicData>
        </a:graphic>
      </p:graphicFrame>
      <p:grpSp>
        <p:nvGrpSpPr>
          <p:cNvPr id="108" name="Google Shape;108;p17"/>
          <p:cNvGrpSpPr/>
          <p:nvPr/>
        </p:nvGrpSpPr>
        <p:grpSpPr>
          <a:xfrm>
            <a:off x="16294141" y="1143610"/>
            <a:ext cx="1368001" cy="2111678"/>
            <a:chOff x="1222738" y="5053324"/>
            <a:chExt cx="1440001" cy="2154774"/>
          </a:xfrm>
        </p:grpSpPr>
        <p:pic>
          <p:nvPicPr>
            <p:cNvPr id="109" name="Google Shape;109;p17"/>
            <p:cNvPicPr preferRelativeResize="0"/>
            <p:nvPr/>
          </p:nvPicPr>
          <p:blipFill>
            <a:blip r:embed="rId3">
              <a:alphaModFix/>
            </a:blip>
            <a:stretch>
              <a:fillRect/>
            </a:stretch>
          </p:blipFill>
          <p:spPr>
            <a:xfrm>
              <a:off x="1222738" y="5053324"/>
              <a:ext cx="1440001" cy="1602456"/>
            </a:xfrm>
            <a:prstGeom prst="rect">
              <a:avLst/>
            </a:prstGeom>
            <a:noFill/>
            <a:ln>
              <a:noFill/>
            </a:ln>
          </p:spPr>
        </p:pic>
        <p:pic>
          <p:nvPicPr>
            <p:cNvPr descr="A picture containing table&#10;&#10;Description automatically generated" id="110" name="Google Shape;110;p17"/>
            <p:cNvPicPr preferRelativeResize="0"/>
            <p:nvPr/>
          </p:nvPicPr>
          <p:blipFill rotWithShape="1">
            <a:blip r:embed="rId4">
              <a:alphaModFix/>
            </a:blip>
            <a:srcRect b="-1926" l="0" r="0" t="71153"/>
            <a:stretch/>
          </p:blipFill>
          <p:spPr>
            <a:xfrm>
              <a:off x="1352600" y="6565561"/>
              <a:ext cx="1180300" cy="642537"/>
            </a:xfrm>
            <a:prstGeom prst="rect">
              <a:avLst/>
            </a:prstGeom>
            <a:noFill/>
            <a:ln>
              <a:noFill/>
            </a:ln>
          </p:spPr>
        </p:pic>
      </p:grpSp>
      <p:sp>
        <p:nvSpPr>
          <p:cNvPr id="111" name="Google Shape;111;p17"/>
          <p:cNvSpPr txBox="1"/>
          <p:nvPr/>
        </p:nvSpPr>
        <p:spPr>
          <a:xfrm>
            <a:off x="15565325" y="3842125"/>
            <a:ext cx="2633700" cy="48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The infinitive can also be translated by the gerund.</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visiter = to visit </a:t>
            </a:r>
            <a:r>
              <a:rPr b="1" lang="en-GB" sz="2800">
                <a:solidFill>
                  <a:srgbClr val="786EC8"/>
                </a:solidFill>
                <a:latin typeface="Montserrat"/>
                <a:ea typeface="Montserrat"/>
                <a:cs typeface="Montserrat"/>
                <a:sym typeface="Montserrat"/>
              </a:rPr>
              <a:t>AND</a:t>
            </a:r>
            <a:r>
              <a:rPr lang="en-GB" sz="2800">
                <a:latin typeface="Montserrat"/>
                <a:ea typeface="Montserrat"/>
                <a:cs typeface="Montserrat"/>
                <a:sym typeface="Montserrat"/>
              </a:rPr>
              <a:t> visiting.</a:t>
            </a:r>
            <a:endParaRPr sz="28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5" name="Shape 115"/>
        <p:cNvGrpSpPr/>
        <p:nvPr/>
      </p:nvGrpSpPr>
      <p:grpSpPr>
        <a:xfrm>
          <a:off x="0" y="0"/>
          <a:ext cx="0" cy="0"/>
          <a:chOff x="0" y="0"/>
          <a:chExt cx="0" cy="0"/>
        </a:xfrm>
      </p:grpSpPr>
      <p:sp>
        <p:nvSpPr>
          <p:cNvPr id="116" name="Google Shape;116;p18"/>
          <p:cNvSpPr/>
          <p:nvPr/>
        </p:nvSpPr>
        <p:spPr>
          <a:xfrm>
            <a:off x="402250" y="2133600"/>
            <a:ext cx="17484000" cy="3090600"/>
          </a:xfrm>
          <a:prstGeom prst="rightArrow">
            <a:avLst>
              <a:gd fmla="val 50000" name="adj1"/>
              <a:gd fmla="val 50000" name="adj2"/>
            </a:avLst>
          </a:prstGeom>
          <a:solidFill>
            <a:schemeClr val="accent3"/>
          </a:solidFill>
          <a:ln cap="flat" cmpd="sng" w="28575">
            <a:solidFill>
              <a:schemeClr val="accent4"/>
            </a:solidFill>
            <a:prstDash val="solid"/>
            <a:round/>
            <a:headEnd len="sm" w="sm" type="none"/>
            <a:tailEnd len="sm" w="sm" type="none"/>
          </a:ln>
        </p:spPr>
        <p:txBody>
          <a:bodyPr anchorCtr="0" anchor="ctr" bIns="91450" lIns="91450" spcFirstLastPara="1" rIns="91450" wrap="square" tIns="91450">
            <a:noAutofit/>
          </a:bodyPr>
          <a:lstStyle/>
          <a:p>
            <a:pPr indent="0" lvl="0" marL="0" rtl="0" algn="l">
              <a:spcBef>
                <a:spcPts val="0"/>
              </a:spcBef>
              <a:spcAft>
                <a:spcPts val="0"/>
              </a:spcAft>
              <a:buNone/>
            </a:pPr>
            <a:r>
              <a:t/>
            </a:r>
            <a:endParaRPr>
              <a:solidFill>
                <a:schemeClr val="accent3"/>
              </a:solidFill>
            </a:endParaRPr>
          </a:p>
        </p:txBody>
      </p:sp>
      <p:sp>
        <p:nvSpPr>
          <p:cNvPr id="117" name="Google Shape;117;p18"/>
          <p:cNvSpPr/>
          <p:nvPr/>
        </p:nvSpPr>
        <p:spPr>
          <a:xfrm>
            <a:off x="4707150" y="3082800"/>
            <a:ext cx="28614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rtl="0" algn="ctr">
              <a:spcBef>
                <a:spcPts val="0"/>
              </a:spcBef>
              <a:spcAft>
                <a:spcPts val="0"/>
              </a:spcAft>
              <a:buNone/>
            </a:pPr>
            <a:r>
              <a:rPr lang="en-GB" sz="4400">
                <a:latin typeface="Montserrat"/>
                <a:ea typeface="Montserrat"/>
                <a:cs typeface="Montserrat"/>
                <a:sym typeface="Montserrat"/>
              </a:rPr>
              <a:t>Perfect</a:t>
            </a:r>
            <a:endParaRPr sz="4400">
              <a:latin typeface="Montserrat"/>
              <a:ea typeface="Montserrat"/>
              <a:cs typeface="Montserrat"/>
              <a:sym typeface="Montserrat"/>
            </a:endParaRPr>
          </a:p>
        </p:txBody>
      </p:sp>
      <p:sp>
        <p:nvSpPr>
          <p:cNvPr id="118" name="Google Shape;118;p18"/>
          <p:cNvSpPr/>
          <p:nvPr/>
        </p:nvSpPr>
        <p:spPr>
          <a:xfrm>
            <a:off x="8476350" y="3082800"/>
            <a:ext cx="28614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Present</a:t>
            </a:r>
            <a:endParaRPr sz="4400"/>
          </a:p>
        </p:txBody>
      </p:sp>
      <p:sp>
        <p:nvSpPr>
          <p:cNvPr id="119" name="Google Shape;119;p18"/>
          <p:cNvSpPr/>
          <p:nvPr/>
        </p:nvSpPr>
        <p:spPr>
          <a:xfrm>
            <a:off x="12631850" y="3082650"/>
            <a:ext cx="37212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Future</a:t>
            </a:r>
            <a:endParaRPr sz="4400"/>
          </a:p>
        </p:txBody>
      </p:sp>
      <p:sp>
        <p:nvSpPr>
          <p:cNvPr id="120" name="Google Shape;120;p18"/>
          <p:cNvSpPr/>
          <p:nvPr/>
        </p:nvSpPr>
        <p:spPr>
          <a:xfrm>
            <a:off x="402250" y="3082800"/>
            <a:ext cx="37980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Pluperfect</a:t>
            </a:r>
            <a:endParaRPr sz="4400"/>
          </a:p>
        </p:txBody>
      </p:sp>
      <p:sp>
        <p:nvSpPr>
          <p:cNvPr id="121" name="Google Shape;121;p18"/>
          <p:cNvSpPr txBox="1"/>
          <p:nvPr/>
        </p:nvSpPr>
        <p:spPr>
          <a:xfrm>
            <a:off x="1993300" y="560300"/>
            <a:ext cx="13882200" cy="1119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4000">
                <a:latin typeface="Montserrat"/>
                <a:ea typeface="Montserrat"/>
                <a:cs typeface="Montserrat"/>
                <a:sym typeface="Montserrat"/>
              </a:rPr>
              <a:t>Using Multiple Tenses Together - ER VERBS.  “I”</a:t>
            </a:r>
            <a:br>
              <a:rPr b="1" lang="en-GB" sz="4000">
                <a:latin typeface="Montserrat"/>
                <a:ea typeface="Montserrat"/>
                <a:cs typeface="Montserrat"/>
                <a:sym typeface="Montserrat"/>
              </a:rPr>
            </a:br>
            <a:endParaRPr b="1" sz="4000">
              <a:latin typeface="Montserrat"/>
              <a:ea typeface="Montserrat"/>
              <a:cs typeface="Montserrat"/>
              <a:sym typeface="Montserrat"/>
            </a:endParaRPr>
          </a:p>
        </p:txBody>
      </p:sp>
      <p:sp>
        <p:nvSpPr>
          <p:cNvPr id="122" name="Google Shape;122;p18"/>
          <p:cNvSpPr/>
          <p:nvPr/>
        </p:nvSpPr>
        <p:spPr>
          <a:xfrm>
            <a:off x="5816450" y="4954225"/>
            <a:ext cx="629400" cy="1346400"/>
          </a:xfrm>
          <a:prstGeom prst="downArrow">
            <a:avLst>
              <a:gd fmla="val 50000" name="adj1"/>
              <a:gd fmla="val 50000" name="adj2"/>
            </a:avLst>
          </a:prstGeom>
          <a:solidFill>
            <a:schemeClr val="accent3"/>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23" name="Google Shape;123;p18"/>
          <p:cNvSpPr txBox="1"/>
          <p:nvPr/>
        </p:nvSpPr>
        <p:spPr>
          <a:xfrm>
            <a:off x="3636400" y="6734100"/>
            <a:ext cx="4307400" cy="9246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J’ai/Je suis …... é</a:t>
            </a:r>
            <a:endParaRPr sz="3600">
              <a:latin typeface="Montserrat"/>
              <a:ea typeface="Montserrat"/>
              <a:cs typeface="Montserrat"/>
              <a:sym typeface="Montserrat"/>
            </a:endParaRPr>
          </a:p>
        </p:txBody>
      </p:sp>
      <p:sp>
        <p:nvSpPr>
          <p:cNvPr id="124" name="Google Shape;124;p18"/>
          <p:cNvSpPr/>
          <p:nvPr/>
        </p:nvSpPr>
        <p:spPr>
          <a:xfrm>
            <a:off x="9435950" y="4941750"/>
            <a:ext cx="629400" cy="1346400"/>
          </a:xfrm>
          <a:prstGeom prst="downArrow">
            <a:avLst>
              <a:gd fmla="val 50000" name="adj1"/>
              <a:gd fmla="val 50000" name="adj2"/>
            </a:avLst>
          </a:prstGeom>
          <a:solidFill>
            <a:schemeClr val="accent3"/>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25" name="Google Shape;125;p18"/>
          <p:cNvSpPr txBox="1"/>
          <p:nvPr/>
        </p:nvSpPr>
        <p:spPr>
          <a:xfrm>
            <a:off x="8016525" y="673410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    ……e</a:t>
            </a:r>
            <a:endParaRPr sz="3600">
              <a:latin typeface="Montserrat"/>
              <a:ea typeface="Montserrat"/>
              <a:cs typeface="Montserrat"/>
              <a:sym typeface="Montserrat"/>
            </a:endParaRPr>
          </a:p>
        </p:txBody>
      </p:sp>
      <p:sp>
        <p:nvSpPr>
          <p:cNvPr id="126" name="Google Shape;126;p18"/>
          <p:cNvSpPr/>
          <p:nvPr/>
        </p:nvSpPr>
        <p:spPr>
          <a:xfrm rot="2082331">
            <a:off x="13219877" y="4941800"/>
            <a:ext cx="629129" cy="1346295"/>
          </a:xfrm>
          <a:prstGeom prst="downArrow">
            <a:avLst>
              <a:gd fmla="val 50000" name="adj1"/>
              <a:gd fmla="val 50000" name="adj2"/>
            </a:avLst>
          </a:prstGeom>
          <a:solidFill>
            <a:schemeClr val="accent3"/>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27" name="Google Shape;127;p18"/>
          <p:cNvSpPr txBox="1"/>
          <p:nvPr/>
        </p:nvSpPr>
        <p:spPr>
          <a:xfrm>
            <a:off x="11151650" y="643485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 vais</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infinitive</a:t>
            </a:r>
            <a:endParaRPr sz="3600">
              <a:latin typeface="Montserrat"/>
              <a:ea typeface="Montserrat"/>
              <a:cs typeface="Montserrat"/>
              <a:sym typeface="Montserrat"/>
            </a:endParaRPr>
          </a:p>
        </p:txBody>
      </p:sp>
      <p:sp>
        <p:nvSpPr>
          <p:cNvPr id="128" name="Google Shape;128;p18"/>
          <p:cNvSpPr/>
          <p:nvPr/>
        </p:nvSpPr>
        <p:spPr>
          <a:xfrm>
            <a:off x="1914675" y="4954225"/>
            <a:ext cx="629400" cy="1346400"/>
          </a:xfrm>
          <a:prstGeom prst="downArrow">
            <a:avLst>
              <a:gd fmla="val 50000" name="adj1"/>
              <a:gd fmla="val 50000" name="adj2"/>
            </a:avLst>
          </a:prstGeom>
          <a:solidFill>
            <a:schemeClr val="accent3"/>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29" name="Google Shape;129;p18"/>
          <p:cNvSpPr txBox="1"/>
          <p:nvPr/>
        </p:nvSpPr>
        <p:spPr>
          <a:xfrm>
            <a:off x="14176150" y="5825250"/>
            <a:ext cx="35949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infinitive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ai</a:t>
            </a:r>
            <a:endParaRPr sz="3600">
              <a:latin typeface="Montserrat"/>
              <a:ea typeface="Montserrat"/>
              <a:cs typeface="Montserrat"/>
              <a:sym typeface="Montserrat"/>
            </a:endParaRPr>
          </a:p>
        </p:txBody>
      </p:sp>
      <p:sp>
        <p:nvSpPr>
          <p:cNvPr id="130" name="Google Shape;130;p18"/>
          <p:cNvSpPr txBox="1"/>
          <p:nvPr/>
        </p:nvSpPr>
        <p:spPr>
          <a:xfrm>
            <a:off x="402250" y="673410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J’avais/j’étais + past participle</a:t>
            </a:r>
            <a:endParaRPr sz="3600">
              <a:latin typeface="Montserrat"/>
              <a:ea typeface="Montserrat"/>
              <a:cs typeface="Montserrat"/>
              <a:sym typeface="Montserrat"/>
            </a:endParaRPr>
          </a:p>
        </p:txBody>
      </p:sp>
      <p:sp>
        <p:nvSpPr>
          <p:cNvPr id="131" name="Google Shape;131;p18"/>
          <p:cNvSpPr/>
          <p:nvPr/>
        </p:nvSpPr>
        <p:spPr>
          <a:xfrm rot="-1731809">
            <a:off x="14500435" y="4954443"/>
            <a:ext cx="628931" cy="1345974"/>
          </a:xfrm>
          <a:prstGeom prst="downArrow">
            <a:avLst>
              <a:gd fmla="val 50000" name="adj1"/>
              <a:gd fmla="val 50000" name="adj2"/>
            </a:avLst>
          </a:prstGeom>
          <a:solidFill>
            <a:schemeClr val="accent3"/>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cxnSp>
        <p:nvCxnSpPr>
          <p:cNvPr id="132" name="Google Shape;132;p18"/>
          <p:cNvCxnSpPr/>
          <p:nvPr/>
        </p:nvCxnSpPr>
        <p:spPr>
          <a:xfrm flipH="1">
            <a:off x="39126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33" name="Google Shape;133;p18"/>
          <p:cNvCxnSpPr/>
          <p:nvPr/>
        </p:nvCxnSpPr>
        <p:spPr>
          <a:xfrm flipH="1">
            <a:off x="77988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34" name="Google Shape;134;p18"/>
          <p:cNvCxnSpPr/>
          <p:nvPr/>
        </p:nvCxnSpPr>
        <p:spPr>
          <a:xfrm flipH="1">
            <a:off x="116850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35" name="Google Shape;135;p18"/>
          <p:cNvCxnSpPr/>
          <p:nvPr/>
        </p:nvCxnSpPr>
        <p:spPr>
          <a:xfrm flipH="1">
            <a:off x="14577900" y="6258450"/>
            <a:ext cx="17400" cy="2413200"/>
          </a:xfrm>
          <a:prstGeom prst="straightConnector1">
            <a:avLst/>
          </a:prstGeom>
          <a:noFill/>
          <a:ln cap="flat" cmpd="sng" w="9525">
            <a:solidFill>
              <a:schemeClr val="accent4"/>
            </a:solidFill>
            <a:prstDash val="dot"/>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1" name="Google Shape;141;p19"/>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200">
                <a:solidFill>
                  <a:schemeClr val="accent3"/>
                </a:solidFill>
              </a:rPr>
              <a:t>Using verbs in multiple tenses</a:t>
            </a:r>
            <a:endParaRPr sz="5200">
              <a:solidFill>
                <a:schemeClr val="accent3"/>
              </a:solidFill>
            </a:endParaRPr>
          </a:p>
        </p:txBody>
      </p:sp>
      <p:graphicFrame>
        <p:nvGraphicFramePr>
          <p:cNvPr id="142" name="Google Shape;142;p19"/>
          <p:cNvGraphicFramePr/>
          <p:nvPr/>
        </p:nvGraphicFramePr>
        <p:xfrm>
          <a:off x="613300" y="1415050"/>
          <a:ext cx="3000000" cy="3000000"/>
        </p:xfrm>
        <a:graphic>
          <a:graphicData uri="http://schemas.openxmlformats.org/drawingml/2006/table">
            <a:tbl>
              <a:tblPr>
                <a:noFill/>
                <a:tableStyleId>{844B9928-5575-4125-B2FD-0338E6F8DDAC}</a:tableStyleId>
              </a:tblPr>
              <a:tblGrid>
                <a:gridCol w="2066800"/>
                <a:gridCol w="2937975"/>
                <a:gridCol w="2937975"/>
                <a:gridCol w="2232525"/>
                <a:gridCol w="3918450"/>
                <a:gridCol w="2662925"/>
              </a:tblGrid>
              <a:tr h="1217600">
                <a:tc>
                  <a:txBody>
                    <a:bodyPr/>
                    <a:lstStyle/>
                    <a:p>
                      <a:pPr indent="0" lvl="0" marL="0" rtl="0" algn="ctr">
                        <a:spcBef>
                          <a:spcPts val="0"/>
                        </a:spcBef>
                        <a:spcAft>
                          <a:spcPts val="0"/>
                        </a:spcAft>
                        <a:buNone/>
                      </a:pPr>
                      <a:r>
                        <a:rPr lang="en-GB" sz="2800">
                          <a:latin typeface="Montserrat SemiBold"/>
                          <a:ea typeface="Montserrat SemiBold"/>
                          <a:cs typeface="Montserrat SemiBold"/>
                          <a:sym typeface="Montserrat SemiBold"/>
                        </a:rPr>
                        <a:t>Infinitive</a:t>
                      </a:r>
                      <a:endParaRPr sz="2800">
                        <a:latin typeface="Montserrat SemiBold"/>
                        <a:ea typeface="Montserrat SemiBold"/>
                        <a:cs typeface="Montserrat SemiBold"/>
                        <a:sym typeface="Montserrat SemiBold"/>
                      </a:endParaRPr>
                    </a:p>
                  </a:txBody>
                  <a:tcPr marT="182850" marB="182850" marR="182850" marL="182850">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lang="en-GB" sz="3000">
                          <a:latin typeface="Montserrat SemiBold"/>
                          <a:ea typeface="Montserrat SemiBold"/>
                          <a:cs typeface="Montserrat SemiBold"/>
                          <a:sym typeface="Montserrat SemiBold"/>
                        </a:rPr>
                        <a:t>Pluperfect</a:t>
                      </a:r>
                      <a:endParaRPr sz="30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lang="en-GB" sz="3000">
                          <a:latin typeface="Montserrat SemiBold"/>
                          <a:ea typeface="Montserrat SemiBold"/>
                          <a:cs typeface="Montserrat SemiBold"/>
                          <a:sym typeface="Montserrat SemiBold"/>
                        </a:rPr>
                        <a:t>Perfect</a:t>
                      </a:r>
                      <a:endParaRPr sz="30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lang="en-GB" sz="3000">
                          <a:latin typeface="Montserrat SemiBold"/>
                          <a:ea typeface="Montserrat SemiBold"/>
                          <a:cs typeface="Montserrat SemiBold"/>
                          <a:sym typeface="Montserrat SemiBold"/>
                        </a:rPr>
                        <a:t>Present</a:t>
                      </a:r>
                      <a:endParaRPr sz="3000">
                        <a:latin typeface="Montserrat SemiBold"/>
                        <a:ea typeface="Montserrat SemiBold"/>
                        <a:cs typeface="Montserrat SemiBold"/>
                        <a:sym typeface="Montserrat SemiBold"/>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lang="en-GB" sz="3000">
                          <a:latin typeface="Montserrat SemiBold"/>
                          <a:ea typeface="Montserrat SemiBold"/>
                          <a:cs typeface="Montserrat SemiBold"/>
                          <a:sym typeface="Montserrat SemiBold"/>
                        </a:rPr>
                        <a:t>Near Future</a:t>
                      </a:r>
                      <a:endParaRPr sz="3000">
                        <a:latin typeface="Montserrat SemiBold"/>
                        <a:ea typeface="Montserrat SemiBold"/>
                        <a:cs typeface="Montserrat SemiBold"/>
                        <a:sym typeface="Montserrat SemiBold"/>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lang="en-GB" sz="3000">
                          <a:latin typeface="Montserrat SemiBold"/>
                          <a:ea typeface="Montserrat SemiBold"/>
                          <a:cs typeface="Montserrat SemiBold"/>
                          <a:sym typeface="Montserrat SemiBold"/>
                        </a:rPr>
                        <a:t>Conditional</a:t>
                      </a:r>
                      <a:endParaRPr sz="3000">
                        <a:latin typeface="Montserrat SemiBold"/>
                        <a:ea typeface="Montserrat SemiBold"/>
                        <a:cs typeface="Montserrat SemiBold"/>
                        <a:sym typeface="Montserrat SemiBold"/>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r>
              <a:tr h="2127275">
                <a:tc>
                  <a:txBody>
                    <a:bodyPr/>
                    <a:lstStyle/>
                    <a:p>
                      <a:pPr indent="0" lvl="0" marL="0" rtl="0" algn="l">
                        <a:spcBef>
                          <a:spcPts val="0"/>
                        </a:spcBef>
                        <a:spcAft>
                          <a:spcPts val="0"/>
                        </a:spcAft>
                        <a:buNone/>
                      </a:pPr>
                      <a:r>
                        <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Manger</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eat</a:t>
                      </a:r>
                      <a:br>
                        <a:rPr i="1" lang="en-GB" sz="2800">
                          <a:latin typeface="Montserrat SemiBold"/>
                          <a:ea typeface="Montserrat SemiBold"/>
                          <a:cs typeface="Montserrat SemiBold"/>
                          <a:sym typeface="Montserrat SemiBold"/>
                        </a:rPr>
                      </a:br>
                      <a:r>
                        <a:rPr lang="en-GB" sz="2800">
                          <a:solidFill>
                            <a:schemeClr val="accent5"/>
                          </a:solidFill>
                          <a:latin typeface="Montserrat SemiBold"/>
                          <a:ea typeface="Montserrat SemiBold"/>
                          <a:cs typeface="Montserrat SemiBold"/>
                          <a:sym typeface="Montserrat SemiBold"/>
                        </a:rPr>
                        <a:t>ER verbs</a:t>
                      </a:r>
                      <a:endParaRPr sz="2800">
                        <a:solidFill>
                          <a:schemeClr val="accent5"/>
                        </a:solidFill>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J’avais</a:t>
                      </a:r>
                      <a:r>
                        <a:rPr lang="en-GB" sz="2800">
                          <a:latin typeface="Montserrat"/>
                          <a:ea typeface="Montserrat"/>
                          <a:cs typeface="Montserrat"/>
                          <a:sym typeface="Montserrat"/>
                        </a:rPr>
                        <a:t> mang</a:t>
                      </a:r>
                      <a:r>
                        <a:rPr b="1" lang="en-GB" sz="2800">
                          <a:solidFill>
                            <a:schemeClr val="accent5"/>
                          </a:solidFill>
                          <a:latin typeface="Montserrat"/>
                          <a:ea typeface="Montserrat"/>
                          <a:cs typeface="Montserrat"/>
                          <a:sym typeface="Montserrat"/>
                        </a:rPr>
                        <a:t>é</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had eaten</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J’ai</a:t>
                      </a:r>
                      <a:r>
                        <a:rPr lang="en-GB" sz="2800">
                          <a:latin typeface="Montserrat"/>
                          <a:ea typeface="Montserrat"/>
                          <a:cs typeface="Montserrat"/>
                          <a:sym typeface="Montserrat"/>
                        </a:rPr>
                        <a:t> mang</a:t>
                      </a:r>
                      <a:r>
                        <a:rPr b="1" lang="en-GB" sz="2800">
                          <a:solidFill>
                            <a:schemeClr val="accent5"/>
                          </a:solidFill>
                          <a:latin typeface="Montserrat"/>
                          <a:ea typeface="Montserrat"/>
                          <a:cs typeface="Montserrat"/>
                          <a:sym typeface="Montserrat"/>
                        </a:rPr>
                        <a:t>é</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ate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Je </a:t>
                      </a:r>
                      <a:r>
                        <a:rPr lang="en-GB" sz="2800">
                          <a:latin typeface="Montserrat"/>
                          <a:ea typeface="Montserrat"/>
                          <a:cs typeface="Montserrat"/>
                          <a:sym typeface="Montserrat"/>
                        </a:rPr>
                        <a:t>mang</a:t>
                      </a:r>
                      <a:r>
                        <a:rPr b="1" lang="en-GB" sz="2800">
                          <a:solidFill>
                            <a:schemeClr val="accent5"/>
                          </a:solidFill>
                          <a:latin typeface="Montserrat"/>
                          <a:ea typeface="Montserrat"/>
                          <a:cs typeface="Montserrat"/>
                          <a:sym typeface="Montserrat"/>
                        </a:rPr>
                        <a:t>e</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eat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Je vais</a:t>
                      </a:r>
                      <a:r>
                        <a:rPr lang="en-GB" sz="2800">
                          <a:latin typeface="Montserrat"/>
                          <a:ea typeface="Montserrat"/>
                          <a:cs typeface="Montserrat"/>
                          <a:sym typeface="Montserrat"/>
                        </a:rPr>
                        <a:t> mang</a:t>
                      </a:r>
                      <a:r>
                        <a:rPr b="1" lang="en-GB" sz="2800">
                          <a:solidFill>
                            <a:schemeClr val="accent5"/>
                          </a:solidFill>
                          <a:latin typeface="Montserrat"/>
                          <a:ea typeface="Montserrat"/>
                          <a:cs typeface="Montserrat"/>
                          <a:sym typeface="Montserrat"/>
                        </a:rPr>
                        <a:t>er</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am going to eat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Je</a:t>
                      </a:r>
                      <a:r>
                        <a:rPr lang="en-GB" sz="2800">
                          <a:latin typeface="Montserrat"/>
                          <a:ea typeface="Montserrat"/>
                          <a:cs typeface="Montserrat"/>
                          <a:sym typeface="Montserrat"/>
                        </a:rPr>
                        <a:t> mang</a:t>
                      </a:r>
                      <a:r>
                        <a:rPr b="1" lang="en-GB" sz="2800">
                          <a:solidFill>
                            <a:schemeClr val="accent5"/>
                          </a:solidFill>
                          <a:latin typeface="Montserrat"/>
                          <a:ea typeface="Montserrat"/>
                          <a:cs typeface="Montserrat"/>
                          <a:sym typeface="Montserrat"/>
                        </a:rPr>
                        <a:t>erais</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would eat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r h="1978625">
                <a:tc>
                  <a:txBody>
                    <a:bodyPr/>
                    <a:lstStyle/>
                    <a:p>
                      <a:pPr indent="0" lvl="0" marL="0" rtl="0" algn="l">
                        <a:spcBef>
                          <a:spcPts val="0"/>
                        </a:spcBef>
                        <a:spcAft>
                          <a:spcPts val="0"/>
                        </a:spcAft>
                        <a:buNone/>
                      </a:pPr>
                      <a:r>
                        <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3"/>
                          </a:solidFill>
                          <a:latin typeface="Montserrat"/>
                          <a:ea typeface="Montserrat"/>
                          <a:cs typeface="Montserrat"/>
                          <a:sym typeface="Montserrat"/>
                        </a:rPr>
                        <a:t>Perdre</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lose</a:t>
                      </a:r>
                      <a:endParaRPr b="1" i="1" sz="2800">
                        <a:solidFill>
                          <a:schemeClr val="accent3"/>
                        </a:solidFill>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1" lang="en-GB" sz="2800">
                          <a:solidFill>
                            <a:schemeClr val="accent3"/>
                          </a:solidFill>
                          <a:latin typeface="Montserrat"/>
                          <a:ea typeface="Montserrat"/>
                          <a:cs typeface="Montserrat"/>
                          <a:sym typeface="Montserrat"/>
                        </a:rPr>
                        <a:t>J’avais </a:t>
                      </a:r>
                      <a:r>
                        <a:rPr lang="en-GB" sz="2800">
                          <a:latin typeface="Montserrat"/>
                          <a:ea typeface="Montserrat"/>
                          <a:cs typeface="Montserrat"/>
                          <a:sym typeface="Montserrat"/>
                        </a:rPr>
                        <a:t>perd</a:t>
                      </a:r>
                      <a:r>
                        <a:rPr b="1" lang="en-GB" sz="2800">
                          <a:solidFill>
                            <a:schemeClr val="accent3"/>
                          </a:solidFill>
                          <a:latin typeface="Montserrat"/>
                          <a:ea typeface="Montserrat"/>
                          <a:cs typeface="Montserrat"/>
                          <a:sym typeface="Montserrat"/>
                        </a:rPr>
                        <a:t>u</a:t>
                      </a:r>
                      <a:endParaRPr b="1" sz="2800">
                        <a:solidFill>
                          <a:schemeClr val="accent3"/>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had lost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3"/>
                          </a:solidFill>
                          <a:latin typeface="Montserrat"/>
                          <a:ea typeface="Montserrat"/>
                          <a:cs typeface="Montserrat"/>
                          <a:sym typeface="Montserrat"/>
                        </a:rPr>
                        <a:t>J’ai</a:t>
                      </a:r>
                      <a:r>
                        <a:rPr lang="en-GB" sz="2800">
                          <a:latin typeface="Montserrat"/>
                          <a:ea typeface="Montserrat"/>
                          <a:cs typeface="Montserrat"/>
                          <a:sym typeface="Montserrat"/>
                        </a:rPr>
                        <a:t> perd</a:t>
                      </a:r>
                      <a:r>
                        <a:rPr b="1" lang="en-GB" sz="2800">
                          <a:solidFill>
                            <a:schemeClr val="accent3"/>
                          </a:solidFill>
                          <a:latin typeface="Montserrat"/>
                          <a:ea typeface="Montserrat"/>
                          <a:cs typeface="Montserrat"/>
                          <a:sym typeface="Montserrat"/>
                        </a:rPr>
                        <a:t>u</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lost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perd</a:t>
                      </a:r>
                      <a:r>
                        <a:rPr b="1" lang="en-GB" sz="2800">
                          <a:solidFill>
                            <a:schemeClr val="accent3"/>
                          </a:solidFill>
                          <a:latin typeface="Montserrat"/>
                          <a:ea typeface="Montserrat"/>
                          <a:cs typeface="Montserrat"/>
                          <a:sym typeface="Montserrat"/>
                        </a:rPr>
                        <a:t>s</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lose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3"/>
                          </a:solidFill>
                          <a:latin typeface="Montserrat"/>
                          <a:ea typeface="Montserrat"/>
                          <a:cs typeface="Montserrat"/>
                          <a:sym typeface="Montserrat"/>
                        </a:rPr>
                        <a:t>Je vais</a:t>
                      </a:r>
                      <a:r>
                        <a:rPr lang="en-GB" sz="2800">
                          <a:latin typeface="Montserrat"/>
                          <a:ea typeface="Montserrat"/>
                          <a:cs typeface="Montserrat"/>
                          <a:sym typeface="Montserrat"/>
                        </a:rPr>
                        <a:t> perd</a:t>
                      </a:r>
                      <a:r>
                        <a:rPr b="1" lang="en-GB" sz="2800">
                          <a:solidFill>
                            <a:schemeClr val="accent3"/>
                          </a:solidFill>
                          <a:latin typeface="Montserrat"/>
                          <a:ea typeface="Montserrat"/>
                          <a:cs typeface="Montserrat"/>
                          <a:sym typeface="Montserrat"/>
                        </a:rPr>
                        <a:t>re</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am going to lose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a:t>
                      </a:r>
                      <a:r>
                        <a:rPr b="1" lang="en-GB" sz="2800">
                          <a:solidFill>
                            <a:schemeClr val="accent3"/>
                          </a:solidFill>
                          <a:latin typeface="Montserrat"/>
                          <a:ea typeface="Montserrat"/>
                          <a:cs typeface="Montserrat"/>
                          <a:sym typeface="Montserrat"/>
                        </a:rPr>
                        <a:t> </a:t>
                      </a:r>
                      <a:r>
                        <a:rPr lang="en-GB" sz="2800">
                          <a:latin typeface="Montserrat"/>
                          <a:ea typeface="Montserrat"/>
                          <a:cs typeface="Montserrat"/>
                          <a:sym typeface="Montserrat"/>
                        </a:rPr>
                        <a:t>perdr</a:t>
                      </a:r>
                      <a:r>
                        <a:rPr b="1" lang="en-GB" sz="2800">
                          <a:solidFill>
                            <a:schemeClr val="accent3"/>
                          </a:solidFill>
                          <a:latin typeface="Montserrat"/>
                          <a:ea typeface="Montserrat"/>
                          <a:cs typeface="Montserrat"/>
                          <a:sym typeface="Montserrat"/>
                        </a:rPr>
                        <a:t>ais</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would lose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r h="1978625">
                <a:tc>
                  <a:txBody>
                    <a:bodyPr/>
                    <a:lstStyle/>
                    <a:p>
                      <a:pPr indent="0" lvl="0" marL="0" rtl="0" algn="l">
                        <a:spcBef>
                          <a:spcPts val="0"/>
                        </a:spcBef>
                        <a:spcAft>
                          <a:spcPts val="0"/>
                        </a:spcAft>
                        <a:buNone/>
                      </a:pPr>
                      <a:r>
                        <a:t/>
                      </a:r>
                      <a:endParaRPr b="1" sz="2800">
                        <a:solidFill>
                          <a:schemeClr val="accent6"/>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6"/>
                          </a:solidFill>
                          <a:latin typeface="Montserrat"/>
                          <a:ea typeface="Montserrat"/>
                          <a:cs typeface="Montserrat"/>
                          <a:sym typeface="Montserrat"/>
                        </a:rPr>
                        <a:t>Aller</a:t>
                      </a:r>
                      <a:endParaRPr b="1" sz="2800">
                        <a:solidFill>
                          <a:schemeClr val="accent6"/>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go</a:t>
                      </a:r>
                      <a:endParaRPr i="1" sz="28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6"/>
                          </a:solidFill>
                          <a:latin typeface="Montserrat"/>
                          <a:ea typeface="Montserrat"/>
                          <a:cs typeface="Montserrat"/>
                          <a:sym typeface="Montserrat"/>
                        </a:rPr>
                        <a:t>J’étais allé(e)</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had gone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suis all</a:t>
                      </a:r>
                      <a:r>
                        <a:rPr b="1" lang="en-GB" sz="2800">
                          <a:solidFill>
                            <a:schemeClr val="accent6"/>
                          </a:solidFill>
                          <a:latin typeface="Montserrat"/>
                          <a:ea typeface="Montserrat"/>
                          <a:cs typeface="Montserrat"/>
                          <a:sym typeface="Montserrat"/>
                        </a:rPr>
                        <a:t>é(e)</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went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vais</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go</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1" lang="en-GB" sz="2800">
                          <a:solidFill>
                            <a:schemeClr val="accent6"/>
                          </a:solidFill>
                          <a:latin typeface="Montserrat"/>
                          <a:ea typeface="Montserrat"/>
                          <a:cs typeface="Montserrat"/>
                          <a:sym typeface="Montserrat"/>
                        </a:rPr>
                        <a:t>Je vais</a:t>
                      </a:r>
                      <a:r>
                        <a:rPr lang="en-GB" sz="2800">
                          <a:latin typeface="Montserrat"/>
                          <a:ea typeface="Montserrat"/>
                          <a:cs typeface="Montserrat"/>
                          <a:sym typeface="Montserrat"/>
                        </a:rPr>
                        <a:t> all</a:t>
                      </a:r>
                      <a:r>
                        <a:rPr lang="en-GB" sz="2800">
                          <a:solidFill>
                            <a:schemeClr val="accent6"/>
                          </a:solidFill>
                          <a:latin typeface="Montserrat"/>
                          <a:ea typeface="Montserrat"/>
                          <a:cs typeface="Montserrat"/>
                          <a:sym typeface="Montserrat"/>
                        </a:rPr>
                        <a:t>er</a:t>
                      </a:r>
                      <a:endParaRPr sz="2800">
                        <a:solidFill>
                          <a:schemeClr val="accent6"/>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am going to go</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a:t>
                      </a:r>
                      <a:r>
                        <a:rPr b="1" lang="en-GB" sz="2800">
                          <a:solidFill>
                            <a:schemeClr val="accent6"/>
                          </a:solidFill>
                          <a:latin typeface="Montserrat"/>
                          <a:ea typeface="Montserrat"/>
                          <a:cs typeface="Montserrat"/>
                          <a:sym typeface="Montserrat"/>
                        </a:rPr>
                        <a:t>irais</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latin typeface="Montserrat"/>
                          <a:ea typeface="Montserrat"/>
                          <a:cs typeface="Montserrat"/>
                          <a:sym typeface="Montserrat"/>
                        </a:rPr>
                        <a:t>I would go</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bl>
          </a:graphicData>
        </a:graphic>
      </p:graphicFrame>
      <p:grpSp>
        <p:nvGrpSpPr>
          <p:cNvPr id="143" name="Google Shape;143;p19"/>
          <p:cNvGrpSpPr/>
          <p:nvPr/>
        </p:nvGrpSpPr>
        <p:grpSpPr>
          <a:xfrm>
            <a:off x="17175761" y="131370"/>
            <a:ext cx="806691" cy="999142"/>
            <a:chOff x="1177672" y="4392800"/>
            <a:chExt cx="1324399" cy="2193024"/>
          </a:xfrm>
        </p:grpSpPr>
        <p:pic>
          <p:nvPicPr>
            <p:cNvPr id="144" name="Google Shape;144;p19"/>
            <p:cNvPicPr preferRelativeResize="0"/>
            <p:nvPr/>
          </p:nvPicPr>
          <p:blipFill>
            <a:blip r:embed="rId3">
              <a:alphaModFix/>
            </a:blip>
            <a:stretch>
              <a:fillRect/>
            </a:stretch>
          </p:blipFill>
          <p:spPr>
            <a:xfrm>
              <a:off x="1177672" y="4392800"/>
              <a:ext cx="1324399" cy="1690351"/>
            </a:xfrm>
            <a:prstGeom prst="rect">
              <a:avLst/>
            </a:prstGeom>
            <a:noFill/>
            <a:ln>
              <a:noFill/>
            </a:ln>
          </p:spPr>
        </p:pic>
        <p:pic>
          <p:nvPicPr>
            <p:cNvPr descr="A picture containing table&#10;&#10;Description automatically generated" id="145" name="Google Shape;145;p19"/>
            <p:cNvPicPr preferRelativeResize="0"/>
            <p:nvPr/>
          </p:nvPicPr>
          <p:blipFill rotWithShape="1">
            <a:blip r:embed="rId4">
              <a:alphaModFix/>
            </a:blip>
            <a:srcRect b="-1927" l="0" r="0" t="84686"/>
            <a:stretch/>
          </p:blipFill>
          <p:spPr>
            <a:xfrm>
              <a:off x="1249738" y="6225833"/>
              <a:ext cx="1180275" cy="359991"/>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p20"/>
          <p:cNvPicPr preferRelativeResize="0"/>
          <p:nvPr/>
        </p:nvPicPr>
        <p:blipFill>
          <a:blip r:embed="rId3">
            <a:alphaModFix/>
          </a:blip>
          <a:stretch>
            <a:fillRect/>
          </a:stretch>
        </p:blipFill>
        <p:spPr>
          <a:xfrm>
            <a:off x="419100" y="758750"/>
            <a:ext cx="1248450" cy="8167550"/>
          </a:xfrm>
          <a:prstGeom prst="rect">
            <a:avLst/>
          </a:prstGeom>
          <a:noFill/>
          <a:ln>
            <a:noFill/>
          </a:ln>
        </p:spPr>
      </p:pic>
      <p:sp>
        <p:nvSpPr>
          <p:cNvPr id="151" name="Google Shape;151;p20"/>
          <p:cNvSpPr txBox="1"/>
          <p:nvPr/>
        </p:nvSpPr>
        <p:spPr>
          <a:xfrm>
            <a:off x="1361225" y="1218650"/>
            <a:ext cx="13852500" cy="108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5000">
                <a:solidFill>
                  <a:schemeClr val="accent1"/>
                </a:solidFill>
                <a:latin typeface="Montserrat"/>
                <a:ea typeface="Montserrat"/>
                <a:cs typeface="Montserrat"/>
                <a:sym typeface="Montserrat"/>
              </a:rPr>
              <a:t>L’année dernière j’ai visité le Portugal.</a:t>
            </a:r>
            <a:endParaRPr sz="5000"/>
          </a:p>
        </p:txBody>
      </p:sp>
      <p:sp>
        <p:nvSpPr>
          <p:cNvPr id="152" name="Google Shape;152;p20"/>
          <p:cNvSpPr txBox="1"/>
          <p:nvPr/>
        </p:nvSpPr>
        <p:spPr>
          <a:xfrm>
            <a:off x="1828800" y="2517175"/>
            <a:ext cx="10579500" cy="101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5000">
                <a:solidFill>
                  <a:schemeClr val="accent2"/>
                </a:solidFill>
                <a:latin typeface="Montserrat"/>
                <a:ea typeface="Montserrat"/>
                <a:cs typeface="Montserrat"/>
                <a:sym typeface="Montserrat"/>
              </a:rPr>
              <a:t>C’était </a:t>
            </a:r>
            <a:r>
              <a:rPr b="1" lang="en-GB" sz="5000">
                <a:solidFill>
                  <a:schemeClr val="accent2"/>
                </a:solidFill>
                <a:latin typeface="Montserrat"/>
                <a:ea typeface="Montserrat"/>
                <a:cs typeface="Montserrat"/>
                <a:sym typeface="Montserrat"/>
              </a:rPr>
              <a:t>un vrai désastre!</a:t>
            </a:r>
            <a:endParaRPr sz="5000">
              <a:solidFill>
                <a:schemeClr val="accent2"/>
              </a:solidFill>
            </a:endParaRPr>
          </a:p>
        </p:txBody>
      </p:sp>
      <p:sp>
        <p:nvSpPr>
          <p:cNvPr id="153" name="Google Shape;153;p20"/>
          <p:cNvSpPr txBox="1"/>
          <p:nvPr/>
        </p:nvSpPr>
        <p:spPr>
          <a:xfrm>
            <a:off x="1841725" y="3736200"/>
            <a:ext cx="17235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5000">
                <a:solidFill>
                  <a:schemeClr val="accent6"/>
                </a:solidFill>
                <a:latin typeface="Montserrat"/>
                <a:ea typeface="Montserrat"/>
                <a:cs typeface="Montserrat"/>
                <a:sym typeface="Montserrat"/>
              </a:rPr>
              <a:t>Car avant de partir j’avais perdu mon passeport!</a:t>
            </a:r>
            <a:endParaRPr sz="5000">
              <a:solidFill>
                <a:schemeClr val="accent6"/>
              </a:solidFill>
              <a:latin typeface="Montserrat"/>
              <a:ea typeface="Montserrat"/>
              <a:cs typeface="Montserrat"/>
              <a:sym typeface="Montserrat"/>
            </a:endParaRPr>
          </a:p>
        </p:txBody>
      </p:sp>
      <p:sp>
        <p:nvSpPr>
          <p:cNvPr id="154" name="Google Shape;154;p20"/>
          <p:cNvSpPr txBox="1"/>
          <p:nvPr/>
        </p:nvSpPr>
        <p:spPr>
          <a:xfrm>
            <a:off x="1828800" y="5081150"/>
            <a:ext cx="16138500" cy="101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5000">
                <a:solidFill>
                  <a:schemeClr val="accent5"/>
                </a:solidFill>
                <a:latin typeface="Montserrat"/>
                <a:ea typeface="Montserrat"/>
                <a:cs typeface="Montserrat"/>
                <a:sym typeface="Montserrat"/>
              </a:rPr>
              <a:t>Ensuite, en arrivant j’avais oublié mon portable!</a:t>
            </a:r>
            <a:endParaRPr sz="5000">
              <a:solidFill>
                <a:schemeClr val="accent5"/>
              </a:solidFill>
            </a:endParaRPr>
          </a:p>
        </p:txBody>
      </p:sp>
      <p:sp>
        <p:nvSpPr>
          <p:cNvPr id="155" name="Google Shape;155;p20"/>
          <p:cNvSpPr txBox="1"/>
          <p:nvPr/>
        </p:nvSpPr>
        <p:spPr>
          <a:xfrm>
            <a:off x="1841725" y="6388675"/>
            <a:ext cx="7626300" cy="101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5000">
                <a:solidFill>
                  <a:schemeClr val="accent4"/>
                </a:solidFill>
                <a:latin typeface="Montserrat"/>
                <a:ea typeface="Montserrat"/>
                <a:cs typeface="Montserrat"/>
                <a:sym typeface="Montserrat"/>
              </a:rPr>
              <a:t>Quel</a:t>
            </a:r>
            <a:r>
              <a:rPr b="1" lang="en-GB" sz="5000">
                <a:solidFill>
                  <a:schemeClr val="accent4"/>
                </a:solidFill>
                <a:latin typeface="Montserrat"/>
                <a:ea typeface="Montserrat"/>
                <a:cs typeface="Montserrat"/>
                <a:sym typeface="Montserrat"/>
              </a:rPr>
              <a:t> cauchemar!</a:t>
            </a:r>
            <a:endParaRPr sz="5000">
              <a:solidFill>
                <a:schemeClr val="accent4"/>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21"/>
          <p:cNvPicPr preferRelativeResize="0"/>
          <p:nvPr/>
        </p:nvPicPr>
        <p:blipFill>
          <a:blip r:embed="rId3">
            <a:alphaModFix/>
          </a:blip>
          <a:stretch>
            <a:fillRect/>
          </a:stretch>
        </p:blipFill>
        <p:spPr>
          <a:xfrm>
            <a:off x="304800" y="609600"/>
            <a:ext cx="1286950" cy="8594450"/>
          </a:xfrm>
          <a:prstGeom prst="rect">
            <a:avLst/>
          </a:prstGeom>
          <a:noFill/>
          <a:ln>
            <a:noFill/>
          </a:ln>
        </p:spPr>
      </p:pic>
      <p:sp>
        <p:nvSpPr>
          <p:cNvPr id="161" name="Google Shape;161;p21"/>
          <p:cNvSpPr txBox="1"/>
          <p:nvPr/>
        </p:nvSpPr>
        <p:spPr>
          <a:xfrm>
            <a:off x="2069350" y="966250"/>
            <a:ext cx="14631600" cy="13299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1"/>
                </a:solidFill>
                <a:latin typeface="Montserrat"/>
                <a:ea typeface="Montserrat"/>
                <a:cs typeface="Montserrat"/>
                <a:sym typeface="Montserrat"/>
              </a:rPr>
              <a:t>L’année </a:t>
            </a:r>
            <a:r>
              <a:rPr b="1" lang="en-GB" sz="4800">
                <a:solidFill>
                  <a:schemeClr val="accent1"/>
                </a:solidFill>
                <a:latin typeface="Montserrat"/>
                <a:ea typeface="Montserrat"/>
                <a:cs typeface="Montserrat"/>
                <a:sym typeface="Montserrat"/>
              </a:rPr>
              <a:t>prochaine</a:t>
            </a:r>
            <a:r>
              <a:rPr b="1" lang="en-GB" sz="4800">
                <a:solidFill>
                  <a:schemeClr val="accent1"/>
                </a:solidFill>
                <a:latin typeface="Montserrat"/>
                <a:ea typeface="Montserrat"/>
                <a:cs typeface="Montserrat"/>
                <a:sym typeface="Montserrat"/>
              </a:rPr>
              <a:t>, je vais visit</a:t>
            </a:r>
            <a:r>
              <a:rPr b="1" lang="en-GB" sz="4800">
                <a:solidFill>
                  <a:schemeClr val="accent1"/>
                </a:solidFill>
                <a:latin typeface="Montserrat"/>
                <a:ea typeface="Montserrat"/>
                <a:cs typeface="Montserrat"/>
                <a:sym typeface="Montserrat"/>
              </a:rPr>
              <a:t>er l’</a:t>
            </a:r>
            <a:r>
              <a:rPr b="1" lang="en-GB" sz="4800">
                <a:solidFill>
                  <a:schemeClr val="accent1"/>
                </a:solidFill>
                <a:latin typeface="Montserrat"/>
                <a:ea typeface="Montserrat"/>
                <a:cs typeface="Montserrat"/>
                <a:sym typeface="Montserrat"/>
              </a:rPr>
              <a:t>Espagne.</a:t>
            </a:r>
            <a:endParaRPr b="1" sz="4800">
              <a:solidFill>
                <a:schemeClr val="accent1"/>
              </a:solidFill>
              <a:latin typeface="Montserrat"/>
              <a:ea typeface="Montserrat"/>
              <a:cs typeface="Montserrat"/>
              <a:sym typeface="Montserrat"/>
            </a:endParaRPr>
          </a:p>
        </p:txBody>
      </p:sp>
      <p:sp>
        <p:nvSpPr>
          <p:cNvPr id="162" name="Google Shape;162;p21"/>
          <p:cNvSpPr txBox="1"/>
          <p:nvPr/>
        </p:nvSpPr>
        <p:spPr>
          <a:xfrm>
            <a:off x="1980900" y="2516950"/>
            <a:ext cx="167010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2"/>
                </a:solidFill>
                <a:latin typeface="Montserrat"/>
                <a:ea typeface="Montserrat"/>
                <a:cs typeface="Montserrat"/>
                <a:sym typeface="Montserrat"/>
              </a:rPr>
              <a:t>Je pense que</a:t>
            </a:r>
            <a:r>
              <a:rPr b="1" lang="en-GB" sz="4800">
                <a:solidFill>
                  <a:schemeClr val="accent2"/>
                </a:solidFill>
                <a:latin typeface="Montserrat"/>
                <a:ea typeface="Montserrat"/>
                <a:cs typeface="Montserrat"/>
                <a:sym typeface="Montserrat"/>
              </a:rPr>
              <a:t> l’</a:t>
            </a:r>
            <a:r>
              <a:rPr b="1" lang="en-GB" sz="4800">
                <a:solidFill>
                  <a:schemeClr val="accent2"/>
                </a:solidFill>
                <a:latin typeface="Montserrat"/>
                <a:ea typeface="Montserrat"/>
                <a:cs typeface="Montserrat"/>
                <a:sym typeface="Montserrat"/>
              </a:rPr>
              <a:t>Espagne est génial/formidable...</a:t>
            </a:r>
            <a:endParaRPr b="1">
              <a:solidFill>
                <a:schemeClr val="accent2"/>
              </a:solidFill>
            </a:endParaRPr>
          </a:p>
        </p:txBody>
      </p:sp>
      <p:sp>
        <p:nvSpPr>
          <p:cNvPr id="163" name="Google Shape;163;p21"/>
          <p:cNvSpPr txBox="1"/>
          <p:nvPr/>
        </p:nvSpPr>
        <p:spPr>
          <a:xfrm>
            <a:off x="2069350" y="3814875"/>
            <a:ext cx="131547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6"/>
                </a:solidFill>
                <a:latin typeface="Montserrat"/>
                <a:ea typeface="Montserrat"/>
                <a:cs typeface="Montserrat"/>
                <a:sym typeface="Montserrat"/>
              </a:rPr>
              <a:t>parce que j’adore </a:t>
            </a:r>
            <a:r>
              <a:rPr b="1" lang="en-GB" sz="4800">
                <a:solidFill>
                  <a:schemeClr val="accent6"/>
                </a:solidFill>
                <a:latin typeface="Montserrat"/>
                <a:ea typeface="Montserrat"/>
                <a:cs typeface="Montserrat"/>
                <a:sym typeface="Montserrat"/>
              </a:rPr>
              <a:t>me</a:t>
            </a:r>
            <a:r>
              <a:rPr b="1" lang="en-GB" sz="4800">
                <a:solidFill>
                  <a:schemeClr val="accent6"/>
                </a:solidFill>
                <a:latin typeface="Montserrat"/>
                <a:ea typeface="Montserrat"/>
                <a:cs typeface="Montserrat"/>
                <a:sym typeface="Montserrat"/>
              </a:rPr>
              <a:t> repos</a:t>
            </a:r>
            <a:r>
              <a:rPr b="1" lang="en-GB" sz="4800">
                <a:solidFill>
                  <a:schemeClr val="accent6"/>
                </a:solidFill>
                <a:latin typeface="Montserrat"/>
                <a:ea typeface="Montserrat"/>
                <a:cs typeface="Montserrat"/>
                <a:sym typeface="Montserrat"/>
              </a:rPr>
              <a:t>er</a:t>
            </a:r>
            <a:r>
              <a:rPr b="1" lang="en-GB" sz="4800">
                <a:solidFill>
                  <a:schemeClr val="accent6"/>
                </a:solidFill>
                <a:latin typeface="Montserrat"/>
                <a:ea typeface="Montserrat"/>
                <a:cs typeface="Montserrat"/>
                <a:sym typeface="Montserrat"/>
              </a:rPr>
              <a:t> à la mer.</a:t>
            </a:r>
            <a:endParaRPr b="1">
              <a:solidFill>
                <a:schemeClr val="accent6"/>
              </a:solidFill>
            </a:endParaRPr>
          </a:p>
        </p:txBody>
      </p:sp>
      <p:sp>
        <p:nvSpPr>
          <p:cNvPr id="164" name="Google Shape;164;p21"/>
          <p:cNvSpPr txBox="1"/>
          <p:nvPr/>
        </p:nvSpPr>
        <p:spPr>
          <a:xfrm>
            <a:off x="1980900" y="5217550"/>
            <a:ext cx="160377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5"/>
                </a:solidFill>
                <a:latin typeface="Montserrat"/>
                <a:ea typeface="Montserrat"/>
                <a:cs typeface="Montserrat"/>
                <a:sym typeface="Montserrat"/>
              </a:rPr>
              <a:t>Je vais</a:t>
            </a:r>
            <a:r>
              <a:rPr b="1" lang="en-GB" sz="4800">
                <a:solidFill>
                  <a:schemeClr val="accent5"/>
                </a:solidFill>
                <a:latin typeface="Montserrat"/>
                <a:ea typeface="Montserrat"/>
                <a:cs typeface="Montserrat"/>
                <a:sym typeface="Montserrat"/>
              </a:rPr>
              <a:t> me promen</a:t>
            </a:r>
            <a:r>
              <a:rPr b="1" lang="en-GB" sz="4800">
                <a:solidFill>
                  <a:schemeClr val="accent5"/>
                </a:solidFill>
                <a:latin typeface="Montserrat"/>
                <a:ea typeface="Montserrat"/>
                <a:cs typeface="Montserrat"/>
                <a:sym typeface="Montserrat"/>
              </a:rPr>
              <a:t>er</a:t>
            </a:r>
            <a:r>
              <a:rPr b="1" lang="en-GB" sz="4800">
                <a:solidFill>
                  <a:schemeClr val="accent5"/>
                </a:solidFill>
                <a:latin typeface="Montserrat"/>
                <a:ea typeface="Montserrat"/>
                <a:cs typeface="Montserrat"/>
                <a:sym typeface="Montserrat"/>
              </a:rPr>
              <a:t> sur la plage tous les jours.</a:t>
            </a:r>
            <a:endParaRPr b="1" sz="4800">
              <a:solidFill>
                <a:schemeClr val="accent5"/>
              </a:solidFill>
              <a:latin typeface="Montserrat"/>
              <a:ea typeface="Montserrat"/>
              <a:cs typeface="Montserrat"/>
              <a:sym typeface="Montserrat"/>
            </a:endParaRPr>
          </a:p>
        </p:txBody>
      </p:sp>
      <p:sp>
        <p:nvSpPr>
          <p:cNvPr id="165" name="Google Shape;165;p21"/>
          <p:cNvSpPr txBox="1"/>
          <p:nvPr/>
        </p:nvSpPr>
        <p:spPr>
          <a:xfrm>
            <a:off x="1993150" y="6531825"/>
            <a:ext cx="155778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4"/>
                </a:solidFill>
                <a:latin typeface="Montserrat"/>
                <a:ea typeface="Montserrat"/>
                <a:cs typeface="Montserrat"/>
                <a:sym typeface="Montserrat"/>
              </a:rPr>
              <a:t>Même </a:t>
            </a:r>
            <a:r>
              <a:rPr b="1" lang="en-GB" sz="4800">
                <a:solidFill>
                  <a:schemeClr val="accent4"/>
                </a:solidFill>
                <a:latin typeface="Montserrat"/>
                <a:ea typeface="Montserrat"/>
                <a:cs typeface="Montserrat"/>
                <a:sym typeface="Montserrat"/>
              </a:rPr>
              <a:t>si ce sera cher, ce sera génial/formidable!</a:t>
            </a:r>
            <a:endParaRPr b="1" sz="4800">
              <a:solidFill>
                <a:schemeClr val="accent4"/>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