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What is the unlabelled component?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Draw each symbol and write the correct name next to each one.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•Draw the circuit symbols first, then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•Draw all the wires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-GB" sz="1000">
                <a:latin typeface="Montserrat"/>
                <a:ea typeface="Montserrat"/>
                <a:cs typeface="Montserrat"/>
                <a:sym typeface="Montserrat"/>
              </a:rPr>
              <a:t>use a ruler</a:t>
            </a: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000">
                <a:latin typeface="Montserrat"/>
                <a:ea typeface="Montserrat"/>
                <a:cs typeface="Montserrat"/>
                <a:sym typeface="Montserrat"/>
              </a:rPr>
              <a:t>do not let the wires cross </a:t>
            </a: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each other.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en-GB" sz="1000">
                <a:latin typeface="Montserrat"/>
                <a:ea typeface="Montserrat"/>
                <a:cs typeface="Montserrat"/>
                <a:sym typeface="Montserrat"/>
              </a:rPr>
              <a:t>If the circuit is a SERIES circuit, the order of components doesn’t matter for those we are dealing with here.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/>
            </a:lvl1pPr>
            <a:lvl2pPr indent="-40005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2pPr>
            <a:lvl3pPr indent="-40005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3pPr>
            <a:lvl4pPr indent="-4000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4pPr>
            <a:lvl5pPr indent="-4000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5pPr>
            <a:lvl6pPr indent="-40005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Circuits - Download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Physics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Lesson 1 - Electricity and Magnetism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6" name="Google Shape;96;p17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White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6615500" y="8481300"/>
            <a:ext cx="1672500" cy="180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917950" y="2199450"/>
            <a:ext cx="10454400" cy="6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100"/>
              <a:t>Use the model to help you </a:t>
            </a:r>
            <a:r>
              <a:rPr b="1" lang="en-GB" sz="4100"/>
              <a:t>explain </a:t>
            </a:r>
            <a:r>
              <a:rPr lang="en-GB" sz="4100"/>
              <a:t>why the filament lamp lights</a:t>
            </a:r>
            <a:endParaRPr sz="36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 sz="3600"/>
              <a:t>Scaffold:</a:t>
            </a:r>
            <a:endParaRPr b="1" sz="36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Describe the role of the cell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State what the charges carry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300"/>
              <a:t>Say where the charges come from</a:t>
            </a:r>
            <a:endParaRPr sz="33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 sz="3300"/>
              <a:t>Describe what is transferred to the lamp (use the idea of energy stores in your answer)</a:t>
            </a:r>
            <a:endParaRPr sz="3600"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990772" y="1340099"/>
            <a:ext cx="5736125" cy="430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13319588" y="5768975"/>
            <a:ext cx="3761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pt2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917950" y="2199450"/>
            <a:ext cx="10454400" cy="6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GB" sz="3600"/>
              <a:t>How could we change the circuit to make the filament lamp brighter?</a:t>
            </a:r>
            <a:endParaRPr sz="36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AutoNum type="arabicPeriod"/>
            </a:pPr>
            <a:r>
              <a:rPr lang="en-GB" sz="3600"/>
              <a:t>If the circuit is left on, </a:t>
            </a:r>
            <a:r>
              <a:rPr b="1" lang="en-GB" sz="3600"/>
              <a:t>why </a:t>
            </a:r>
            <a:r>
              <a:rPr lang="en-GB" sz="3600"/>
              <a:t>will the battery ‘go flat’ eventually?</a:t>
            </a:r>
            <a:endParaRPr sz="3600"/>
          </a:p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1990772" y="1340099"/>
            <a:ext cx="5736125" cy="430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13467488" y="7444975"/>
            <a:ext cx="3761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Answers </a:t>
            </a:r>
            <a:endParaRPr/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1 - Answers</a:t>
            </a:r>
            <a:endParaRPr/>
          </a:p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wires?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wires connect the components.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</a:t>
            </a:r>
            <a:r>
              <a:rPr lang="en-GB"/>
              <a:t>cell?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cell has a store of chemical energy to transfer to the components.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battery?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A battery is made up of two or more cells.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happens in a filament lamp when current flows through it?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Energy is transferred into the filament lamp so there will be an increase in the thermal store when current flows through it.</a:t>
            </a:r>
            <a:endParaRPr b="1"/>
          </a:p>
        </p:txBody>
      </p:sp>
      <p:sp>
        <p:nvSpPr>
          <p:cNvPr id="194" name="Google Shape;194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2 - Answers</a:t>
            </a:r>
            <a:endParaRPr/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ammeter?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ammeter measures current.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</a:t>
            </a:r>
            <a:r>
              <a:rPr lang="en-GB"/>
              <a:t>voltmeter?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voltmeter measures potential difference.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switch?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A switch breaks or reconnects a circuit.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highlight>
                  <a:srgbClr val="FFFFFF"/>
                </a:highlight>
              </a:rPr>
              <a:t>A circuit contains 1 cell and 1 filament lamp. What would be the effect on the lamp of adding more cells?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If more cells are added the filament lamp will become brighter</a:t>
            </a:r>
            <a:endParaRPr/>
          </a:p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917950" y="570450"/>
            <a:ext cx="153045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Match the symbol to the component - Answers</a:t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8464050" y="5893625"/>
            <a:ext cx="33522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Ammeter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 b="40432" l="50263" r="0" t="31332"/>
          <a:stretch/>
        </p:blipFill>
        <p:spPr>
          <a:xfrm rot="10800000">
            <a:off x="1412605" y="5753269"/>
            <a:ext cx="3439921" cy="127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 b="4565" l="50263" r="0" t="69553"/>
          <a:stretch/>
        </p:blipFill>
        <p:spPr>
          <a:xfrm rot="10800000">
            <a:off x="1395688" y="1781534"/>
            <a:ext cx="3473749" cy="12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 rotWithShape="1">
          <a:blip r:embed="rId4">
            <a:alphaModFix/>
          </a:blip>
          <a:srcRect b="74222" l="22520" r="38768" t="0"/>
          <a:stretch/>
        </p:blipFill>
        <p:spPr>
          <a:xfrm>
            <a:off x="1412599" y="7627638"/>
            <a:ext cx="3439921" cy="135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 rotWithShape="1">
          <a:blip r:embed="rId4">
            <a:alphaModFix/>
          </a:blip>
          <a:srcRect b="37111" l="57243" r="4045" t="37111"/>
          <a:stretch/>
        </p:blipFill>
        <p:spPr>
          <a:xfrm>
            <a:off x="1412600" y="3878913"/>
            <a:ext cx="3439921" cy="127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5">
            <a:alphaModFix/>
          </a:blip>
          <a:srcRect b="-215" l="33333" r="34519" t="79318"/>
          <a:stretch/>
        </p:blipFill>
        <p:spPr>
          <a:xfrm rot="10800000">
            <a:off x="11903571" y="5796602"/>
            <a:ext cx="4073429" cy="13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 rotWithShape="1">
          <a:blip r:embed="rId5">
            <a:alphaModFix/>
          </a:blip>
          <a:srcRect b="35741" l="11900" r="55952" t="43362"/>
          <a:stretch/>
        </p:blipFill>
        <p:spPr>
          <a:xfrm rot="10800000">
            <a:off x="11985849" y="7627649"/>
            <a:ext cx="4119726" cy="143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6">
            <a:alphaModFix/>
          </a:blip>
          <a:srcRect b="20675" l="23270" r="0" t="54991"/>
          <a:stretch/>
        </p:blipFill>
        <p:spPr>
          <a:xfrm>
            <a:off x="11903575" y="3844325"/>
            <a:ext cx="4095353" cy="130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22204" r="45942" t="68804"/>
          <a:stretch/>
        </p:blipFill>
        <p:spPr>
          <a:xfrm rot="10800000">
            <a:off x="11886647" y="1638922"/>
            <a:ext cx="4095353" cy="15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4425800" y="5827300"/>
            <a:ext cx="30000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Battery</a:t>
            </a:r>
            <a:endParaRPr b="0" i="0" sz="3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9073250" y="1638875"/>
            <a:ext cx="3000000" cy="1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 Switch</a:t>
            </a:r>
            <a:endParaRPr b="0" i="0" sz="3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4425800" y="1830750"/>
            <a:ext cx="30000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Wire</a:t>
            </a:r>
            <a:endParaRPr b="0" i="0" sz="39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4425800" y="7711375"/>
            <a:ext cx="30000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9073250" y="7627650"/>
            <a:ext cx="30000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Voltmeter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4572425" y="3860119"/>
            <a:ext cx="3000000" cy="14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GB" sz="3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Lamp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8464050" y="3958100"/>
            <a:ext cx="33522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900"/>
              <a:t>Resistor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286875" y="1944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Circuit drawing - Answers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936800" y="1760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8748938" y="8838500"/>
            <a:ext cx="37611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Source: Miss White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b="3588" l="782" r="4840" t="10955"/>
          <a:stretch/>
        </p:blipFill>
        <p:spPr>
          <a:xfrm rot="10800000">
            <a:off x="4022139" y="1482324"/>
            <a:ext cx="10111823" cy="732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/>
        </p:nvSpPr>
        <p:spPr>
          <a:xfrm>
            <a:off x="286875" y="1760750"/>
            <a:ext cx="40665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14393900" y="1271300"/>
            <a:ext cx="38901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lamps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battery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446050" y="5349725"/>
            <a:ext cx="40665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open switch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14393900" y="5137925"/>
            <a:ext cx="3890100" cy="21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Char char="●"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ammeter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Copy and complete - Answers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700">
                <a:solidFill>
                  <a:srgbClr val="000000"/>
                </a:solidFill>
              </a:rPr>
              <a:t>Electrical current is the movement of </a:t>
            </a:r>
            <a:r>
              <a:rPr b="1" lang="en-GB" sz="4700" u="sng"/>
              <a:t>charges</a:t>
            </a:r>
            <a:r>
              <a:rPr lang="en-GB" sz="4700">
                <a:solidFill>
                  <a:srgbClr val="000000"/>
                </a:solidFill>
              </a:rPr>
              <a:t>. These are simply </a:t>
            </a:r>
            <a:r>
              <a:rPr b="1" lang="en-GB" sz="4700" u="sng"/>
              <a:t>electrons</a:t>
            </a:r>
            <a:r>
              <a:rPr lang="en-GB" sz="4700">
                <a:solidFill>
                  <a:srgbClr val="000000"/>
                </a:solidFill>
              </a:rPr>
              <a:t>. The charges transfer </a:t>
            </a:r>
            <a:r>
              <a:rPr b="1" lang="en-GB" sz="4700" u="sng"/>
              <a:t>energy</a:t>
            </a:r>
            <a:r>
              <a:rPr lang="en-GB" sz="4700">
                <a:solidFill>
                  <a:schemeClr val="accent6"/>
                </a:solidFill>
              </a:rPr>
              <a:t> </a:t>
            </a:r>
            <a:r>
              <a:rPr lang="en-GB" sz="4700">
                <a:solidFill>
                  <a:srgbClr val="000000"/>
                </a:solidFill>
              </a:rPr>
              <a:t>from the </a:t>
            </a:r>
            <a:r>
              <a:rPr b="1" lang="en-GB" sz="4700" u="sng"/>
              <a:t>cell</a:t>
            </a:r>
            <a:r>
              <a:rPr lang="en-GB" sz="4700">
                <a:solidFill>
                  <a:schemeClr val="accent6"/>
                </a:solidFill>
              </a:rPr>
              <a:t> </a:t>
            </a:r>
            <a:r>
              <a:rPr lang="en-GB" sz="4700">
                <a:solidFill>
                  <a:srgbClr val="000000"/>
                </a:solidFill>
              </a:rPr>
              <a:t>to the components (eg filament lamp).</a:t>
            </a:r>
            <a:endParaRPr sz="4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4700">
              <a:solidFill>
                <a:srgbClr val="000000"/>
              </a:solidFill>
            </a:endParaRPr>
          </a:p>
        </p:txBody>
      </p:sp>
      <p:sp>
        <p:nvSpPr>
          <p:cNvPr id="243" name="Google Shape;243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- Answers</a:t>
            </a:r>
            <a:endParaRPr/>
          </a:p>
        </p:txBody>
      </p:sp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3400">
                <a:solidFill>
                  <a:srgbClr val="000000"/>
                </a:solidFill>
              </a:rPr>
              <a:t>•The </a:t>
            </a:r>
            <a:r>
              <a:rPr b="1" lang="en-GB" sz="3400" u="sng">
                <a:solidFill>
                  <a:srgbClr val="000000"/>
                </a:solidFill>
              </a:rPr>
              <a:t>cell</a:t>
            </a:r>
            <a:r>
              <a:rPr lang="en-GB" sz="3400">
                <a:solidFill>
                  <a:srgbClr val="000000"/>
                </a:solidFill>
              </a:rPr>
              <a:t> transfers </a:t>
            </a:r>
            <a:r>
              <a:rPr b="1" lang="en-GB" sz="3400" u="sng">
                <a:solidFill>
                  <a:srgbClr val="000000"/>
                </a:solidFill>
              </a:rPr>
              <a:t>energy</a:t>
            </a:r>
            <a:r>
              <a:rPr lang="en-GB" sz="3400">
                <a:solidFill>
                  <a:srgbClr val="000000"/>
                </a:solidFill>
              </a:rPr>
              <a:t> to the </a:t>
            </a:r>
            <a:r>
              <a:rPr b="1" lang="en-GB" sz="3400" u="sng">
                <a:solidFill>
                  <a:srgbClr val="000000"/>
                </a:solidFill>
              </a:rPr>
              <a:t>charges</a:t>
            </a:r>
            <a:r>
              <a:rPr lang="en-GB" sz="3400">
                <a:solidFill>
                  <a:srgbClr val="000000"/>
                </a:solidFill>
              </a:rPr>
              <a:t> 	and they move around the circuit. The charges are already in the wires so the filament lamp lights instantly. 	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GB" sz="3400">
                <a:solidFill>
                  <a:srgbClr val="000000"/>
                </a:solidFill>
              </a:rPr>
              <a:t>As the charges pass through the filament lamp, energy is transferred  to the </a:t>
            </a:r>
            <a:r>
              <a:rPr b="1" lang="en-GB" sz="3400" u="sng">
                <a:solidFill>
                  <a:srgbClr val="000000"/>
                </a:solidFill>
              </a:rPr>
              <a:t>thermal</a:t>
            </a:r>
            <a:r>
              <a:rPr lang="en-GB" sz="3400" u="sng">
                <a:solidFill>
                  <a:srgbClr val="000000"/>
                </a:solidFill>
              </a:rPr>
              <a:t> </a:t>
            </a:r>
            <a:r>
              <a:rPr b="1" lang="en-GB" sz="3400" u="sng">
                <a:solidFill>
                  <a:srgbClr val="000000"/>
                </a:solidFill>
              </a:rPr>
              <a:t>store</a:t>
            </a:r>
            <a:r>
              <a:rPr lang="en-GB" sz="3400" u="sng">
                <a:solidFill>
                  <a:srgbClr val="000000"/>
                </a:solidFill>
              </a:rPr>
              <a:t> </a:t>
            </a:r>
            <a:r>
              <a:rPr b="1" lang="en-GB" sz="3400" u="sng">
                <a:solidFill>
                  <a:srgbClr val="000000"/>
                </a:solidFill>
              </a:rPr>
              <a:t>of the filament </a:t>
            </a:r>
            <a:r>
              <a:rPr lang="en-GB" sz="3400">
                <a:solidFill>
                  <a:srgbClr val="000000"/>
                </a:solidFill>
              </a:rPr>
              <a:t>in the filament lamp.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400" u="sng">
              <a:solidFill>
                <a:srgbClr val="000000"/>
              </a:solidFill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-GB" sz="3400">
                <a:solidFill>
                  <a:srgbClr val="000000"/>
                </a:solidFill>
              </a:rPr>
              <a:t>To make the same filament lamp brighter, another cell could be added. This works because more energy is transferred to the charges so they possess more energy for every charge</a:t>
            </a:r>
            <a:endParaRPr sz="3400">
              <a:solidFill>
                <a:srgbClr val="000000"/>
              </a:solidFill>
            </a:endParaRPr>
          </a:p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AutoNum type="arabicPeriod"/>
            </a:pPr>
            <a:r>
              <a:rPr lang="en-GB" sz="3400">
                <a:solidFill>
                  <a:srgbClr val="000000"/>
                </a:solidFill>
              </a:rPr>
              <a:t>The cell would eventually go flat because the </a:t>
            </a:r>
            <a:r>
              <a:rPr b="1" lang="en-GB" sz="3400" u="sng">
                <a:solidFill>
                  <a:srgbClr val="000000"/>
                </a:solidFill>
              </a:rPr>
              <a:t>chemical store</a:t>
            </a:r>
            <a:r>
              <a:rPr lang="en-GB" sz="3400">
                <a:solidFill>
                  <a:srgbClr val="000000"/>
                </a:solidFill>
              </a:rPr>
              <a:t> would decrease to zero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250" name="Google Shape;250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Questions from video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1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</a:t>
            </a:r>
            <a:r>
              <a:rPr b="1" lang="en-GB"/>
              <a:t>wires?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cell</a:t>
            </a:r>
            <a:r>
              <a:rPr lang="en-GB"/>
              <a:t>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</a:t>
            </a:r>
            <a:r>
              <a:rPr b="1" lang="en-GB"/>
              <a:t>battery?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happens in a  </a:t>
            </a:r>
            <a:r>
              <a:rPr b="1" lang="en-GB"/>
              <a:t>filament lamp</a:t>
            </a:r>
            <a:r>
              <a:rPr lang="en-GB"/>
              <a:t> when current flows through it?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1 - Hints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</a:t>
            </a:r>
            <a:r>
              <a:rPr b="1" lang="en-GB"/>
              <a:t>wires?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wires ______________ the components.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cell</a:t>
            </a:r>
            <a:r>
              <a:rPr lang="en-GB"/>
              <a:t>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cell has a store of __________ energy so the components can do work.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</a:t>
            </a:r>
            <a:r>
              <a:rPr b="1" lang="en-GB"/>
              <a:t>battery?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A battery is made up of two or more ___________.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happens in a  </a:t>
            </a:r>
            <a:r>
              <a:rPr b="1" lang="en-GB"/>
              <a:t>filament lamp</a:t>
            </a:r>
            <a:r>
              <a:rPr lang="en-GB"/>
              <a:t> when current flows through it?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Energy is ___________ into the filament lamp so there will be an increase in the ___________ store when current flows through it.</a:t>
            </a:r>
            <a:endParaRPr b="1"/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2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</a:t>
            </a:r>
            <a:r>
              <a:rPr b="1" lang="en-GB"/>
              <a:t>ammeter?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voltmeter</a:t>
            </a:r>
            <a:r>
              <a:rPr lang="en-GB"/>
              <a:t>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</a:t>
            </a:r>
            <a:r>
              <a:rPr b="1" lang="en-GB"/>
              <a:t>switch?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3C4043"/>
                </a:solidFill>
                <a:highlight>
                  <a:srgbClr val="FFFFFF"/>
                </a:highlight>
              </a:rPr>
              <a:t>A circuit contains 1 cell and 1 filament lamp. What would be the effect on the lamp of adding more cells?</a:t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Quick Check 2 - Hints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918000" y="19837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the </a:t>
            </a:r>
            <a:r>
              <a:rPr b="1" lang="en-GB"/>
              <a:t>ammeter?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ammeter measures _____________.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role of a</a:t>
            </a:r>
            <a:r>
              <a:rPr b="1" lang="en-GB"/>
              <a:t> voltmeter</a:t>
            </a:r>
            <a:r>
              <a:rPr lang="en-GB"/>
              <a:t>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The voltmeter measures _____________  _______________.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a </a:t>
            </a:r>
            <a:r>
              <a:rPr b="1" lang="en-GB"/>
              <a:t>switch?</a:t>
            </a:r>
            <a:endParaRPr b="1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A switch __________ or reconnects a circuit.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>
                <a:solidFill>
                  <a:srgbClr val="3C4043"/>
                </a:solidFill>
                <a:highlight>
                  <a:srgbClr val="FFFFFF"/>
                </a:highlight>
              </a:rPr>
              <a:t>A circuit contains 1 cell and 1 filament lamp. What would be the effect on the lamp of adding more cells?</a:t>
            </a:r>
            <a:endParaRPr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b="1" lang="en-GB"/>
              <a:t>If more cells are added the filament lamp will become __________.</a:t>
            </a:r>
            <a:endParaRPr b="1"/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917950" y="3724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Match the symbol to the component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404800" y="1638925"/>
            <a:ext cx="39465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Battery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Open Switch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Wire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Resistor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Cell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Voltmeter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Lamp</a:t>
            </a:r>
            <a:endParaRPr sz="3500"/>
          </a:p>
          <a:p>
            <a:pPr indent="0" lvl="0" marL="0" rtl="0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Ammeter</a:t>
            </a:r>
            <a:endParaRPr sz="39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 rotWithShape="1">
          <a:blip r:embed="rId3">
            <a:alphaModFix/>
          </a:blip>
          <a:srcRect b="40432" l="50263" r="0" t="31332"/>
          <a:stretch/>
        </p:blipFill>
        <p:spPr>
          <a:xfrm rot="10800000">
            <a:off x="1412605" y="5753269"/>
            <a:ext cx="3439921" cy="127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4565" l="50263" r="0" t="69553"/>
          <a:stretch/>
        </p:blipFill>
        <p:spPr>
          <a:xfrm rot="10800000">
            <a:off x="1395688" y="1781534"/>
            <a:ext cx="3473749" cy="127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 b="74222" l="22520" r="38768" t="0"/>
          <a:stretch/>
        </p:blipFill>
        <p:spPr>
          <a:xfrm>
            <a:off x="1412599" y="7627638"/>
            <a:ext cx="3439921" cy="135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b="37111" l="57243" r="4045" t="37111"/>
          <a:stretch/>
        </p:blipFill>
        <p:spPr>
          <a:xfrm>
            <a:off x="1412600" y="3878913"/>
            <a:ext cx="3439921" cy="127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5">
            <a:alphaModFix/>
          </a:blip>
          <a:srcRect b="-215" l="33333" r="34519" t="79318"/>
          <a:stretch/>
        </p:blipFill>
        <p:spPr>
          <a:xfrm rot="10800000">
            <a:off x="11903571" y="5796602"/>
            <a:ext cx="4073429" cy="13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5">
            <a:alphaModFix/>
          </a:blip>
          <a:srcRect b="35741" l="11900" r="55952" t="43362"/>
          <a:stretch/>
        </p:blipFill>
        <p:spPr>
          <a:xfrm rot="10800000">
            <a:off x="11985849" y="7627649"/>
            <a:ext cx="4119726" cy="143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6">
            <a:alphaModFix/>
          </a:blip>
          <a:srcRect b="20675" l="23270" r="0" t="54991"/>
          <a:stretch/>
        </p:blipFill>
        <p:spPr>
          <a:xfrm>
            <a:off x="11903575" y="3844325"/>
            <a:ext cx="4095353" cy="130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22204" r="45942" t="68804"/>
          <a:stretch/>
        </p:blipFill>
        <p:spPr>
          <a:xfrm rot="10800000">
            <a:off x="11886647" y="1638922"/>
            <a:ext cx="4095353" cy="15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1161900" y="611125"/>
            <a:ext cx="6610800" cy="84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series circuits with...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936800" y="3534675"/>
            <a:ext cx="3324900" cy="17148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8941213" y="3022050"/>
            <a:ext cx="3935100" cy="17148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lamps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battery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13062850" y="5032875"/>
            <a:ext cx="4737300" cy="25614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open switch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464250" y="5693525"/>
            <a:ext cx="4275600" cy="21282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cell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lamp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ammeter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936800" y="803550"/>
            <a:ext cx="10040400" cy="124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GB" sz="4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complete...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936800" y="3534675"/>
            <a:ext cx="15865499" cy="34296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i="0" lang="en-GB" sz="4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Electrical current is the movement of __________. These are simply ___________. The charges transfer ___________ from the __________ to the components (eg filament lamp).</a:t>
            </a:r>
            <a:endParaRPr b="1" i="0" sz="47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