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23DF70-8B6B-4739-A754-4811A54A2993}">
  <a:tblStyle styleId="{C023DF70-8B6B-4739-A754-4811A54A29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6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389a87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389a87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d389a87b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d389a87b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d389a87bf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d389a87b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d389a87bf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d389a87b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d13169f4b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d13169f4b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d13169f4b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d13169f4b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d389a87bf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d389a87bf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6746176d1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6746176d1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389a87b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d389a87b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389a87b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389a87b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389a87b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389a87b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13169f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d13169f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d13169f4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d13169f4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d13169f4b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d13169f4b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d13169f4b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d13169f4b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241775" y="1099725"/>
            <a:ext cx="84432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Asking and answering questions about belongings [2/ 2]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-using Lieblings- to say your favourites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-forming open questions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Johnson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/>
        </p:nvSpPr>
        <p:spPr>
          <a:xfrm>
            <a:off x="402875" y="322300"/>
            <a:ext cx="64326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Asking yes/no questions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361800" y="980350"/>
            <a:ext cx="8420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English to ask a yes/no question ‘do you’ is followed by a verb.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402875" y="2209200"/>
            <a:ext cx="23769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Statement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396125" y="3184575"/>
            <a:ext cx="2390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2887350" y="2222550"/>
            <a:ext cx="43377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have a pet.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2887350" y="3184575"/>
            <a:ext cx="39615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 you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have a pet?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/>
        </p:nvSpPr>
        <p:spPr>
          <a:xfrm>
            <a:off x="402875" y="322300"/>
            <a:ext cx="64326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Asking yes/no questions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402875" y="913200"/>
            <a:ext cx="8420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German you just swap (invert) the subject and the verb.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322275" y="2135375"/>
            <a:ext cx="23769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Statement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322300" y="3153200"/>
            <a:ext cx="2390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2712700" y="2162125"/>
            <a:ext cx="43377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 hast ein Haustier.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2712700" y="3153200"/>
            <a:ext cx="49287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Hast du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Haustier?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3115725" y="3757400"/>
            <a:ext cx="309000" cy="5505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3814250" y="3757400"/>
            <a:ext cx="309000" cy="5505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2712700" y="4213975"/>
            <a:ext cx="13698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3713400" y="4213975"/>
            <a:ext cx="15846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6687900" y="1423525"/>
            <a:ext cx="2456100" cy="217560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7063925" y="1759275"/>
            <a:ext cx="1759500" cy="14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is no ‘do’.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/>
        </p:nvSpPr>
        <p:spPr>
          <a:xfrm>
            <a:off x="402875" y="322300"/>
            <a:ext cx="64326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Asking yes/no questions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402875" y="926500"/>
            <a:ext cx="8420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works with most verbs.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2712700" y="1960625"/>
            <a:ext cx="43377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 spielst Tennis.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2699200" y="2820325"/>
            <a:ext cx="49287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Spielst du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Tennis?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2699200" y="3881100"/>
            <a:ext cx="13698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3699900" y="3881100"/>
            <a:ext cx="15846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322275" y="1947263"/>
            <a:ext cx="23769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Statement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315525" y="2820313"/>
            <a:ext cx="2390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3402475" y="3464675"/>
            <a:ext cx="309000" cy="5505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4101000" y="3464675"/>
            <a:ext cx="309000" cy="5505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6687900" y="1423525"/>
            <a:ext cx="2456100" cy="217560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7063925" y="1759275"/>
            <a:ext cx="1759500" cy="14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is no ‘do’.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/>
        </p:nvSpPr>
        <p:spPr>
          <a:xfrm>
            <a:off x="402875" y="322300"/>
            <a:ext cx="64326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Forming open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questions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402875" y="913200"/>
            <a:ext cx="8420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create an open question you place a question word in front of the verb.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402875" y="1967550"/>
            <a:ext cx="2390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2691800" y="2860475"/>
            <a:ext cx="49287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ist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Tier?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2571825" y="3881100"/>
            <a:ext cx="13698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3699900" y="3881100"/>
            <a:ext cx="15846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26"/>
          <p:cNvSpPr/>
          <p:nvPr/>
        </p:nvSpPr>
        <p:spPr>
          <a:xfrm>
            <a:off x="5976500" y="1423525"/>
            <a:ext cx="3167400" cy="273960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7036200" y="1765975"/>
            <a:ext cx="1759500" cy="14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778900" y="2860475"/>
            <a:ext cx="95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6379025" y="1866700"/>
            <a:ext cx="2390400" cy="20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 the verb and subject still swap.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6"/>
          <p:cNvSpPr/>
          <p:nvPr/>
        </p:nvSpPr>
        <p:spPr>
          <a:xfrm>
            <a:off x="2869325" y="3412400"/>
            <a:ext cx="309000" cy="5505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3773075" y="3412400"/>
            <a:ext cx="309000" cy="5505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/>
        </p:nvSpPr>
        <p:spPr>
          <a:xfrm>
            <a:off x="402875" y="322300"/>
            <a:ext cx="64326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Forming open questions</a:t>
            </a:r>
            <a:endParaRPr b="1"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402875" y="913200"/>
            <a:ext cx="8420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works with all verbs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402875" y="1967550"/>
            <a:ext cx="2390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2723150" y="2860475"/>
            <a:ext cx="49287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spielst du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Tennis?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2571825" y="3881100"/>
            <a:ext cx="13698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7"/>
          <p:cNvSpPr txBox="1"/>
          <p:nvPr/>
        </p:nvSpPr>
        <p:spPr>
          <a:xfrm>
            <a:off x="3699900" y="3881100"/>
            <a:ext cx="15846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27"/>
          <p:cNvSpPr txBox="1"/>
          <p:nvPr/>
        </p:nvSpPr>
        <p:spPr>
          <a:xfrm>
            <a:off x="7063925" y="1759275"/>
            <a:ext cx="1759500" cy="14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778900" y="2860475"/>
            <a:ext cx="953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6459600" y="1168375"/>
            <a:ext cx="23904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Remember the verb and subject still swap.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3102225" y="3412400"/>
            <a:ext cx="309000" cy="5505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7"/>
          <p:cNvSpPr/>
          <p:nvPr/>
        </p:nvSpPr>
        <p:spPr>
          <a:xfrm>
            <a:off x="4255500" y="3412400"/>
            <a:ext cx="309000" cy="5505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7"/>
          <p:cNvSpPr/>
          <p:nvPr/>
        </p:nvSpPr>
        <p:spPr>
          <a:xfrm>
            <a:off x="5976500" y="1423525"/>
            <a:ext cx="3167400" cy="273960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6379025" y="1866700"/>
            <a:ext cx="2390400" cy="20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 the verb and subject still swap.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>
            <p:ph idx="4294967295" type="title"/>
          </p:nvPr>
        </p:nvSpPr>
        <p:spPr>
          <a:xfrm>
            <a:off x="128375" y="328600"/>
            <a:ext cx="8829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Asking and answering questions about belongings.</a:t>
            </a:r>
            <a:endParaRPr b="0" sz="27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AutoNum type="arabicPeriod"/>
            </a:pPr>
            <a:r>
              <a:rPr b="0" lang="en-GB" sz="2700">
                <a:solidFill>
                  <a:schemeClr val="dk2"/>
                </a:solidFill>
              </a:rPr>
              <a:t>In German Lieblings- means _________.</a:t>
            </a:r>
            <a:endParaRPr b="0" sz="2700">
              <a:solidFill>
                <a:schemeClr val="dk2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AutoNum type="arabicPeriod"/>
            </a:pPr>
            <a:r>
              <a:rPr b="0" lang="en-GB" sz="2700">
                <a:solidFill>
                  <a:schemeClr val="dk2"/>
                </a:solidFill>
              </a:rPr>
              <a:t>Mein/Dein follow the same pattern as ________.</a:t>
            </a:r>
            <a:endParaRPr b="0" sz="2700">
              <a:solidFill>
                <a:schemeClr val="dk2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AutoNum type="arabicPeriod"/>
            </a:pPr>
            <a:r>
              <a:rPr b="0" lang="en-GB" sz="2700">
                <a:solidFill>
                  <a:schemeClr val="dk2"/>
                </a:solidFill>
              </a:rPr>
              <a:t>You use the accusative case after most _______.</a:t>
            </a:r>
            <a:endParaRPr b="0" sz="2700">
              <a:solidFill>
                <a:schemeClr val="dk2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AutoNum type="arabicPeriod"/>
            </a:pPr>
            <a:r>
              <a:rPr b="0" lang="en-GB" sz="2700">
                <a:solidFill>
                  <a:schemeClr val="dk2"/>
                </a:solidFill>
              </a:rPr>
              <a:t>In open questions the question word comes _______.</a:t>
            </a:r>
            <a:endParaRPr b="0" sz="2700">
              <a:solidFill>
                <a:schemeClr val="dk2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AutoNum type="arabicPeriod"/>
            </a:pPr>
            <a:r>
              <a:rPr b="0" lang="en-GB" sz="2700">
                <a:solidFill>
                  <a:schemeClr val="dk2"/>
                </a:solidFill>
              </a:rPr>
              <a:t>The verb comes _________.</a:t>
            </a:r>
            <a:endParaRPr b="0" i="1" sz="3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rgbClr val="FFFFFF"/>
              </a:solidFill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8327560" y="2462991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8327560" y="2850159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8354370" y="3218167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8327560" y="1671225"/>
            <a:ext cx="4317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8300749" y="2048813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5589550" y="1099725"/>
            <a:ext cx="2028000" cy="48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favourite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7561950" y="1596663"/>
            <a:ext cx="1197300" cy="42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7412075" y="2121850"/>
            <a:ext cx="1305600" cy="48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verbs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523750" y="3061925"/>
            <a:ext cx="1383300" cy="48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first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3518525" y="3505100"/>
            <a:ext cx="1786200" cy="5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second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58975" y="470913"/>
            <a:ext cx="8278200" cy="1629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</a:rPr>
              <a:t>Asking and answering questions about belongings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your understanding of the near future tense.</a:t>
            </a:r>
            <a:endParaRPr sz="2400"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297000" y="108120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1800"/>
              <a:t>Phonics focus </a:t>
            </a:r>
            <a:r>
              <a:rPr lang="en-GB" sz="1800"/>
              <a:t>[ei] and [ie]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1800"/>
              <a:t>Introducing vocabulary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Introducing Lieblings- to say favourite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Introducing forming open questions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Deepening understanding: reading and listening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Translation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Summarising learning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>
            <a:off x="3005150" y="1290600"/>
            <a:ext cx="3236400" cy="2562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57150">
            <a:solidFill>
              <a:srgbClr val="FFC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</a:t>
            </a:r>
            <a:r>
              <a:rPr b="1" lang="en-GB" sz="6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endParaRPr b="1" sz="6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4262" y="1438149"/>
            <a:ext cx="1388475" cy="12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050" y="3085163"/>
            <a:ext cx="494525" cy="6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1182576" y="2861775"/>
            <a:ext cx="17067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</a:t>
            </a:r>
            <a:endParaRPr sz="100"/>
          </a:p>
        </p:txBody>
      </p:sp>
      <p:sp>
        <p:nvSpPr>
          <p:cNvPr id="96" name="Google Shape;96;p16"/>
          <p:cNvSpPr/>
          <p:nvPr/>
        </p:nvSpPr>
        <p:spPr>
          <a:xfrm>
            <a:off x="1106918" y="620751"/>
            <a:ext cx="146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211881" y="1176547"/>
            <a:ext cx="325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be]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182575" y="3678675"/>
            <a:ext cx="10743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329311" y="-10"/>
            <a:ext cx="23496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endParaRPr b="1" sz="8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6626066" y="1017350"/>
            <a:ext cx="1680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kl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1" name="Google Shape;101;p16"/>
          <p:cNvGrpSpPr/>
          <p:nvPr/>
        </p:nvGrpSpPr>
        <p:grpSpPr>
          <a:xfrm>
            <a:off x="6402426" y="1733006"/>
            <a:ext cx="2651529" cy="1128976"/>
            <a:chOff x="892414" y="4135141"/>
            <a:chExt cx="3255007" cy="1956970"/>
          </a:xfrm>
        </p:grpSpPr>
        <p:pic>
          <p:nvPicPr>
            <p:cNvPr id="102" name="Google Shape;102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24175" y="5457886"/>
              <a:ext cx="642796" cy="63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2414" y="4135141"/>
              <a:ext cx="2369943" cy="172215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4" name="Google Shape;104;p16"/>
            <p:cNvCxnSpPr/>
            <p:nvPr/>
          </p:nvCxnSpPr>
          <p:spPr>
            <a:xfrm flipH="1">
              <a:off x="3666821" y="5208477"/>
              <a:ext cx="480600" cy="422100"/>
            </a:xfrm>
            <a:prstGeom prst="straightConnector1">
              <a:avLst/>
            </a:prstGeom>
            <a:noFill/>
            <a:ln cap="flat" cmpd="sng" w="57150">
              <a:solidFill>
                <a:srgbClr val="00206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105" name="Google Shape;105;p16"/>
          <p:cNvSpPr/>
          <p:nvPr/>
        </p:nvSpPr>
        <p:spPr>
          <a:xfrm>
            <a:off x="6357462" y="2968860"/>
            <a:ext cx="2044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5746799" y="3728403"/>
            <a:ext cx="325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[unfortunately]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/>
        </p:nvSpPr>
        <p:spPr>
          <a:xfrm>
            <a:off x="3748650" y="77452"/>
            <a:ext cx="19707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endParaRPr b="1" sz="7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3048774" y="1526252"/>
            <a:ext cx="3174000" cy="2091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57150">
            <a:solidFill>
              <a:srgbClr val="FFC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lang="en-GB" sz="4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r>
              <a:rPr lang="en-GB" sz="4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endParaRPr sz="4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man with hearts"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0173" y="1667660"/>
            <a:ext cx="1191200" cy="1078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 going downhill with a man trying to pull it uphill" id="114" name="Google Shape;1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851" y="908924"/>
            <a:ext cx="1436375" cy="1436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rl between two other children" id="115" name="Google Shape;11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9515" y="889973"/>
            <a:ext cx="1436375" cy="1096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velope" id="116" name="Google Shape;11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63661" y="2887350"/>
            <a:ext cx="867177" cy="58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 lying down" id="117" name="Google Shape;117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64324" y="3655820"/>
            <a:ext cx="1939351" cy="766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big fish, 2000 kilometer deep in the sea" id="118" name="Google Shape;118;p17"/>
          <p:cNvGrpSpPr/>
          <p:nvPr/>
        </p:nvGrpSpPr>
        <p:grpSpPr>
          <a:xfrm>
            <a:off x="543850" y="3039325"/>
            <a:ext cx="2178775" cy="1382552"/>
            <a:chOff x="543850" y="3039325"/>
            <a:chExt cx="2178775" cy="1382552"/>
          </a:xfrm>
        </p:grpSpPr>
        <p:pic>
          <p:nvPicPr>
            <p:cNvPr id="119" name="Google Shape;119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501651" y="3373876"/>
              <a:ext cx="1220975" cy="1048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0" name="Google Shape;120;p17"/>
            <p:cNvCxnSpPr/>
            <p:nvPr/>
          </p:nvCxnSpPr>
          <p:spPr>
            <a:xfrm>
              <a:off x="1244147" y="3300720"/>
              <a:ext cx="28200" cy="1042500"/>
            </a:xfrm>
            <a:prstGeom prst="straightConnector1">
              <a:avLst/>
            </a:prstGeom>
            <a:noFill/>
            <a:ln cap="flat" cmpd="sng" w="57150">
              <a:solidFill>
                <a:srgbClr val="002060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121" name="Google Shape;121;p17"/>
            <p:cNvSpPr txBox="1"/>
            <p:nvPr/>
          </p:nvSpPr>
          <p:spPr>
            <a:xfrm rot="-5400000">
              <a:off x="175450" y="3407725"/>
              <a:ext cx="1289400" cy="5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00206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2000 Kilometer</a:t>
              </a:r>
              <a:endParaRPr sz="1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2" name="Google Shape;122;p17"/>
          <p:cNvSpPr txBox="1"/>
          <p:nvPr/>
        </p:nvSpPr>
        <p:spPr>
          <a:xfrm>
            <a:off x="268600" y="241725"/>
            <a:ext cx="21789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hen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1011100" y="2457625"/>
            <a:ext cx="1436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7372800" y="284475"/>
            <a:ext cx="1248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endParaRPr b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7050500" y="2027850"/>
            <a:ext cx="1634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029850" y="3655825"/>
            <a:ext cx="2094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Google Shape;131;p18"/>
          <p:cNvGraphicFramePr/>
          <p:nvPr/>
        </p:nvGraphicFramePr>
        <p:xfrm>
          <a:off x="417675" y="24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{C023DF70-8B6B-4739-A754-4811A54A2993}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Kuli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Freund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friend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Film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film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Uhr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watch/ clock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Flasche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bottle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Lied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song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Haustier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Buch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book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/>
        </p:nvSpPr>
        <p:spPr>
          <a:xfrm>
            <a:off x="255150" y="389450"/>
            <a:ext cx="81516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Using Lieblings- to say your favourite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282025" y="980350"/>
            <a:ext cx="8403000" cy="11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German you add the prefix Lieblings- to a noun to talk about your favourite things.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443175" y="2027850"/>
            <a:ext cx="79635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introduce them using the possessive adjective mein, meine, mein.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523750" y="3129075"/>
            <a:ext cx="60030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550600" y="3142500"/>
            <a:ext cx="7332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Mein Lieblings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tier ist ein Tiger.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2108425" y="3679675"/>
            <a:ext cx="64866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My favourite animal is a tiger.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322300" y="295450"/>
            <a:ext cx="80712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Asking and answering questions with Lieblings-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444450" y="1222075"/>
            <a:ext cx="82551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way of asking questions with Lieblings- is to use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‘Hast du?’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plus the indefinite article in the accusative or in a negative response keinen/ keine/ kein.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523750" y="2430750"/>
            <a:ext cx="6567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374400" y="2954500"/>
            <a:ext cx="80712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Hast du einen Lieblingsfilm?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374400" y="3491525"/>
            <a:ext cx="3748500" cy="9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Ja, ich habe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einen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Lieblingsfilm.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4324300" y="3357375"/>
            <a:ext cx="20817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4324300" y="3491525"/>
            <a:ext cx="3976500" cy="9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Nein, ich habe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keinen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Lieblingsfilm.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/>
        </p:nvSpPr>
        <p:spPr>
          <a:xfrm>
            <a:off x="255150" y="241725"/>
            <a:ext cx="80847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Asking and answering questions with Lieblings-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268600" y="1316100"/>
            <a:ext cx="83262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can also ask questions about favourites in a different way.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376025" y="2417300"/>
            <a:ext cx="56673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Was ist dein Lieblingstier?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2377025" y="3102225"/>
            <a:ext cx="60834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your favourite animal?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268600" y="228300"/>
            <a:ext cx="86217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Asking and answering questions with Lieblings-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308875" y="1356375"/>
            <a:ext cx="82188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you ask questions like this you need to use the possessive adjectives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‘dein’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‘mein’.</a:t>
            </a:r>
            <a:r>
              <a:rPr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These follow same pattern as ein.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443175" y="2820200"/>
            <a:ext cx="67818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Was ist deine Lieblingsfarbe?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1356375" y="3437950"/>
            <a:ext cx="6620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Meine Lieblingsfarbe ist blau.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80575" y="3961700"/>
            <a:ext cx="89439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both of these you use the ein, eine, ein pattern.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