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3"/>
  </p:sldMasterIdLst>
  <p:notesMasterIdLst>
    <p:notesMasterId r:id="rId4"/>
  </p:notesMasterIdLst>
  <p:sldIdLst>
    <p:sldId id="256" r:id="rId5"/>
    <p:sldId id="257" r:id="rId6"/>
  </p:sldIdLst>
  <p:sldSz cy="10287000" cx="18288000"/>
  <p:notesSz cx="6858000" cy="9144000"/>
  <p:embeddedFontLst>
    <p:embeddedFont>
      <p:font typeface="Montserrat SemiBold"/>
      <p:regular r:id="rId7"/>
      <p:bold r:id="rId8"/>
      <p:italic r:id="rId9"/>
      <p:boldItalic r:id="rId10"/>
    </p:embeddedFont>
    <p:embeddedFont>
      <p:font typeface="Montserrat"/>
      <p:regular r:id="rId11"/>
      <p:bold r:id="rId12"/>
      <p:italic r:id="rId13"/>
      <p:boldItalic r:id="rId14"/>
    </p:embeddedFont>
    <p:embeddedFont>
      <p:font typeface="Montserrat Medium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regular.fntdata"/><Relationship Id="rId10" Type="http://schemas.openxmlformats.org/officeDocument/2006/relationships/font" Target="fonts/MontserratSemiBold-boldItalic.fntdata"/><Relationship Id="rId13" Type="http://schemas.openxmlformats.org/officeDocument/2006/relationships/font" Target="fonts/Montserrat-italic.fntdata"/><Relationship Id="rId12" Type="http://schemas.openxmlformats.org/officeDocument/2006/relationships/font" Target="fonts/Montserrat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SemiBold-italic.fntdata"/><Relationship Id="rId15" Type="http://schemas.openxmlformats.org/officeDocument/2006/relationships/font" Target="fonts/MontserratMedium-regular.fntdata"/><Relationship Id="rId14" Type="http://schemas.openxmlformats.org/officeDocument/2006/relationships/font" Target="fonts/Montserrat-boldItalic.fntdata"/><Relationship Id="rId17" Type="http://schemas.openxmlformats.org/officeDocument/2006/relationships/font" Target="fonts/MontserratMedium-italic.fntdata"/><Relationship Id="rId16" Type="http://schemas.openxmlformats.org/officeDocument/2006/relationships/font" Target="fonts/MontserratMedium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font" Target="fonts/MontserratMedium-boldItalic.fntdata"/><Relationship Id="rId7" Type="http://schemas.openxmlformats.org/officeDocument/2006/relationships/font" Target="fonts/MontserratSemiBold-regular.fntdata"/><Relationship Id="rId8" Type="http://schemas.openxmlformats.org/officeDocument/2006/relationships/font" Target="fonts/MontserratSemiBol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d7bb83bf0_0_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d7bb83bf0_0_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c2fed39c5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8c2fed39c5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Reading the temperature in Degrees Celsius</a:t>
            </a:r>
            <a:endParaRPr b="0">
              <a:solidFill>
                <a:srgbClr val="4B324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Lesson 1 of 10</a:t>
            </a:r>
            <a:endParaRPr b="0">
              <a:solidFill>
                <a:srgbClr val="4B324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80" name="Google Shape;80;p14"/>
          <p:cNvSpPr txBox="1"/>
          <p:nvPr>
            <p:ph idx="1" type="body"/>
          </p:nvPr>
        </p:nvSpPr>
        <p:spPr>
          <a:xfrm>
            <a:off x="917950" y="3676800"/>
            <a:ext cx="16452000" cy="51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Mathematics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Miss Jones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2" name="Google Shape;82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/>
          <p:nvPr/>
        </p:nvSpPr>
        <p:spPr>
          <a:xfrm>
            <a:off x="754001" y="890050"/>
            <a:ext cx="7149000" cy="34950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9" name="Google Shape;89;p15"/>
          <p:cNvSpPr txBox="1"/>
          <p:nvPr/>
        </p:nvSpPr>
        <p:spPr>
          <a:xfrm>
            <a:off x="528175" y="890050"/>
            <a:ext cx="7149000" cy="99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Order these temperatures from coldest to warmest.</a:t>
            </a:r>
            <a:endParaRPr sz="28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0" name="Google Shape;90;p15"/>
          <p:cNvSpPr/>
          <p:nvPr/>
        </p:nvSpPr>
        <p:spPr>
          <a:xfrm>
            <a:off x="9124826" y="890050"/>
            <a:ext cx="7149000" cy="34950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5"/>
          <p:cNvSpPr/>
          <p:nvPr/>
        </p:nvSpPr>
        <p:spPr>
          <a:xfrm>
            <a:off x="754001" y="4689075"/>
            <a:ext cx="7149000" cy="34950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5"/>
          <p:cNvSpPr/>
          <p:nvPr/>
        </p:nvSpPr>
        <p:spPr>
          <a:xfrm>
            <a:off x="9124826" y="4689075"/>
            <a:ext cx="7149000" cy="34950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5"/>
          <p:cNvSpPr txBox="1"/>
          <p:nvPr/>
        </p:nvSpPr>
        <p:spPr>
          <a:xfrm>
            <a:off x="9727925" y="1202025"/>
            <a:ext cx="6149700" cy="80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The temperature in London is 22°C on Monday. It is 4°C  warmer in Rome.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What is the temperature in Rome on Monday? 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4" name="Google Shape;94;p15"/>
          <p:cNvSpPr txBox="1"/>
          <p:nvPr/>
        </p:nvSpPr>
        <p:spPr>
          <a:xfrm>
            <a:off x="13473725" y="3438325"/>
            <a:ext cx="1565400" cy="70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5" name="Google Shape;95;p15"/>
          <p:cNvSpPr/>
          <p:nvPr/>
        </p:nvSpPr>
        <p:spPr>
          <a:xfrm>
            <a:off x="13473725" y="3438325"/>
            <a:ext cx="1565400" cy="7095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____°C</a:t>
            </a:r>
            <a:r>
              <a:rPr lang="en-GB" sz="2800"/>
              <a:t> </a:t>
            </a:r>
            <a:endParaRPr/>
          </a:p>
        </p:txBody>
      </p:sp>
      <p:sp>
        <p:nvSpPr>
          <p:cNvPr id="96" name="Google Shape;96;p15"/>
          <p:cNvSpPr txBox="1"/>
          <p:nvPr/>
        </p:nvSpPr>
        <p:spPr>
          <a:xfrm>
            <a:off x="1146100" y="4891925"/>
            <a:ext cx="6531000" cy="28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The temperature in Glasgow is 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15°C  on Saturday.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It is 3°C  cooler on Sunday.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What is the temperature in Glasgow on Sunday?</a:t>
            </a:r>
            <a:r>
              <a:rPr lang="en-GB" sz="2800"/>
              <a:t>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7" name="Google Shape;97;p15"/>
          <p:cNvSpPr/>
          <p:nvPr/>
        </p:nvSpPr>
        <p:spPr>
          <a:xfrm>
            <a:off x="5072275" y="7168825"/>
            <a:ext cx="1565400" cy="7095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____°C</a:t>
            </a:r>
            <a:r>
              <a:rPr lang="en-GB" sz="2800"/>
              <a:t> </a:t>
            </a:r>
            <a:endParaRPr/>
          </a:p>
        </p:txBody>
      </p:sp>
      <p:sp>
        <p:nvSpPr>
          <p:cNvPr id="98" name="Google Shape;98;p15"/>
          <p:cNvSpPr txBox="1"/>
          <p:nvPr/>
        </p:nvSpPr>
        <p:spPr>
          <a:xfrm>
            <a:off x="9588150" y="4836000"/>
            <a:ext cx="6149700" cy="28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Mia has a temperature of 39°C. This is 2°C higher than it should be.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What should Mia’s temperature be?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9" name="Google Shape;99;p15"/>
          <p:cNvSpPr/>
          <p:nvPr/>
        </p:nvSpPr>
        <p:spPr>
          <a:xfrm>
            <a:off x="13974200" y="7168825"/>
            <a:ext cx="1565400" cy="7095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____°C</a:t>
            </a:r>
            <a:r>
              <a:rPr lang="en-GB" sz="2800"/>
              <a:t> </a:t>
            </a:r>
            <a:endParaRPr/>
          </a:p>
        </p:txBody>
      </p:sp>
      <p:pic>
        <p:nvPicPr>
          <p:cNvPr id="100" name="Google Shape;10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17949" y="2199450"/>
            <a:ext cx="6759225" cy="14787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