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y="10287000" cx="18288000"/>
  <p:notesSz cx="6858000" cy="9144000"/>
  <p:embeddedFontLst>
    <p:embeddedFont>
      <p:font typeface="Montserrat SemiBold"/>
      <p:regular r:id="rId71"/>
      <p:bold r:id="rId72"/>
      <p:italic r:id="rId73"/>
      <p:boldItalic r:id="rId74"/>
    </p:embeddedFont>
    <p:embeddedFont>
      <p:font typeface="Montserrat"/>
      <p:regular r:id="rId75"/>
      <p:bold r:id="rId76"/>
      <p:italic r:id="rId77"/>
      <p:boldItalic r:id="rId78"/>
    </p:embeddedFont>
    <p:embeddedFont>
      <p:font typeface="Montserrat Medium"/>
      <p:regular r:id="rId79"/>
      <p:bold r:id="rId80"/>
      <p:italic r:id="rId81"/>
      <p:boldItalic r:id="rId82"/>
    </p:embeddedFont>
    <p:embeddedFont>
      <p:font typeface="Century Gothic"/>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70E6B1-5AC3-4B70-B267-FD0594B94E4B}">
  <a:tblStyle styleId="{1F70E6B1-5AC3-4B70-B267-FD0594B94E4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CenturyGothic-bold.fntdata"/><Relationship Id="rId83" Type="http://schemas.openxmlformats.org/officeDocument/2006/relationships/font" Target="fonts/CenturyGothic-regular.fntdata"/><Relationship Id="rId42" Type="http://schemas.openxmlformats.org/officeDocument/2006/relationships/slide" Target="slides/slide37.xml"/><Relationship Id="rId86" Type="http://schemas.openxmlformats.org/officeDocument/2006/relationships/font" Target="fonts/CenturyGothic-boldItalic.fntdata"/><Relationship Id="rId41" Type="http://schemas.openxmlformats.org/officeDocument/2006/relationships/slide" Target="slides/slide36.xml"/><Relationship Id="rId85" Type="http://schemas.openxmlformats.org/officeDocument/2006/relationships/font" Target="fonts/CenturyGothic-italic.fnt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MontserratMedium-bold.fntdata"/><Relationship Id="rId82" Type="http://schemas.openxmlformats.org/officeDocument/2006/relationships/font" Target="fonts/MontserratMedium-boldItalic.fntdata"/><Relationship Id="rId81"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MontserratSemiBold-italic.fntdata"/><Relationship Id="rId72" Type="http://schemas.openxmlformats.org/officeDocument/2006/relationships/font" Target="fonts/MontserratSemiBold-bold.fntdata"/><Relationship Id="rId31" Type="http://schemas.openxmlformats.org/officeDocument/2006/relationships/slide" Target="slides/slide26.xml"/><Relationship Id="rId75" Type="http://schemas.openxmlformats.org/officeDocument/2006/relationships/font" Target="fonts/Montserrat-regular.fntdata"/><Relationship Id="rId30" Type="http://schemas.openxmlformats.org/officeDocument/2006/relationships/slide" Target="slides/slide25.xml"/><Relationship Id="rId74" Type="http://schemas.openxmlformats.org/officeDocument/2006/relationships/font" Target="fonts/MontserratSemiBold-boldItalic.fntdata"/><Relationship Id="rId33" Type="http://schemas.openxmlformats.org/officeDocument/2006/relationships/slide" Target="slides/slide28.xml"/><Relationship Id="rId77" Type="http://schemas.openxmlformats.org/officeDocument/2006/relationships/font" Target="fonts/Montserrat-italic.fntdata"/><Relationship Id="rId32" Type="http://schemas.openxmlformats.org/officeDocument/2006/relationships/slide" Target="slides/slide27.xml"/><Relationship Id="rId76" Type="http://schemas.openxmlformats.org/officeDocument/2006/relationships/font" Target="fonts/Montserrat-bold.fntdata"/><Relationship Id="rId35" Type="http://schemas.openxmlformats.org/officeDocument/2006/relationships/slide" Target="slides/slide30.xml"/><Relationship Id="rId79" Type="http://schemas.openxmlformats.org/officeDocument/2006/relationships/font" Target="fonts/MontserratMedium-regular.fntdata"/><Relationship Id="rId34" Type="http://schemas.openxmlformats.org/officeDocument/2006/relationships/slide" Target="slides/slide29.xml"/><Relationship Id="rId78" Type="http://schemas.openxmlformats.org/officeDocument/2006/relationships/font" Target="fonts/Montserrat-boldItalic.fntdata"/><Relationship Id="rId71" Type="http://schemas.openxmlformats.org/officeDocument/2006/relationships/font" Target="fonts/MontserratSemiBold-regular.fntdata"/><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2085d616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92085d616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dfff4be32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dfff4be32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fff4be32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fff4be32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8fffe3cb2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8fffe3cb2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fff4be32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fff4be32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fd91ec43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fd91ec43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fd91ec43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fd91ec43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b8fffe3cb2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b8fffe3cb2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b8fffe3cb2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b8fffe3cb2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fff4be32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dfff4be32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fff4be32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dfff4be32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8fffe3c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8fffe3c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8fffe3cb2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8fffe3cb2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dfff4be32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dfff4be32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fff4be32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dfff4be32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dfff4be32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dfff4be32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fff4be32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dfff4be32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dfff4be320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dfff4be320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fff4be32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dfff4be32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e0a95bdd8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e0a95bdd8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b8fffe3cb2_1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b8fffe3cb2_1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e0a95bdd89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e0a95bdd8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8fffe3cb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8fffe3cb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0a95bdd8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0a95bdd8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e0a95bdd8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e0a95bdd8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0a95bdd8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e0a95bdd8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0a95bdd8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e0a95bdd8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e0a95bdd89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e0a95bdd89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e0a95bdd89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e0a95bdd8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e0a95bdd8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e0a95bdd8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b8fffe3cb2_1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b8fffe3cb2_1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e0bf99bd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e0bf99bd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e0bf99bd6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e0bf99bd6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349fb42c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349fb42c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b8fffe3cb2_1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b8fffe3cb2_1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e0a95bdd8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e0a95bdd8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e0a95bdd89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e0a95bdd89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0a95bdd89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e0a95bdd89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e0a95bdd89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e0a95bdd89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e0a95bdd89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e0a95bdd8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e0a95bdd89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e0a95bdd89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e0a95bdd89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e0a95bdd89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e0a95bdd89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e0a95bdd89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e0a95bdd89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e0a95bdd89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2085d61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2085d61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e0a95bdd89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e0a95bdd89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b8fffe3cb2_1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b8fffe3cb2_1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92085d6160_5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92085d6160_5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b8fffe3cb2_1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b8fffe3cb2_1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92085d6160_5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92085d6160_5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b8fffe3cb2_1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b8fffe3cb2_1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b8fffe3cb2_1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b8fffe3cb2_1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afd91ec43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afd91ec43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b8fffe3cb2_1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b8fffe3cb2_1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b8fffe3cb2_1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b8fffe3cb2_1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8fffe3cb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8fffe3cb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fd91ec432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afd91ec432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b8fffe3cb2_1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b8fffe3cb2_1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e0a95bdd89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e0a95bdd89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e0a95bdd89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e0a95bdd89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e0a95bdd89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e0a95bdd89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92085d6160_5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92085d6160_5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2085d616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2085d616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0a95bdd8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e0a95bdd8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8fffe3cb2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b8fffe3cb2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 Id="rId3" Type="http://schemas.openxmlformats.org/officeDocument/2006/relationships/hyperlink" Target="https://vocaroo.com/" TargetMode="External"/><Relationship Id="rId4" Type="http://schemas.openxmlformats.org/officeDocument/2006/relationships/hyperlink" Target="https://vocaroo.co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nvSpPr>
        <p:spPr>
          <a:xfrm>
            <a:off x="1014775" y="3935499"/>
            <a:ext cx="7980900" cy="1274100"/>
          </a:xfrm>
          <a:prstGeom prst="rect">
            <a:avLst/>
          </a:prstGeom>
          <a:noFill/>
          <a:ln>
            <a:noFill/>
          </a:ln>
        </p:spPr>
        <p:txBody>
          <a:bodyPr anchorCtr="0" anchor="ctr" bIns="68550" lIns="137150" spcFirstLastPara="1" rIns="137150" wrap="square" tIns="68550">
            <a:noAutofit/>
          </a:bodyPr>
          <a:lstStyle/>
          <a:p>
            <a:pPr indent="0" lvl="0" marL="0" marR="0" rtl="0" algn="l">
              <a:lnSpc>
                <a:spcPct val="90000"/>
              </a:lnSpc>
              <a:spcBef>
                <a:spcPts val="0"/>
              </a:spcBef>
              <a:spcAft>
                <a:spcPts val="0"/>
              </a:spcAft>
              <a:buClr>
                <a:srgbClr val="8B0A35"/>
              </a:buClr>
              <a:buSzPts val="4800"/>
              <a:buFont typeface="Twentieth Century"/>
              <a:buNone/>
            </a:pPr>
            <a:r>
              <a:t/>
            </a:r>
            <a:endParaRPr b="0" i="0" sz="4800" u="none" cap="none" strike="noStrike">
              <a:solidFill>
                <a:srgbClr val="FFFFFF"/>
              </a:solidFill>
              <a:latin typeface="Century Gothic"/>
              <a:ea typeface="Century Gothic"/>
              <a:cs typeface="Century Gothic"/>
              <a:sym typeface="Century Gothic"/>
            </a:endParaRPr>
          </a:p>
        </p:txBody>
      </p:sp>
      <p:sp>
        <p:nvSpPr>
          <p:cNvPr id="80" name="Google Shape;80;p14"/>
          <p:cNvSpPr txBox="1"/>
          <p:nvPr>
            <p:ph idx="2" type="subTitle"/>
          </p:nvPr>
        </p:nvSpPr>
        <p:spPr>
          <a:xfrm>
            <a:off x="388668" y="8447868"/>
            <a:ext cx="11955600" cy="1238700"/>
          </a:xfrm>
          <a:prstGeom prst="rect">
            <a:avLst/>
          </a:prstGeom>
          <a:noFill/>
          <a:ln>
            <a:noFill/>
          </a:ln>
        </p:spPr>
        <p:txBody>
          <a:bodyPr anchorCtr="0" anchor="b" bIns="0" lIns="0" spcFirstLastPara="1" rIns="0" wrap="square" tIns="0">
            <a:noAutofit/>
          </a:bodyPr>
          <a:lstStyle/>
          <a:p>
            <a:pPr indent="0" lvl="0" marL="38100" rtl="0" algn="l">
              <a:lnSpc>
                <a:spcPct val="130000"/>
              </a:lnSpc>
              <a:spcBef>
                <a:spcPts val="2000"/>
              </a:spcBef>
              <a:spcAft>
                <a:spcPts val="0"/>
              </a:spcAft>
              <a:buSzPts val="4800"/>
              <a:buNone/>
            </a:pPr>
            <a:r>
              <a:rPr i="1" lang="en-GB" sz="1600">
                <a:solidFill>
                  <a:srgbClr val="4B3241"/>
                </a:solidFill>
              </a:rPr>
              <a:t>Resources by NCELP/University of York. Content has had superficial branding changes from NCELP/University of York (CC BY-NC-SA)</a:t>
            </a:r>
            <a:endParaRPr/>
          </a:p>
        </p:txBody>
      </p:sp>
      <p:sp>
        <p:nvSpPr>
          <p:cNvPr id="81" name="Google Shape;81;p14"/>
          <p:cNvSpPr txBox="1"/>
          <p:nvPr/>
        </p:nvSpPr>
        <p:spPr>
          <a:xfrm>
            <a:off x="666488" y="2700108"/>
            <a:ext cx="17667900" cy="3950100"/>
          </a:xfrm>
          <a:prstGeom prst="rect">
            <a:avLst/>
          </a:prstGeom>
          <a:noFill/>
          <a:ln>
            <a:noFill/>
          </a:ln>
        </p:spPr>
        <p:txBody>
          <a:bodyPr anchorCtr="0" anchor="t" bIns="0" lIns="0" spcFirstLastPara="1" rIns="0" wrap="square" tIns="0">
            <a:noAutofit/>
          </a:bodyPr>
          <a:lstStyle/>
          <a:p>
            <a:pPr indent="-647700" lvl="0" marL="685800" marR="0" rtl="0" algn="l">
              <a:lnSpc>
                <a:spcPct val="115000"/>
              </a:lnSpc>
              <a:spcBef>
                <a:spcPts val="0"/>
              </a:spcBef>
              <a:spcAft>
                <a:spcPts val="0"/>
              </a:spcAft>
              <a:buClr>
                <a:srgbClr val="000000"/>
              </a:buClr>
              <a:buSzPts val="5400"/>
              <a:buFont typeface="Montserrat"/>
              <a:buNone/>
            </a:pPr>
            <a:r>
              <a:rPr b="0" i="0" lang="en-GB" sz="6000" u="none" cap="none" strike="noStrike">
                <a:solidFill>
                  <a:srgbClr val="4B3241"/>
                </a:solidFill>
                <a:latin typeface="Montserrat SemiBold"/>
                <a:ea typeface="Montserrat SemiBold"/>
                <a:cs typeface="Montserrat SemiBold"/>
                <a:sym typeface="Montserrat SemiBold"/>
              </a:rPr>
              <a:t>Assessment</a:t>
            </a:r>
            <a:endParaRPr b="0" i="0" sz="900" u="none" cap="none" strike="noStrike">
              <a:solidFill>
                <a:srgbClr val="000000"/>
              </a:solidFill>
              <a:latin typeface="Arial"/>
              <a:ea typeface="Arial"/>
              <a:cs typeface="Arial"/>
              <a:sym typeface="Arial"/>
            </a:endParaRPr>
          </a:p>
          <a:p>
            <a:pPr indent="-647700" lvl="0" marL="685800" marR="0" rtl="0" algn="l">
              <a:lnSpc>
                <a:spcPct val="115000"/>
              </a:lnSpc>
              <a:spcBef>
                <a:spcPts val="0"/>
              </a:spcBef>
              <a:spcAft>
                <a:spcPts val="0"/>
              </a:spcAft>
              <a:buClr>
                <a:srgbClr val="000000"/>
              </a:buClr>
              <a:buSzPts val="5400"/>
              <a:buFont typeface="Montserrat"/>
              <a:buNone/>
            </a:pPr>
            <a:r>
              <a:rPr b="0" i="0" lang="en-GB" sz="4500" u="none" cap="none" strike="noStrike">
                <a:solidFill>
                  <a:srgbClr val="434343"/>
                </a:solidFill>
                <a:latin typeface="Montserrat"/>
                <a:ea typeface="Montserrat"/>
                <a:cs typeface="Montserrat"/>
                <a:sym typeface="Montserrat"/>
              </a:rPr>
              <a:t>Year </a:t>
            </a:r>
            <a:r>
              <a:rPr lang="en-GB" sz="4500">
                <a:solidFill>
                  <a:srgbClr val="434343"/>
                </a:solidFill>
                <a:latin typeface="Montserrat"/>
                <a:ea typeface="Montserrat"/>
                <a:cs typeface="Montserrat"/>
                <a:sym typeface="Montserrat"/>
              </a:rPr>
              <a:t>8</a:t>
            </a:r>
            <a:r>
              <a:rPr b="0" i="0" lang="en-GB" sz="4500" u="none" cap="none" strike="noStrike">
                <a:solidFill>
                  <a:srgbClr val="434343"/>
                </a:solidFill>
                <a:latin typeface="Montserrat"/>
                <a:ea typeface="Montserrat"/>
                <a:cs typeface="Montserrat"/>
                <a:sym typeface="Montserrat"/>
              </a:rPr>
              <a:t> </a:t>
            </a:r>
            <a:r>
              <a:rPr lang="en-GB" sz="4500">
                <a:solidFill>
                  <a:srgbClr val="434343"/>
                </a:solidFill>
                <a:latin typeface="Montserrat"/>
                <a:ea typeface="Montserrat"/>
                <a:cs typeface="Montserrat"/>
                <a:sym typeface="Montserrat"/>
              </a:rPr>
              <a:t>German</a:t>
            </a:r>
            <a:endParaRPr b="0" i="0" sz="4500" u="none" cap="none" strike="noStrike">
              <a:solidFill>
                <a:srgbClr val="434343"/>
              </a:solidFill>
              <a:latin typeface="Montserrat"/>
              <a:ea typeface="Montserrat"/>
              <a:cs typeface="Montserrat"/>
              <a:sym typeface="Montserrat"/>
            </a:endParaRPr>
          </a:p>
          <a:p>
            <a:pPr indent="-647700" lvl="0" marL="685800" marR="0" rtl="0" algn="l">
              <a:lnSpc>
                <a:spcPct val="115000"/>
              </a:lnSpc>
              <a:spcBef>
                <a:spcPts val="0"/>
              </a:spcBef>
              <a:spcAft>
                <a:spcPts val="0"/>
              </a:spcAft>
              <a:buClr>
                <a:srgbClr val="000000"/>
              </a:buClr>
              <a:buSzPts val="5400"/>
              <a:buFont typeface="Montserrat"/>
              <a:buNone/>
            </a:pPr>
            <a:r>
              <a:rPr b="0" i="0" lang="en-GB" sz="4500" u="none" cap="none" strike="noStrike">
                <a:solidFill>
                  <a:srgbClr val="434343"/>
                </a:solidFill>
                <a:latin typeface="Montserrat"/>
                <a:ea typeface="Montserrat"/>
                <a:cs typeface="Montserrat"/>
                <a:sym typeface="Montserrat"/>
              </a:rPr>
              <a:t>Term </a:t>
            </a:r>
            <a:r>
              <a:rPr lang="en-GB" sz="4500">
                <a:solidFill>
                  <a:srgbClr val="434343"/>
                </a:solidFill>
                <a:latin typeface="Montserrat"/>
                <a:ea typeface="Montserrat"/>
                <a:cs typeface="Montserrat"/>
                <a:sym typeface="Montserrat"/>
              </a:rPr>
              <a:t>3</a:t>
            </a:r>
            <a:r>
              <a:rPr b="0" i="0" lang="en-GB" sz="4500" u="none" cap="none" strike="noStrike">
                <a:solidFill>
                  <a:srgbClr val="434343"/>
                </a:solidFill>
                <a:latin typeface="Montserrat"/>
                <a:ea typeface="Montserrat"/>
                <a:cs typeface="Montserrat"/>
                <a:sym typeface="Montserrat"/>
              </a:rPr>
              <a:t> </a:t>
            </a:r>
            <a:r>
              <a:rPr lang="en-GB" sz="4500">
                <a:solidFill>
                  <a:srgbClr val="434343"/>
                </a:solidFill>
                <a:latin typeface="Montserrat"/>
                <a:ea typeface="Montserrat"/>
                <a:cs typeface="Montserrat"/>
                <a:sym typeface="Montserrat"/>
              </a:rPr>
              <a:t>Achievement Test</a:t>
            </a:r>
            <a:endParaRPr b="0" i="0" sz="4500" u="none" cap="none" strike="noStrike">
              <a:solidFill>
                <a:srgbClr val="434343"/>
              </a:solidFill>
              <a:latin typeface="Montserrat"/>
              <a:ea typeface="Montserrat"/>
              <a:cs typeface="Montserrat"/>
              <a:sym typeface="Montserrat"/>
            </a:endParaRPr>
          </a:p>
        </p:txBody>
      </p:sp>
      <p:pic>
        <p:nvPicPr>
          <p:cNvPr id="82" name="Google Shape;82;p14"/>
          <p:cNvPicPr preferRelativeResize="0"/>
          <p:nvPr/>
        </p:nvPicPr>
        <p:blipFill rotWithShape="1">
          <a:blip r:embed="rId3">
            <a:alphaModFix/>
          </a:blip>
          <a:srcRect b="0" l="0" r="0" t="0"/>
          <a:stretch/>
        </p:blipFill>
        <p:spPr>
          <a:xfrm>
            <a:off x="14843460" y="9347007"/>
            <a:ext cx="2473737" cy="679721"/>
          </a:xfrm>
          <a:prstGeom prst="rect">
            <a:avLst/>
          </a:prstGeom>
          <a:noFill/>
          <a:ln>
            <a:noFill/>
          </a:ln>
        </p:spPr>
      </p:pic>
      <p:sp>
        <p:nvSpPr>
          <p:cNvPr id="83" name="Google Shape;83;p14"/>
          <p:cNvSpPr/>
          <p:nvPr/>
        </p:nvSpPr>
        <p:spPr>
          <a:xfrm>
            <a:off x="388655" y="533997"/>
            <a:ext cx="8019600" cy="600300"/>
          </a:xfrm>
          <a:prstGeom prst="rect">
            <a:avLst/>
          </a:prstGeom>
          <a:noFill/>
          <a:ln>
            <a:noFill/>
          </a:ln>
        </p:spPr>
        <p:txBody>
          <a:bodyPr anchorCtr="0" anchor="t" bIns="68550" lIns="137150" spcFirstLastPara="1" rIns="137150" wrap="square" tIns="68550">
            <a:noAutofit/>
          </a:bodyPr>
          <a:lstStyle/>
          <a:p>
            <a:pPr indent="0" lvl="0" marL="0" marR="0" rtl="0" algn="l">
              <a:lnSpc>
                <a:spcPct val="100000"/>
              </a:lnSpc>
              <a:spcBef>
                <a:spcPts val="0"/>
              </a:spcBef>
              <a:spcAft>
                <a:spcPts val="0"/>
              </a:spcAft>
              <a:buClr>
                <a:srgbClr val="434343"/>
              </a:buClr>
              <a:buSzPts val="3000"/>
              <a:buFont typeface="Montserrat SemiBold"/>
              <a:buNone/>
            </a:pPr>
            <a:r>
              <a:rPr b="1" lang="en-GB" sz="4200">
                <a:solidFill>
                  <a:srgbClr val="434343"/>
                </a:solidFill>
                <a:latin typeface="Montserrat SemiBold"/>
                <a:ea typeface="Montserrat SemiBold"/>
                <a:cs typeface="Montserrat SemiBold"/>
                <a:sym typeface="Montserrat SemiBold"/>
              </a:rPr>
              <a:t>German</a:t>
            </a:r>
            <a:endParaRPr b="0" i="0" sz="4200" u="none" cap="none" strike="noStrike">
              <a:solidFill>
                <a:srgbClr val="FFFFFF"/>
              </a:solidFill>
              <a:latin typeface="Century Gothic"/>
              <a:ea typeface="Century Gothic"/>
              <a:cs typeface="Century Gothic"/>
              <a:sym typeface="Century Gothic"/>
            </a:endParaRPr>
          </a:p>
        </p:txBody>
      </p:sp>
      <p:sp>
        <p:nvSpPr>
          <p:cNvPr id="84" name="Google Shape;84;p14"/>
          <p:cNvSpPr txBox="1"/>
          <p:nvPr/>
        </p:nvSpPr>
        <p:spPr>
          <a:xfrm>
            <a:off x="11748850" y="890050"/>
            <a:ext cx="5621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rgbClr val="434343"/>
                </a:solidFill>
                <a:latin typeface="Montserrat"/>
                <a:ea typeface="Montserrat"/>
                <a:cs typeface="Montserrat"/>
                <a:sym typeface="Montserrat"/>
              </a:rPr>
              <a:t>Please print this resource if you are able to and use it to record your answers. The audio for the listening section of the test is available in the online worksheet.</a:t>
            </a:r>
            <a:endParaRPr b="1" sz="3000">
              <a:solidFill>
                <a:srgbClr val="434343"/>
              </a:solidFill>
              <a:latin typeface="Montserrat"/>
              <a:ea typeface="Montserrat"/>
              <a:cs typeface="Montserrat"/>
              <a:sym typeface="Montserrat"/>
            </a:endParaRPr>
          </a:p>
        </p:txBody>
      </p:sp>
      <p:sp>
        <p:nvSpPr>
          <p:cNvPr id="85" name="Google Shape;85;p14"/>
          <p:cNvSpPr/>
          <p:nvPr/>
        </p:nvSpPr>
        <p:spPr>
          <a:xfrm>
            <a:off x="14561875" y="8686375"/>
            <a:ext cx="3726000" cy="160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aphicFrame>
        <p:nvGraphicFramePr>
          <p:cNvPr id="130" name="Google Shape;130;p23"/>
          <p:cNvGraphicFramePr/>
          <p:nvPr/>
        </p:nvGraphicFramePr>
        <p:xfrm>
          <a:off x="1120000" y="485550"/>
          <a:ext cx="3000000" cy="3000000"/>
        </p:xfrm>
        <a:graphic>
          <a:graphicData uri="http://schemas.openxmlformats.org/drawingml/2006/table">
            <a:tbl>
              <a:tblPr>
                <a:noFill/>
                <a:tableStyleId>{1F70E6B1-5AC3-4B70-B267-FD0594B94E4B}</a:tableStyleId>
              </a:tblPr>
              <a:tblGrid>
                <a:gridCol w="1349025"/>
                <a:gridCol w="3235350"/>
                <a:gridCol w="3504575"/>
                <a:gridCol w="3504575"/>
                <a:gridCol w="4478050"/>
              </a:tblGrid>
              <a:tr h="79342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1</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water</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vegetable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ice cream</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biscuit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3425">
                <a:tc vMerge="1"/>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315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2</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to earn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to win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to lose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to reach</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3425">
                <a:tc vMerge="1"/>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342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3</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time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cost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o’clock</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hour</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3425">
                <a:tc vMerge="1"/>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315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4</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expensive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cheap</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rich</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poor</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3425">
                <a:tc vMerge="1"/>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315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5</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our</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we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to me, me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common, mutual</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3425">
                <a:tc vMerge="1"/>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aphicFrame>
        <p:nvGraphicFramePr>
          <p:cNvPr id="135" name="Google Shape;135;p24"/>
          <p:cNvGraphicFramePr/>
          <p:nvPr/>
        </p:nvGraphicFramePr>
        <p:xfrm>
          <a:off x="1120000" y="485550"/>
          <a:ext cx="3000000" cy="3000000"/>
        </p:xfrm>
        <a:graphic>
          <a:graphicData uri="http://schemas.openxmlformats.org/drawingml/2006/table">
            <a:tbl>
              <a:tblPr>
                <a:noFill/>
                <a:tableStyleId>{1F70E6B1-5AC3-4B70-B267-FD0594B94E4B}</a:tableStyleId>
              </a:tblPr>
              <a:tblGrid>
                <a:gridCol w="1362950"/>
                <a:gridCol w="3268750"/>
                <a:gridCol w="3540750"/>
                <a:gridCol w="3540750"/>
                <a:gridCol w="4524275"/>
              </a:tblGrid>
              <a:tr h="77390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6</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birthday</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last week</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yesterday</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Saturday</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7</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shoe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dress</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pupil (f)</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opinion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8</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to look, looking</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to buy, buying</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to search, look for</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to hide, hiding</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9</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university</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mosque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church</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house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10</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where?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what type of?</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there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here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past participles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a:t>
            </a:r>
            <a:r>
              <a:rPr b="1" lang="en-GB" sz="3000">
                <a:solidFill>
                  <a:schemeClr val="dk2"/>
                </a:solidFill>
                <a:latin typeface="Montserrat"/>
                <a:ea typeface="Montserrat"/>
                <a:cs typeface="Montserrat"/>
                <a:sym typeface="Montserrat"/>
              </a:rPr>
              <a:t>two </a:t>
            </a:r>
            <a:r>
              <a:rPr lang="en-GB" sz="3000">
                <a:solidFill>
                  <a:schemeClr val="dk2"/>
                </a:solidFill>
                <a:latin typeface="Montserrat"/>
                <a:ea typeface="Montserrat"/>
                <a:cs typeface="Montserrat"/>
                <a:sym typeface="Montserrat"/>
              </a:rPr>
              <a:t>sentences. </a:t>
            </a:r>
            <a:r>
              <a:rPr lang="en-GB" sz="3000">
                <a:solidFill>
                  <a:schemeClr val="dk2"/>
                </a:solidFill>
                <a:latin typeface="Montserrat"/>
                <a:ea typeface="Montserrat"/>
                <a:cs typeface="Montserrat"/>
                <a:sym typeface="Montserrat"/>
              </a:rPr>
              <a:t>Each sentence describes something that happened </a:t>
            </a:r>
            <a:r>
              <a:rPr b="1" lang="en-GB" sz="3000">
                <a:solidFill>
                  <a:schemeClr val="dk2"/>
                </a:solidFill>
                <a:latin typeface="Montserrat"/>
                <a:ea typeface="Montserrat"/>
                <a:cs typeface="Montserrat"/>
                <a:sym typeface="Montserrat"/>
              </a:rPr>
              <a:t>in the past.</a:t>
            </a:r>
            <a:r>
              <a:rPr lang="en-GB" sz="3000">
                <a:solidFill>
                  <a:schemeClr val="dk2"/>
                </a:solidFill>
                <a:latin typeface="Montserrat"/>
                <a:ea typeface="Montserrat"/>
                <a:cs typeface="Montserrat"/>
                <a:sym typeface="Montserrat"/>
              </a:rPr>
              <a:t> Choose the </a:t>
            </a:r>
            <a:r>
              <a:rPr b="1" lang="en-GB" sz="3000">
                <a:solidFill>
                  <a:schemeClr val="dk2"/>
                </a:solidFill>
                <a:latin typeface="Montserrat"/>
                <a:ea typeface="Montserrat"/>
                <a:cs typeface="Montserrat"/>
                <a:sym typeface="Montserrat"/>
              </a:rPr>
              <a:t>past participle</a:t>
            </a:r>
            <a:r>
              <a:rPr lang="en-GB" sz="3000">
                <a:solidFill>
                  <a:schemeClr val="dk2"/>
                </a:solidFill>
                <a:latin typeface="Montserrat"/>
                <a:ea typeface="Montserrat"/>
                <a:cs typeface="Montserrat"/>
                <a:sym typeface="Montserrat"/>
              </a:rPr>
              <a:t> which completes each sentence.</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each </a:t>
            </a:r>
            <a:r>
              <a:rPr lang="en-GB" sz="3000">
                <a:solidFill>
                  <a:schemeClr val="dk2"/>
                </a:solidFill>
                <a:latin typeface="Montserrat"/>
                <a:ea typeface="Montserrat"/>
                <a:cs typeface="Montserrat"/>
                <a:sym typeface="Montserrat"/>
              </a:rPr>
              <a:t>German</a:t>
            </a:r>
            <a:r>
              <a:rPr lang="en-GB" sz="3000">
                <a:solidFill>
                  <a:schemeClr val="dk2"/>
                </a:solidFill>
                <a:latin typeface="Montserrat"/>
                <a:ea typeface="Montserrat"/>
                <a:cs typeface="Montserrat"/>
                <a:sym typeface="Montserrat"/>
              </a:rPr>
              <a:t> sentence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your answer.</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gesungen (sang [pp])					☐ geflogen (flew [pp])</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geholfen (helped [pp])				☐ geblieben (stayed [pp])</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verb forms</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a:t>
            </a:r>
            <a:r>
              <a:rPr b="1" lang="en-GB" sz="3000">
                <a:solidFill>
                  <a:schemeClr val="dk2"/>
                </a:solidFill>
                <a:latin typeface="Montserrat"/>
                <a:ea typeface="Montserrat"/>
                <a:cs typeface="Montserrat"/>
                <a:sym typeface="Montserrat"/>
              </a:rPr>
              <a:t>two </a:t>
            </a:r>
            <a:r>
              <a:rPr lang="en-GB" sz="3000">
                <a:solidFill>
                  <a:schemeClr val="dk2"/>
                </a:solidFill>
                <a:latin typeface="Montserrat"/>
                <a:ea typeface="Montserrat"/>
                <a:cs typeface="Montserrat"/>
                <a:sym typeface="Montserrat"/>
              </a:rPr>
              <a:t>sentences.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subject </a:t>
            </a:r>
            <a:r>
              <a:rPr lang="en-GB" sz="3000">
                <a:solidFill>
                  <a:schemeClr val="dk2"/>
                </a:solidFill>
                <a:latin typeface="Montserrat"/>
                <a:ea typeface="Montserrat"/>
                <a:cs typeface="Montserrat"/>
                <a:sym typeface="Montserrat"/>
              </a:rPr>
              <a:t>is missing in each sentence. Choose the </a:t>
            </a:r>
            <a:r>
              <a:rPr b="1" lang="en-GB" sz="3000">
                <a:solidFill>
                  <a:schemeClr val="dk2"/>
                </a:solidFill>
                <a:latin typeface="Montserrat"/>
                <a:ea typeface="Montserrat"/>
                <a:cs typeface="Montserrat"/>
                <a:sym typeface="Montserrat"/>
              </a:rPr>
              <a:t>person or people</a:t>
            </a:r>
            <a:r>
              <a:rPr lang="en-GB" sz="3000">
                <a:solidFill>
                  <a:schemeClr val="dk2"/>
                </a:solidFill>
                <a:latin typeface="Montserrat"/>
                <a:ea typeface="Montserrat"/>
                <a:cs typeface="Montserrat"/>
                <a:sym typeface="Montserrat"/>
              </a:rPr>
              <a:t> that the sentence is about.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each </a:t>
            </a:r>
            <a:r>
              <a:rPr lang="en-GB" sz="3000">
                <a:solidFill>
                  <a:schemeClr val="dk2"/>
                </a:solidFill>
                <a:latin typeface="Montserrat"/>
                <a:ea typeface="Montserrat"/>
                <a:cs typeface="Montserrat"/>
                <a:sym typeface="Montserrat"/>
              </a:rPr>
              <a:t>German</a:t>
            </a:r>
            <a:r>
              <a:rPr lang="en-GB" sz="3000">
                <a:solidFill>
                  <a:schemeClr val="dk2"/>
                </a:solidFill>
                <a:latin typeface="Montserrat"/>
                <a:ea typeface="Montserrat"/>
                <a:cs typeface="Montserrat"/>
                <a:sym typeface="Montserrat"/>
              </a:rPr>
              <a:t> sentence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your answer.</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I OR he/she		☐ you [singular, informal]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I OR he/she		☐ you [singular, informal]</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3.	☐ I						☐ you [singular, informal]		☐ he / she			☐ we OR they</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4. 	☐ I						☐ you [singular, informal]		☐ he / she			☐ we OR they</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future</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Decide whether the sentence describes something </a:t>
            </a:r>
            <a:r>
              <a:rPr b="1" lang="en-GB" sz="3000">
                <a:solidFill>
                  <a:schemeClr val="dk2"/>
                </a:solidFill>
                <a:latin typeface="Montserrat"/>
                <a:ea typeface="Montserrat"/>
                <a:cs typeface="Montserrat"/>
                <a:sym typeface="Montserrat"/>
              </a:rPr>
              <a:t>happening now </a:t>
            </a:r>
            <a:r>
              <a:rPr lang="en-GB" sz="3000">
                <a:solidFill>
                  <a:schemeClr val="dk2"/>
                </a:solidFill>
                <a:latin typeface="Montserrat"/>
                <a:ea typeface="Montserrat"/>
                <a:cs typeface="Montserrat"/>
                <a:sym typeface="Montserrat"/>
              </a:rPr>
              <a:t>or something that </a:t>
            </a:r>
            <a:r>
              <a:rPr b="1" lang="en-GB" sz="3000">
                <a:solidFill>
                  <a:schemeClr val="dk2"/>
                </a:solidFill>
                <a:latin typeface="Montserrat"/>
                <a:ea typeface="Montserrat"/>
                <a:cs typeface="Montserrat"/>
                <a:sym typeface="Montserrat"/>
              </a:rPr>
              <a:t>will happen in the future.</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each German sentence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your answer.</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happening now			☐ happening in the future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happening now			☐ happening in the future</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D: past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Choose the correct English translation for each sentence.</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You will hear each German sentence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Put a </a:t>
            </a:r>
            <a:r>
              <a:rPr b="1" lang="en-GB" sz="3000">
                <a:solidFill>
                  <a:schemeClr val="dk2"/>
                </a:solidFill>
                <a:latin typeface="Montserrat"/>
                <a:ea typeface="Montserrat"/>
                <a:cs typeface="Montserrat"/>
                <a:sym typeface="Montserrat"/>
              </a:rPr>
              <a:t>cross (x)</a:t>
            </a:r>
            <a:r>
              <a:rPr lang="en-GB" sz="3000">
                <a:solidFill>
                  <a:schemeClr val="dk2"/>
                </a:solidFill>
                <a:latin typeface="Montserrat"/>
                <a:ea typeface="Montserrat"/>
                <a:cs typeface="Montserrat"/>
                <a:sym typeface="Montserrat"/>
              </a:rPr>
              <a:t> next to your answer.</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 She is very interesting.			☐ She was very interesting.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 I have the list.							☐ I had the list.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B - READING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definitions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5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300">
                <a:solidFill>
                  <a:schemeClr val="dk2"/>
                </a:solidFill>
                <a:latin typeface="Montserrat"/>
                <a:ea typeface="Montserrat"/>
                <a:cs typeface="Montserrat"/>
                <a:sym typeface="Montserrat"/>
              </a:rPr>
              <a:t>On the next 2 slides, put a </a:t>
            </a:r>
            <a:r>
              <a:rPr b="1" lang="en-GB" sz="3300">
                <a:solidFill>
                  <a:schemeClr val="dk2"/>
                </a:solidFill>
                <a:latin typeface="Montserrat"/>
                <a:ea typeface="Montserrat"/>
                <a:cs typeface="Montserrat"/>
                <a:sym typeface="Montserrat"/>
              </a:rPr>
              <a:t>cross (x)</a:t>
            </a:r>
            <a:r>
              <a:rPr lang="en-GB" sz="3300">
                <a:solidFill>
                  <a:schemeClr val="dk2"/>
                </a:solidFill>
                <a:latin typeface="Montserrat"/>
                <a:ea typeface="Montserrat"/>
                <a:cs typeface="Montserrat"/>
                <a:sym typeface="Montserrat"/>
              </a:rPr>
              <a:t> next to the </a:t>
            </a:r>
            <a:r>
              <a:rPr b="1" lang="en-GB" sz="3300">
                <a:solidFill>
                  <a:schemeClr val="dk2"/>
                </a:solidFill>
                <a:latin typeface="Montserrat"/>
                <a:ea typeface="Montserrat"/>
                <a:cs typeface="Montserrat"/>
                <a:sym typeface="Montserrat"/>
              </a:rPr>
              <a:t>definition </a:t>
            </a:r>
            <a:r>
              <a:rPr lang="en-GB" sz="3300">
                <a:solidFill>
                  <a:schemeClr val="dk2"/>
                </a:solidFill>
                <a:latin typeface="Montserrat"/>
                <a:ea typeface="Montserrat"/>
                <a:cs typeface="Montserrat"/>
                <a:sym typeface="Montserrat"/>
              </a:rPr>
              <a:t>that best matches the </a:t>
            </a:r>
            <a:r>
              <a:rPr b="1" lang="en-GB" sz="3300">
                <a:solidFill>
                  <a:schemeClr val="dk2"/>
                </a:solidFill>
                <a:latin typeface="Montserrat"/>
                <a:ea typeface="Montserrat"/>
                <a:cs typeface="Montserrat"/>
                <a:sym typeface="Montserrat"/>
              </a:rPr>
              <a:t>English word</a:t>
            </a:r>
            <a:r>
              <a:rPr lang="en-GB" sz="3300">
                <a:solidFill>
                  <a:schemeClr val="dk2"/>
                </a:solidFill>
                <a:latin typeface="Montserrat"/>
                <a:ea typeface="Montserrat"/>
                <a:cs typeface="Montserrat"/>
                <a:sym typeface="Montserrat"/>
              </a:rPr>
              <a:t>.</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aphicFrame>
        <p:nvGraphicFramePr>
          <p:cNvPr id="170" name="Google Shape;170;p31"/>
          <p:cNvGraphicFramePr/>
          <p:nvPr/>
        </p:nvGraphicFramePr>
        <p:xfrm>
          <a:off x="493038" y="890050"/>
          <a:ext cx="3000000" cy="3000000"/>
        </p:xfrm>
        <a:graphic>
          <a:graphicData uri="http://schemas.openxmlformats.org/drawingml/2006/table">
            <a:tbl>
              <a:tblPr>
                <a:noFill/>
                <a:tableStyleId>{1F70E6B1-5AC3-4B70-B267-FD0594B94E4B}</a:tableStyleId>
              </a:tblPr>
              <a:tblGrid>
                <a:gridCol w="2054475"/>
                <a:gridCol w="5398850"/>
                <a:gridCol w="735375"/>
              </a:tblGrid>
              <a:tr h="534750">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r>
                        <a:rPr b="1" lang="en-GB" sz="2600">
                          <a:solidFill>
                            <a:schemeClr val="dk2"/>
                          </a:solidFill>
                          <a:latin typeface="Montserrat"/>
                          <a:ea typeface="Montserrat"/>
                          <a:cs typeface="Montserrat"/>
                          <a:sym typeface="Montserrat"/>
                        </a:rPr>
                        <a:t>Word</a:t>
                      </a:r>
                      <a:endParaRPr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Definition</a:t>
                      </a:r>
                      <a:endParaRPr b="1"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1.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cheetah</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eine große gelbe Katze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ein großer langsamer Hund</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eine kleine schnelle Katze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ein großes schnelles Auto</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2.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Isle of Wight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ein englischer See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eine deutsche Insel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eine englische Insel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ein deutscher See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171" name="Google Shape;171;p31"/>
          <p:cNvGraphicFramePr/>
          <p:nvPr/>
        </p:nvGraphicFramePr>
        <p:xfrm>
          <a:off x="8993213" y="2185450"/>
          <a:ext cx="3000000" cy="3000000"/>
        </p:xfrm>
        <a:graphic>
          <a:graphicData uri="http://schemas.openxmlformats.org/drawingml/2006/table">
            <a:tbl>
              <a:tblPr>
                <a:noFill/>
                <a:tableStyleId>{1F70E6B1-5AC3-4B70-B267-FD0594B94E4B}</a:tableStyleId>
              </a:tblPr>
              <a:tblGrid>
                <a:gridCol w="2177775"/>
                <a:gridCol w="5722850"/>
                <a:gridCol w="779500"/>
              </a:tblGrid>
              <a:tr h="769950">
                <a:tc>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Word</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800">
                          <a:solidFill>
                            <a:schemeClr val="dk2"/>
                          </a:solidFill>
                          <a:latin typeface="Montserrat"/>
                          <a:ea typeface="Montserrat"/>
                          <a:cs typeface="Montserrat"/>
                          <a:sym typeface="Montserrat"/>
                        </a:rPr>
                        <a:t>Definition</a:t>
                      </a:r>
                      <a:endParaRPr b="1"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 </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rowSpan="4">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3. </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800">
                          <a:solidFill>
                            <a:schemeClr val="dk2"/>
                          </a:solidFill>
                          <a:latin typeface="Montserrat"/>
                          <a:ea typeface="Montserrat"/>
                          <a:cs typeface="Montserrat"/>
                          <a:sym typeface="Montserrat"/>
                        </a:rPr>
                        <a:t>to speed</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häufig laufen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zu oft Rad fahren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zu schnell fahren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eine kurze Reise machen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graphicFrame>
        <p:nvGraphicFramePr>
          <p:cNvPr id="176" name="Google Shape;176;p32"/>
          <p:cNvGraphicFramePr/>
          <p:nvPr/>
        </p:nvGraphicFramePr>
        <p:xfrm>
          <a:off x="4725638" y="1064775"/>
          <a:ext cx="3000000" cy="3000000"/>
        </p:xfrm>
        <a:graphic>
          <a:graphicData uri="http://schemas.openxmlformats.org/drawingml/2006/table">
            <a:tbl>
              <a:tblPr>
                <a:noFill/>
                <a:tableStyleId>{1F70E6B1-5AC3-4B70-B267-FD0594B94E4B}</a:tableStyleId>
              </a:tblPr>
              <a:tblGrid>
                <a:gridCol w="2054475"/>
                <a:gridCol w="5398850"/>
                <a:gridCol w="735375"/>
              </a:tblGrid>
              <a:tr h="534750">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r>
                        <a:rPr b="1" lang="en-GB" sz="2600">
                          <a:solidFill>
                            <a:schemeClr val="dk2"/>
                          </a:solidFill>
                          <a:latin typeface="Montserrat"/>
                          <a:ea typeface="Montserrat"/>
                          <a:cs typeface="Montserrat"/>
                          <a:sym typeface="Montserrat"/>
                        </a:rPr>
                        <a:t>Word</a:t>
                      </a:r>
                      <a:endParaRPr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Definition</a:t>
                      </a:r>
                      <a:endParaRPr b="1"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4</a:t>
                      </a: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to sing</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a. mit einem Schlagzeug Musik machen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b. gesund bleiben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c. ein bisschen streng sein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d. mit der Stimme Musik machen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5</a:t>
                      </a: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exhausted</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a. schon gefahren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b. sehr müde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c. lange schlafen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d. gut vorbereiten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nvSpPr>
        <p:spPr>
          <a:xfrm>
            <a:off x="837775" y="890050"/>
            <a:ext cx="16248900" cy="8034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This test checks your knowledge of </a:t>
            </a:r>
            <a:r>
              <a:rPr b="1" lang="en-GB" sz="3100">
                <a:solidFill>
                  <a:schemeClr val="dk2"/>
                </a:solidFill>
                <a:latin typeface="Montserrat"/>
                <a:ea typeface="Montserrat"/>
                <a:cs typeface="Montserrat"/>
                <a:sym typeface="Montserrat"/>
              </a:rPr>
              <a:t>sounds of the language</a:t>
            </a:r>
            <a:r>
              <a:rPr lang="en-GB" sz="3100">
                <a:solidFill>
                  <a:schemeClr val="dk2"/>
                </a:solidFill>
                <a:latin typeface="Montserrat"/>
                <a:ea typeface="Montserrat"/>
                <a:cs typeface="Montserrat"/>
                <a:sym typeface="Montserrat"/>
              </a:rPr>
              <a:t>, </a:t>
            </a:r>
            <a:r>
              <a:rPr b="1" lang="en-GB" sz="3100">
                <a:solidFill>
                  <a:schemeClr val="dk2"/>
                </a:solidFill>
                <a:latin typeface="Montserrat"/>
                <a:ea typeface="Montserrat"/>
                <a:cs typeface="Montserrat"/>
                <a:sym typeface="Montserrat"/>
              </a:rPr>
              <a:t>vocabulary</a:t>
            </a:r>
            <a:r>
              <a:rPr lang="en-GB" sz="3100">
                <a:solidFill>
                  <a:schemeClr val="dk2"/>
                </a:solidFill>
                <a:latin typeface="Montserrat"/>
                <a:ea typeface="Montserrat"/>
                <a:cs typeface="Montserrat"/>
                <a:sym typeface="Montserrat"/>
              </a:rPr>
              <a:t>, and </a:t>
            </a:r>
            <a:r>
              <a:rPr b="1" lang="en-GB" sz="3100">
                <a:solidFill>
                  <a:schemeClr val="dk2"/>
                </a:solidFill>
                <a:latin typeface="Montserrat"/>
                <a:ea typeface="Montserrat"/>
                <a:cs typeface="Montserrat"/>
                <a:sym typeface="Montserrat"/>
              </a:rPr>
              <a:t>grammar.</a:t>
            </a: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The test is in four sections: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A: Listening (15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B: Reading (16 minutes)</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C: Writing (19 minutes)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100">
                <a:solidFill>
                  <a:schemeClr val="dk2"/>
                </a:solidFill>
                <a:latin typeface="Montserrat"/>
                <a:ea typeface="Montserrat"/>
                <a:cs typeface="Montserrat"/>
                <a:sym typeface="Montserrat"/>
              </a:rPr>
              <a:t>Section D: Speaking (13 minutes)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t/>
            </a:r>
            <a:endParaRPr sz="31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latin typeface="Montserrat"/>
                <a:ea typeface="Montserrat"/>
                <a:cs typeface="Montserrat"/>
                <a:sym typeface="Montserrat"/>
              </a:rPr>
              <a:t>This makes a total of </a:t>
            </a:r>
            <a:r>
              <a:rPr b="1" lang="en-GB" sz="3000">
                <a:solidFill>
                  <a:schemeClr val="dk2"/>
                </a:solidFill>
                <a:latin typeface="Montserrat"/>
                <a:ea typeface="Montserrat"/>
                <a:cs typeface="Montserrat"/>
                <a:sym typeface="Montserrat"/>
              </a:rPr>
              <a:t>63</a:t>
            </a:r>
            <a:r>
              <a:rPr b="1" lang="en-GB" sz="3000">
                <a:solidFill>
                  <a:schemeClr val="dk2"/>
                </a:solidFill>
                <a:latin typeface="Montserrat"/>
                <a:ea typeface="Montserrat"/>
                <a:cs typeface="Montserrat"/>
                <a:sym typeface="Montserrat"/>
              </a:rPr>
              <a:t> minutes</a:t>
            </a:r>
            <a:r>
              <a:rPr lang="en-GB" sz="3000">
                <a:solidFill>
                  <a:schemeClr val="dk2"/>
                </a:solidFill>
                <a:latin typeface="Montserrat"/>
                <a:ea typeface="Montserrat"/>
                <a:cs typeface="Montserrat"/>
                <a:sym typeface="Montserrat"/>
              </a:rPr>
              <a:t> to complete the entire test.</a:t>
            </a:r>
            <a:endParaRPr sz="30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Remember – always have a go! If you know some words, </a:t>
            </a:r>
            <a:r>
              <a:rPr b="1" lang="en-GB" sz="3000">
                <a:solidFill>
                  <a:schemeClr val="dk2"/>
                </a:solidFill>
                <a:highlight>
                  <a:srgbClr val="FFFFFF"/>
                </a:highlight>
                <a:latin typeface="Montserrat"/>
                <a:ea typeface="Montserrat"/>
                <a:cs typeface="Montserrat"/>
                <a:sym typeface="Montserrat"/>
              </a:rPr>
              <a:t>just do what you can!</a:t>
            </a:r>
            <a:endParaRPr b="1" sz="30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collocation</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On the next slide, </a:t>
            </a:r>
            <a:r>
              <a:rPr lang="en-GB" sz="3000">
                <a:solidFill>
                  <a:schemeClr val="dk2"/>
                </a:solidFill>
                <a:highlight>
                  <a:srgbClr val="FFFFFF"/>
                </a:highlight>
                <a:latin typeface="Montserrat"/>
                <a:ea typeface="Montserrat"/>
                <a:cs typeface="Montserrat"/>
                <a:sym typeface="Montserrat"/>
              </a:rPr>
              <a:t>put a </a:t>
            </a:r>
            <a:r>
              <a:rPr b="1" lang="en-GB" sz="3000">
                <a:solidFill>
                  <a:schemeClr val="dk2"/>
                </a:solidFill>
                <a:highlight>
                  <a:srgbClr val="FFFFFF"/>
                </a:highlight>
                <a:latin typeface="Montserrat"/>
                <a:ea typeface="Montserrat"/>
                <a:cs typeface="Montserrat"/>
                <a:sym typeface="Montserrat"/>
              </a:rPr>
              <a:t>cross (x)</a:t>
            </a:r>
            <a:r>
              <a:rPr lang="en-GB" sz="3000">
                <a:solidFill>
                  <a:schemeClr val="dk2"/>
                </a:solidFill>
                <a:highlight>
                  <a:srgbClr val="FFFFFF"/>
                </a:highlight>
                <a:latin typeface="Montserrat"/>
                <a:ea typeface="Montserrat"/>
                <a:cs typeface="Montserrat"/>
                <a:sym typeface="Montserrat"/>
              </a:rPr>
              <a:t> next to</a:t>
            </a:r>
            <a:r>
              <a:rPr b="1" lang="en-GB" sz="3000">
                <a:solidFill>
                  <a:schemeClr val="dk2"/>
                </a:solidFill>
                <a:highlight>
                  <a:srgbClr val="FFFFFF"/>
                </a:highlight>
                <a:latin typeface="Montserrat"/>
                <a:ea typeface="Montserrat"/>
                <a:cs typeface="Montserrat"/>
                <a:sym typeface="Montserrat"/>
              </a:rPr>
              <a:t> </a:t>
            </a:r>
            <a:r>
              <a:rPr b="1" lang="en-GB" sz="3000" u="sng">
                <a:solidFill>
                  <a:schemeClr val="dk2"/>
                </a:solidFill>
                <a:highlight>
                  <a:srgbClr val="FFFFFF"/>
                </a:highlight>
                <a:latin typeface="Montserrat"/>
                <a:ea typeface="Montserrat"/>
                <a:cs typeface="Montserrat"/>
                <a:sym typeface="Montserrat"/>
              </a:rPr>
              <a:t>all words</a:t>
            </a:r>
            <a:r>
              <a:rPr lang="en-GB" sz="3000">
                <a:solidFill>
                  <a:schemeClr val="dk2"/>
                </a:solidFill>
                <a:highlight>
                  <a:srgbClr val="FFFFFF"/>
                </a:highlight>
                <a:latin typeface="Montserrat"/>
                <a:ea typeface="Montserrat"/>
                <a:cs typeface="Montserrat"/>
                <a:sym typeface="Montserrat"/>
              </a:rPr>
              <a:t> that could appear </a:t>
            </a:r>
            <a:r>
              <a:rPr b="1" lang="en-GB" sz="3000">
                <a:solidFill>
                  <a:schemeClr val="dk2"/>
                </a:solidFill>
                <a:highlight>
                  <a:srgbClr val="FFFFFF"/>
                </a:highlight>
                <a:latin typeface="Montserrat"/>
                <a:ea typeface="Montserrat"/>
                <a:cs typeface="Montserrat"/>
                <a:sym typeface="Montserrat"/>
              </a:rPr>
              <a:t>beside the word in bold</a:t>
            </a:r>
            <a:r>
              <a:rPr lang="en-GB" sz="3000">
                <a:solidFill>
                  <a:schemeClr val="dk2"/>
                </a:solidFill>
                <a:highlight>
                  <a:srgbClr val="FFFFFF"/>
                </a:highlight>
                <a:latin typeface="Montserrat"/>
                <a:ea typeface="Montserrat"/>
                <a:cs typeface="Montserrat"/>
                <a:sym typeface="Montserrat"/>
              </a:rPr>
              <a:t> in a sentence</a:t>
            </a:r>
            <a:endParaRPr sz="30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aphicFrame>
        <p:nvGraphicFramePr>
          <p:cNvPr id="186" name="Google Shape;186;p34"/>
          <p:cNvGraphicFramePr/>
          <p:nvPr/>
        </p:nvGraphicFramePr>
        <p:xfrm>
          <a:off x="493038" y="890050"/>
          <a:ext cx="3000000" cy="3000000"/>
        </p:xfrm>
        <a:graphic>
          <a:graphicData uri="http://schemas.openxmlformats.org/drawingml/2006/table">
            <a:tbl>
              <a:tblPr>
                <a:noFill/>
                <a:tableStyleId>{1F70E6B1-5AC3-4B70-B267-FD0594B94E4B}</a:tableStyleId>
              </a:tblPr>
              <a:tblGrid>
                <a:gridCol w="2906250"/>
                <a:gridCol w="4547075"/>
                <a:gridCol w="735375"/>
              </a:tblGrid>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1.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er soll</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hinter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teilen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stark</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verloren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2.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zehn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sicher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Jahre</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links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6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Uhr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187" name="Google Shape;187;p34"/>
          <p:cNvGraphicFramePr/>
          <p:nvPr/>
        </p:nvGraphicFramePr>
        <p:xfrm>
          <a:off x="9027438" y="890050"/>
          <a:ext cx="3000000" cy="3000000"/>
        </p:xfrm>
        <a:graphic>
          <a:graphicData uri="http://schemas.openxmlformats.org/drawingml/2006/table">
            <a:tbl>
              <a:tblPr>
                <a:noFill/>
                <a:tableStyleId>{1F70E6B1-5AC3-4B70-B267-FD0594B94E4B}</a:tableStyleId>
              </a:tblPr>
              <a:tblGrid>
                <a:gridCol w="2906250"/>
                <a:gridCol w="4547075"/>
                <a:gridCol w="735375"/>
              </a:tblGrid>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3</a:t>
                      </a: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letzten</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Daten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Monat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Sommer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weiß</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4.</a:t>
                      </a: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es gab</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früher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gegen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früh</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6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damals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a:t>
            </a:r>
            <a:r>
              <a:rPr b="1" lang="en-GB" sz="4000">
                <a:solidFill>
                  <a:schemeClr val="dk2"/>
                </a:solidFill>
                <a:highlight>
                  <a:schemeClr val="lt1"/>
                </a:highlight>
                <a:latin typeface="Montserrat"/>
                <a:ea typeface="Montserrat"/>
                <a:cs typeface="Montserrat"/>
                <a:sym typeface="Montserrat"/>
              </a:rPr>
              <a:t>association</a:t>
            </a:r>
            <a:r>
              <a:rPr b="1" lang="en-GB" sz="4000">
                <a:solidFill>
                  <a:schemeClr val="dk2"/>
                </a:solidFill>
                <a:highlight>
                  <a:schemeClr val="lt1"/>
                </a:highlight>
                <a:latin typeface="Montserrat"/>
                <a:ea typeface="Montserrat"/>
                <a:cs typeface="Montserrat"/>
                <a:sym typeface="Montserrat"/>
              </a:rPr>
              <a:t> </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On the next two slides, </a:t>
            </a:r>
            <a:r>
              <a:rPr lang="en-GB" sz="3000">
                <a:solidFill>
                  <a:schemeClr val="dk2"/>
                </a:solidFill>
                <a:highlight>
                  <a:srgbClr val="FFFFFF"/>
                </a:highlight>
                <a:latin typeface="Montserrat"/>
                <a:ea typeface="Montserrat"/>
                <a:cs typeface="Montserrat"/>
                <a:sym typeface="Montserrat"/>
              </a:rPr>
              <a:t>put a </a:t>
            </a:r>
            <a:r>
              <a:rPr b="1" lang="en-GB" sz="3000">
                <a:solidFill>
                  <a:schemeClr val="dk2"/>
                </a:solidFill>
                <a:highlight>
                  <a:srgbClr val="FFFFFF"/>
                </a:highlight>
                <a:latin typeface="Montserrat"/>
                <a:ea typeface="Montserrat"/>
                <a:cs typeface="Montserrat"/>
                <a:sym typeface="Montserrat"/>
              </a:rPr>
              <a:t>cross (x)</a:t>
            </a:r>
            <a:r>
              <a:rPr lang="en-GB" sz="3000">
                <a:solidFill>
                  <a:schemeClr val="dk2"/>
                </a:solidFill>
                <a:highlight>
                  <a:srgbClr val="FFFFFF"/>
                </a:highlight>
                <a:latin typeface="Montserrat"/>
                <a:ea typeface="Montserrat"/>
                <a:cs typeface="Montserrat"/>
                <a:sym typeface="Montserrat"/>
              </a:rPr>
              <a:t> next to</a:t>
            </a:r>
            <a:r>
              <a:rPr b="1" lang="en-GB" sz="3000">
                <a:solidFill>
                  <a:schemeClr val="dk2"/>
                </a:solidFill>
                <a:highlight>
                  <a:srgbClr val="FFFFFF"/>
                </a:highlight>
                <a:latin typeface="Montserrat"/>
                <a:ea typeface="Montserrat"/>
                <a:cs typeface="Montserrat"/>
                <a:sym typeface="Montserrat"/>
              </a:rPr>
              <a:t> the one word</a:t>
            </a:r>
            <a:r>
              <a:rPr lang="en-GB" sz="3000">
                <a:solidFill>
                  <a:schemeClr val="dk2"/>
                </a:solidFill>
                <a:highlight>
                  <a:srgbClr val="FFFFFF"/>
                </a:highlight>
                <a:latin typeface="Montserrat"/>
                <a:ea typeface="Montserrat"/>
                <a:cs typeface="Montserrat"/>
                <a:sym typeface="Montserrat"/>
              </a:rPr>
              <a:t> with the </a:t>
            </a:r>
            <a:r>
              <a:rPr b="1" lang="en-GB" sz="3000">
                <a:solidFill>
                  <a:schemeClr val="dk2"/>
                </a:solidFill>
                <a:highlight>
                  <a:srgbClr val="FFFFFF"/>
                </a:highlight>
                <a:latin typeface="Montserrat"/>
                <a:ea typeface="Montserrat"/>
                <a:cs typeface="Montserrat"/>
                <a:sym typeface="Montserrat"/>
              </a:rPr>
              <a:t>closest related meaning</a:t>
            </a:r>
            <a:r>
              <a:rPr lang="en-GB" sz="3000">
                <a:solidFill>
                  <a:schemeClr val="dk2"/>
                </a:solidFill>
                <a:highlight>
                  <a:srgbClr val="FFFFFF"/>
                </a:highlight>
                <a:latin typeface="Montserrat"/>
                <a:ea typeface="Montserrat"/>
                <a:cs typeface="Montserrat"/>
                <a:sym typeface="Montserrat"/>
              </a:rPr>
              <a:t> to the </a:t>
            </a:r>
            <a:r>
              <a:rPr b="1" lang="en-GB" sz="3000">
                <a:solidFill>
                  <a:schemeClr val="dk2"/>
                </a:solidFill>
                <a:highlight>
                  <a:srgbClr val="FFFFFF"/>
                </a:highlight>
                <a:latin typeface="Montserrat"/>
                <a:ea typeface="Montserrat"/>
                <a:cs typeface="Montserrat"/>
                <a:sym typeface="Montserrat"/>
              </a:rPr>
              <a:t>word in bold</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aphicFrame>
        <p:nvGraphicFramePr>
          <p:cNvPr id="197" name="Google Shape;197;p36"/>
          <p:cNvGraphicFramePr/>
          <p:nvPr/>
        </p:nvGraphicFramePr>
        <p:xfrm>
          <a:off x="493038" y="890050"/>
          <a:ext cx="3000000" cy="3000000"/>
        </p:xfrm>
        <a:graphic>
          <a:graphicData uri="http://schemas.openxmlformats.org/drawingml/2006/table">
            <a:tbl>
              <a:tblPr>
                <a:noFill/>
                <a:tableStyleId>{1F70E6B1-5AC3-4B70-B267-FD0594B94E4B}</a:tableStyleId>
              </a:tblPr>
              <a:tblGrid>
                <a:gridCol w="2906250"/>
                <a:gridCol w="4547075"/>
                <a:gridCol w="735375"/>
              </a:tblGrid>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1.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das Gesetz</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schützen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der Angriff</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der Anwalt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gefährlich</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2.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der Wald</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 dunkel</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b) das Feld</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c) der Ausflug</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31650">
                <a:tc vMerge="1"/>
                <a:tc>
                  <a:txBody>
                    <a:bodyPr/>
                    <a:lstStyle/>
                    <a:p>
                      <a:pPr indent="0" lvl="0" marL="0" marR="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 der Baum</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198" name="Google Shape;198;p36"/>
          <p:cNvGraphicFramePr/>
          <p:nvPr/>
        </p:nvGraphicFramePr>
        <p:xfrm>
          <a:off x="8993213" y="2185450"/>
          <a:ext cx="3000000" cy="3000000"/>
        </p:xfrm>
        <a:graphic>
          <a:graphicData uri="http://schemas.openxmlformats.org/drawingml/2006/table">
            <a:tbl>
              <a:tblPr>
                <a:noFill/>
                <a:tableStyleId>{1F70E6B1-5AC3-4B70-B267-FD0594B94E4B}</a:tableStyleId>
              </a:tblPr>
              <a:tblGrid>
                <a:gridCol w="2177775"/>
                <a:gridCol w="5722850"/>
                <a:gridCol w="779500"/>
              </a:tblGrid>
              <a:tr h="769950">
                <a:tc rowSpan="4">
                  <a:txBody>
                    <a:bodyPr/>
                    <a:lstStyle/>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3. </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800">
                          <a:solidFill>
                            <a:schemeClr val="dk2"/>
                          </a:solidFill>
                          <a:latin typeface="Montserrat"/>
                          <a:ea typeface="Montserrat"/>
                          <a:cs typeface="Montserrat"/>
                          <a:sym typeface="Montserrat"/>
                        </a:rPr>
                        <a:t>trinken</a:t>
                      </a:r>
                      <a:endParaRPr b="1" sz="28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a) das Glas</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b) der Kaffee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c) einkaufen</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69950">
                <a:tc vMerge="1"/>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d) frisch</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aphicFrame>
        <p:nvGraphicFramePr>
          <p:cNvPr id="203" name="Google Shape;203;p37"/>
          <p:cNvGraphicFramePr/>
          <p:nvPr/>
        </p:nvGraphicFramePr>
        <p:xfrm>
          <a:off x="4363513" y="1064775"/>
          <a:ext cx="3000000" cy="3000000"/>
        </p:xfrm>
        <a:graphic>
          <a:graphicData uri="http://schemas.openxmlformats.org/drawingml/2006/table">
            <a:tbl>
              <a:tblPr>
                <a:noFill/>
                <a:tableStyleId>{1F70E6B1-5AC3-4B70-B267-FD0594B94E4B}</a:tableStyleId>
              </a:tblPr>
              <a:tblGrid>
                <a:gridCol w="3653375"/>
                <a:gridCol w="5638775"/>
                <a:gridCol w="916800"/>
              </a:tblGrid>
              <a:tr h="534750">
                <a:tc>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r>
                        <a:rPr b="1" lang="en-GB" sz="2600">
                          <a:solidFill>
                            <a:schemeClr val="dk2"/>
                          </a:solidFill>
                          <a:latin typeface="Montserrat"/>
                          <a:ea typeface="Montserrat"/>
                          <a:cs typeface="Montserrat"/>
                          <a:sym typeface="Montserrat"/>
                        </a:rPr>
                        <a:t>Word</a:t>
                      </a:r>
                      <a:endParaRPr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Definition</a:t>
                      </a:r>
                      <a:endParaRPr b="1" sz="26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 </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4.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anrufen</a:t>
                      </a:r>
                      <a:endParaRPr b="1"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  </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a) der Mund</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b) antworten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c) hallo</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475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d) das Telefon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76300">
                <a:tc rowSpan="4">
                  <a:txBody>
                    <a:bodyPr/>
                    <a:lstStyle/>
                    <a:p>
                      <a:pPr indent="0" lvl="0" marL="0" rtl="0" algn="l">
                        <a:lnSpc>
                          <a:spcPct val="100000"/>
                        </a:lnSpc>
                        <a:spcBef>
                          <a:spcPts val="1200"/>
                        </a:spcBef>
                        <a:spcAft>
                          <a:spcPts val="0"/>
                        </a:spcAft>
                        <a:buNone/>
                      </a:pPr>
                      <a:r>
                        <a:rPr lang="en-GB" sz="2600">
                          <a:solidFill>
                            <a:schemeClr val="dk2"/>
                          </a:solidFill>
                          <a:latin typeface="Montserrat"/>
                          <a:ea typeface="Montserrat"/>
                          <a:cs typeface="Montserrat"/>
                          <a:sym typeface="Montserrat"/>
                        </a:rPr>
                        <a:t>5. </a:t>
                      </a:r>
                      <a:endParaRPr sz="26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b="1" lang="en-GB" sz="2600">
                          <a:solidFill>
                            <a:schemeClr val="dk2"/>
                          </a:solidFill>
                          <a:latin typeface="Montserrat"/>
                          <a:ea typeface="Montserrat"/>
                          <a:cs typeface="Montserrat"/>
                          <a:sym typeface="Montserrat"/>
                        </a:rPr>
                        <a:t>das Prozent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a) die Bank</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b) hundert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c) mehr</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6300">
                <a:tc vMerge="1"/>
                <a:tc>
                  <a:txBody>
                    <a:bodyPr/>
                    <a:lstStyle/>
                    <a:p>
                      <a:pPr indent="0" lvl="0" marL="0" marR="0" rtl="0" algn="l">
                        <a:lnSpc>
                          <a:spcPct val="115000"/>
                        </a:lnSpc>
                        <a:spcBef>
                          <a:spcPts val="1200"/>
                        </a:spcBef>
                        <a:spcAft>
                          <a:spcPts val="0"/>
                        </a:spcAft>
                        <a:buNone/>
                      </a:pPr>
                      <a:r>
                        <a:rPr lang="en-GB" sz="2600">
                          <a:solidFill>
                            <a:schemeClr val="dk2"/>
                          </a:solidFill>
                          <a:latin typeface="Montserrat"/>
                          <a:ea typeface="Montserrat"/>
                          <a:cs typeface="Montserrat"/>
                          <a:sym typeface="Montserrat"/>
                        </a:rPr>
                        <a:t>d) gestiegen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600">
                          <a:solidFill>
                            <a:schemeClr val="dk2"/>
                          </a:solidFill>
                          <a:latin typeface="Montserrat"/>
                          <a:ea typeface="Montserrat"/>
                          <a:cs typeface="Montserrat"/>
                          <a:sym typeface="Montserrat"/>
                        </a:rPr>
                        <a:t>☐</a:t>
                      </a:r>
                      <a:endParaRPr b="1"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D: categories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On the next two slides, </a:t>
            </a:r>
            <a:r>
              <a:rPr lang="en-GB" sz="3000">
                <a:solidFill>
                  <a:schemeClr val="dk2"/>
                </a:solidFill>
                <a:highlight>
                  <a:srgbClr val="FFFFFF"/>
                </a:highlight>
                <a:latin typeface="Montserrat"/>
                <a:ea typeface="Montserrat"/>
                <a:cs typeface="Montserrat"/>
                <a:sym typeface="Montserrat"/>
              </a:rPr>
              <a:t>put a </a:t>
            </a:r>
            <a:r>
              <a:rPr b="1" lang="en-GB" sz="3000">
                <a:solidFill>
                  <a:schemeClr val="dk2"/>
                </a:solidFill>
                <a:highlight>
                  <a:srgbClr val="FFFFFF"/>
                </a:highlight>
                <a:latin typeface="Montserrat"/>
                <a:ea typeface="Montserrat"/>
                <a:cs typeface="Montserrat"/>
                <a:sym typeface="Montserrat"/>
              </a:rPr>
              <a:t>cross (x)</a:t>
            </a:r>
            <a:r>
              <a:rPr lang="en-GB" sz="3000">
                <a:solidFill>
                  <a:schemeClr val="dk2"/>
                </a:solidFill>
                <a:highlight>
                  <a:srgbClr val="FFFFFF"/>
                </a:highlight>
                <a:latin typeface="Montserrat"/>
                <a:ea typeface="Montserrat"/>
                <a:cs typeface="Montserrat"/>
                <a:sym typeface="Montserrat"/>
              </a:rPr>
              <a:t> under the word that is the </a:t>
            </a:r>
            <a:r>
              <a:rPr b="1" lang="en-GB" sz="3000">
                <a:solidFill>
                  <a:schemeClr val="dk2"/>
                </a:solidFill>
                <a:highlight>
                  <a:srgbClr val="FFFFFF"/>
                </a:highlight>
                <a:latin typeface="Montserrat"/>
                <a:ea typeface="Montserrat"/>
                <a:cs typeface="Montserrat"/>
                <a:sym typeface="Montserrat"/>
              </a:rPr>
              <a:t>best example</a:t>
            </a:r>
            <a:r>
              <a:rPr lang="en-GB" sz="3000">
                <a:solidFill>
                  <a:schemeClr val="dk2"/>
                </a:solidFill>
                <a:highlight>
                  <a:srgbClr val="FFFFFF"/>
                </a:highlight>
                <a:latin typeface="Montserrat"/>
                <a:ea typeface="Montserrat"/>
                <a:cs typeface="Montserrat"/>
                <a:sym typeface="Montserrat"/>
              </a:rPr>
              <a:t> of the </a:t>
            </a:r>
            <a:r>
              <a:rPr b="1" lang="en-GB" sz="3000">
                <a:solidFill>
                  <a:schemeClr val="dk2"/>
                </a:solidFill>
                <a:highlight>
                  <a:srgbClr val="FFFFFF"/>
                </a:highlight>
                <a:latin typeface="Montserrat"/>
                <a:ea typeface="Montserrat"/>
                <a:cs typeface="Montserrat"/>
                <a:sym typeface="Montserrat"/>
              </a:rPr>
              <a:t>category on the left</a:t>
            </a:r>
            <a:r>
              <a:rPr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aphicFrame>
        <p:nvGraphicFramePr>
          <p:cNvPr id="213" name="Google Shape;213;p39"/>
          <p:cNvGraphicFramePr/>
          <p:nvPr/>
        </p:nvGraphicFramePr>
        <p:xfrm>
          <a:off x="357188" y="326188"/>
          <a:ext cx="3000000" cy="3000000"/>
        </p:xfrm>
        <a:graphic>
          <a:graphicData uri="http://schemas.openxmlformats.org/drawingml/2006/table">
            <a:tbl>
              <a:tblPr>
                <a:noFill/>
                <a:tableStyleId>{1F70E6B1-5AC3-4B70-B267-FD0594B94E4B}</a:tableStyleId>
              </a:tblPr>
              <a:tblGrid>
                <a:gridCol w="6994500"/>
                <a:gridCol w="2577875"/>
                <a:gridCol w="2598100"/>
                <a:gridCol w="2759675"/>
                <a:gridCol w="2456675"/>
              </a:tblGrid>
              <a:tr h="79245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1.</a:t>
                      </a:r>
                      <a:r>
                        <a:rPr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Kleidung</a:t>
                      </a:r>
                      <a:endParaRPr b="1"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das Boot</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der Preis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das Dorf</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der Hut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885300">
                <a:tc vMerge="1"/>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r h="101835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2.  </a:t>
                      </a:r>
                      <a:r>
                        <a:rPr lang="en-GB" sz="2800">
                          <a:solidFill>
                            <a:schemeClr val="dk2"/>
                          </a:solidFill>
                          <a:latin typeface="Montserrat"/>
                          <a:ea typeface="Montserrat"/>
                          <a:cs typeface="Montserrat"/>
                          <a:sym typeface="Montserrat"/>
                        </a:rPr>
                        <a:t>ein Beruf</a:t>
                      </a:r>
                      <a:endParaRPr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200"/>
                        </a:spcBef>
                        <a:spcAft>
                          <a:spcPts val="200"/>
                        </a:spcAft>
                        <a:buNone/>
                      </a:pPr>
                      <a:r>
                        <a:rPr lang="en-GB" sz="2800">
                          <a:solidFill>
                            <a:schemeClr val="dk2"/>
                          </a:solidFill>
                          <a:latin typeface="Montserrat"/>
                          <a:ea typeface="Montserrat"/>
                          <a:cs typeface="Montserrat"/>
                          <a:sym typeface="Montserrat"/>
                        </a:rPr>
                        <a:t>der Nachbar</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der Lehrer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der Fehler</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die Firmen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651075">
                <a:tc vMerge="1"/>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3.</a:t>
                      </a:r>
                      <a:r>
                        <a:rPr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ein Gefühl</a:t>
                      </a:r>
                      <a:endParaRPr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traurig</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besonders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wenig</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ähnlich</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885300">
                <a:tc vMerge="1"/>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4. </a:t>
                      </a:r>
                      <a:r>
                        <a:rPr lang="en-GB" sz="2800">
                          <a:solidFill>
                            <a:schemeClr val="dk2"/>
                          </a:solidFill>
                          <a:latin typeface="Montserrat"/>
                          <a:ea typeface="Montserrat"/>
                          <a:cs typeface="Montserrat"/>
                          <a:sym typeface="Montserrat"/>
                        </a:rPr>
                        <a:t>Sport machen</a:t>
                      </a:r>
                      <a:endParaRPr b="1"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erlauben</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stattfinden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planen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klettern</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885300">
                <a:tc vMerge="1"/>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5.</a:t>
                      </a:r>
                      <a:r>
                        <a:rPr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ein Bild</a:t>
                      </a:r>
                      <a:endParaRPr b="1"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die Wand</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die Art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der Blick</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das Foto</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885300">
                <a:tc vMerge="1"/>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200"/>
                        </a:spcBef>
                        <a:spcAft>
                          <a:spcPts val="20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aphicFrame>
        <p:nvGraphicFramePr>
          <p:cNvPr id="218" name="Google Shape;218;p40"/>
          <p:cNvGraphicFramePr/>
          <p:nvPr/>
        </p:nvGraphicFramePr>
        <p:xfrm>
          <a:off x="357188" y="326188"/>
          <a:ext cx="3000000" cy="3000000"/>
        </p:xfrm>
        <a:graphic>
          <a:graphicData uri="http://schemas.openxmlformats.org/drawingml/2006/table">
            <a:tbl>
              <a:tblPr>
                <a:noFill/>
                <a:tableStyleId>{1F70E6B1-5AC3-4B70-B267-FD0594B94E4B}</a:tableStyleId>
              </a:tblPr>
              <a:tblGrid>
                <a:gridCol w="6994500"/>
                <a:gridCol w="2577875"/>
                <a:gridCol w="2598100"/>
                <a:gridCol w="2759675"/>
                <a:gridCol w="2456675"/>
              </a:tblGrid>
              <a:tr h="79245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6</a:t>
                      </a:r>
                      <a:r>
                        <a:rPr b="1" lang="en-GB" sz="2800">
                          <a:solidFill>
                            <a:schemeClr val="dk2"/>
                          </a:solidFill>
                          <a:latin typeface="Montserrat"/>
                          <a:ea typeface="Montserrat"/>
                          <a:cs typeface="Montserrat"/>
                          <a:sym typeface="Montserrat"/>
                        </a:rPr>
                        <a:t>.</a:t>
                      </a:r>
                      <a:r>
                        <a:rPr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reisen</a:t>
                      </a:r>
                      <a:endParaRPr b="1"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sollen</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fliegen</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fangen</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ziehen</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885300">
                <a:tc vMerge="1"/>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r h="101835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7</a:t>
                      </a:r>
                      <a:r>
                        <a:rPr b="1"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eine Farbe</a:t>
                      </a:r>
                      <a:endParaRPr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hell</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bald</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rot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halb</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651075">
                <a:tc vMerge="1"/>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8</a:t>
                      </a:r>
                      <a:r>
                        <a:rPr b="1" lang="en-GB" sz="2800">
                          <a:solidFill>
                            <a:schemeClr val="dk2"/>
                          </a:solidFill>
                          <a:latin typeface="Montserrat"/>
                          <a:ea typeface="Montserrat"/>
                          <a:cs typeface="Montserrat"/>
                          <a:sym typeface="Montserrat"/>
                        </a:rPr>
                        <a:t>.</a:t>
                      </a:r>
                      <a:r>
                        <a:rPr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Personen in der Familie</a:t>
                      </a:r>
                      <a:endParaRPr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das Tier</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das Mädchen</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die Geschwister</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der Freund</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885300">
                <a:tc vMerge="1"/>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9</a:t>
                      </a:r>
                      <a:r>
                        <a:rPr b="1"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ein Fragewort</a:t>
                      </a:r>
                      <a:endParaRPr b="1"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wohin</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voll</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war</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wahr</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885300">
                <a:tc vMerge="1"/>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r h="885300">
                <a:tc rowSpan="2">
                  <a:txBody>
                    <a:bodyPr/>
                    <a:lstStyle/>
                    <a:p>
                      <a:pPr indent="0" lvl="0" marL="0" rtl="0" algn="l">
                        <a:lnSpc>
                          <a:spcPct val="70000"/>
                        </a:lnSpc>
                        <a:spcBef>
                          <a:spcPts val="1200"/>
                        </a:spcBef>
                        <a:spcAft>
                          <a:spcPts val="0"/>
                        </a:spcAft>
                        <a:buNone/>
                      </a:pPr>
                      <a:r>
                        <a:rPr b="1" lang="en-GB" sz="2800">
                          <a:solidFill>
                            <a:schemeClr val="dk2"/>
                          </a:solidFill>
                          <a:latin typeface="Montserrat"/>
                          <a:ea typeface="Montserrat"/>
                          <a:cs typeface="Montserrat"/>
                          <a:sym typeface="Montserrat"/>
                        </a:rPr>
                        <a:t>10</a:t>
                      </a:r>
                      <a:r>
                        <a:rPr b="1" lang="en-GB" sz="2800">
                          <a:solidFill>
                            <a:schemeClr val="dk2"/>
                          </a:solidFill>
                          <a:latin typeface="Montserrat"/>
                          <a:ea typeface="Montserrat"/>
                          <a:cs typeface="Montserrat"/>
                          <a:sym typeface="Montserrat"/>
                        </a:rPr>
                        <a:t>.</a:t>
                      </a:r>
                      <a:r>
                        <a:rPr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eine Nummer</a:t>
                      </a:r>
                      <a:endParaRPr b="1"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der Kurs</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die Milliarde</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der Preis</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der Euro</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885300">
                <a:tc vMerge="1"/>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70000"/>
                        </a:lnSpc>
                        <a:spcBef>
                          <a:spcPts val="1200"/>
                        </a:spcBef>
                        <a:spcAft>
                          <a:spcPts val="0"/>
                        </a:spcAft>
                        <a:buNone/>
                      </a:pP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1"/>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E: </a:t>
            </a:r>
            <a:r>
              <a:rPr b="1" lang="en-GB" sz="4000">
                <a:solidFill>
                  <a:schemeClr val="dk2"/>
                </a:solidFill>
                <a:highlight>
                  <a:schemeClr val="lt1"/>
                </a:highlight>
                <a:latin typeface="Montserrat"/>
                <a:ea typeface="Montserrat"/>
                <a:cs typeface="Montserrat"/>
                <a:sym typeface="Montserrat"/>
              </a:rPr>
              <a:t>derivational morphology</a:t>
            </a:r>
            <a:endParaRPr b="1" sz="4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P</a:t>
            </a:r>
            <a:r>
              <a:rPr lang="en-GB" sz="3000">
                <a:solidFill>
                  <a:schemeClr val="dk2"/>
                </a:solidFill>
                <a:highlight>
                  <a:schemeClr val="lt1"/>
                </a:highlight>
                <a:latin typeface="Montserrat"/>
                <a:ea typeface="Montserrat"/>
                <a:cs typeface="Montserrat"/>
                <a:sym typeface="Montserrat"/>
              </a:rPr>
              <a:t>ut a </a:t>
            </a:r>
            <a:r>
              <a:rPr b="1" lang="en-GB" sz="3000">
                <a:solidFill>
                  <a:schemeClr val="dk2"/>
                </a:solidFill>
                <a:highlight>
                  <a:schemeClr val="lt1"/>
                </a:highlight>
                <a:latin typeface="Montserrat"/>
                <a:ea typeface="Montserrat"/>
                <a:cs typeface="Montserrat"/>
                <a:sym typeface="Montserrat"/>
              </a:rPr>
              <a:t>cross (x)</a:t>
            </a:r>
            <a:r>
              <a:rPr lang="en-GB" sz="3000">
                <a:solidFill>
                  <a:schemeClr val="dk2"/>
                </a:solidFill>
                <a:highlight>
                  <a:schemeClr val="lt1"/>
                </a:highlight>
                <a:latin typeface="Montserrat"/>
                <a:ea typeface="Montserrat"/>
                <a:cs typeface="Montserrat"/>
                <a:sym typeface="Montserrat"/>
              </a:rPr>
              <a:t> next to the </a:t>
            </a:r>
            <a:r>
              <a:rPr b="1" lang="en-GB" sz="3000">
                <a:solidFill>
                  <a:schemeClr val="dk2"/>
                </a:solidFill>
                <a:highlight>
                  <a:schemeClr val="lt1"/>
                </a:highlight>
                <a:latin typeface="Montserrat"/>
                <a:ea typeface="Montserrat"/>
                <a:cs typeface="Montserrat"/>
                <a:sym typeface="Montserrat"/>
              </a:rPr>
              <a:t>one word</a:t>
            </a:r>
            <a:r>
              <a:rPr lang="en-GB" sz="3000">
                <a:solidFill>
                  <a:schemeClr val="dk2"/>
                </a:solidFill>
                <a:highlight>
                  <a:schemeClr val="lt1"/>
                </a:highlight>
                <a:latin typeface="Montserrat"/>
                <a:ea typeface="Montserrat"/>
                <a:cs typeface="Montserrat"/>
                <a:sym typeface="Montserrat"/>
              </a:rPr>
              <a:t> that best completes the sentence.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224" name="Google Shape;224;p41"/>
          <p:cNvGraphicFramePr/>
          <p:nvPr/>
        </p:nvGraphicFramePr>
        <p:xfrm>
          <a:off x="1062850" y="3407800"/>
          <a:ext cx="3000000" cy="3000000"/>
        </p:xfrm>
        <a:graphic>
          <a:graphicData uri="http://schemas.openxmlformats.org/drawingml/2006/table">
            <a:tbl>
              <a:tblPr>
                <a:noFill/>
                <a:tableStyleId>{1F70E6B1-5AC3-4B70-B267-FD0594B94E4B}</a:tableStyleId>
              </a:tblPr>
              <a:tblGrid>
                <a:gridCol w="1075875"/>
                <a:gridCol w="8736050"/>
                <a:gridCol w="4647750"/>
                <a:gridCol w="968275"/>
              </a:tblGrid>
              <a:tr h="594075">
                <a:tc rowSpan="3">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1.</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rowSpan="3">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Nur eine Antwort ist ___________.</a:t>
                      </a:r>
                      <a:endParaRPr sz="24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 </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a) möglich</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400">
                          <a:solidFill>
                            <a:schemeClr val="dk2"/>
                          </a:solidFill>
                          <a:latin typeface="Montserrat"/>
                          <a:ea typeface="Montserrat"/>
                          <a:cs typeface="Montserrat"/>
                          <a:sym typeface="Montserrat"/>
                        </a:rPr>
                        <a:t>☐</a:t>
                      </a:r>
                      <a:endParaRPr b="1"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4075">
                <a:tc vMerge="1"/>
                <a:tc vMerge="1"/>
                <a:tc>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b) möglicherweise</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400">
                          <a:solidFill>
                            <a:schemeClr val="dk2"/>
                          </a:solidFill>
                          <a:latin typeface="Montserrat"/>
                          <a:ea typeface="Montserrat"/>
                          <a:cs typeface="Montserrat"/>
                          <a:sym typeface="Montserrat"/>
                        </a:rPr>
                        <a:t>☐</a:t>
                      </a:r>
                      <a:endParaRPr b="1"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4075">
                <a:tc vMerge="1"/>
                <a:tc vMerge="1"/>
                <a:tc>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c) Möglichkeit</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400">
                          <a:solidFill>
                            <a:schemeClr val="dk2"/>
                          </a:solidFill>
                          <a:latin typeface="Montserrat"/>
                          <a:ea typeface="Montserrat"/>
                          <a:cs typeface="Montserrat"/>
                          <a:sym typeface="Montserrat"/>
                        </a:rPr>
                        <a:t>☐</a:t>
                      </a:r>
                      <a:endParaRPr b="1"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4075">
                <a:tc rowSpan="3">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1.</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rowSpan="3">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Nur eine Antwort ist ___________.</a:t>
                      </a:r>
                      <a:endParaRPr sz="24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 </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a) möglich</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400">
                          <a:solidFill>
                            <a:schemeClr val="dk2"/>
                          </a:solidFill>
                          <a:latin typeface="Montserrat"/>
                          <a:ea typeface="Montserrat"/>
                          <a:cs typeface="Montserrat"/>
                          <a:sym typeface="Montserrat"/>
                        </a:rPr>
                        <a:t>☐</a:t>
                      </a:r>
                      <a:endParaRPr b="1"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4075">
                <a:tc vMerge="1"/>
                <a:tc vMerge="1"/>
                <a:tc>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b) möglicherweise</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400">
                          <a:solidFill>
                            <a:schemeClr val="dk2"/>
                          </a:solidFill>
                          <a:latin typeface="Montserrat"/>
                          <a:ea typeface="Montserrat"/>
                          <a:cs typeface="Montserrat"/>
                          <a:sym typeface="Montserrat"/>
                        </a:rPr>
                        <a:t>☐</a:t>
                      </a:r>
                      <a:endParaRPr b="1"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4075">
                <a:tc vMerge="1"/>
                <a:tc vMerge="1"/>
                <a:tc>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c) Möglichkeit</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400">
                          <a:solidFill>
                            <a:schemeClr val="dk2"/>
                          </a:solidFill>
                          <a:latin typeface="Montserrat"/>
                          <a:ea typeface="Montserrat"/>
                          <a:cs typeface="Montserrat"/>
                          <a:sym typeface="Montserrat"/>
                        </a:rPr>
                        <a:t>☐</a:t>
                      </a:r>
                      <a:endParaRPr b="1"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4075">
                <a:tc rowSpan="3">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3.</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rowSpan="3">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Die ___________ sind immer freundlich.</a:t>
                      </a:r>
                      <a:endParaRPr sz="24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 </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a) jung</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400">
                          <a:solidFill>
                            <a:schemeClr val="dk2"/>
                          </a:solidFill>
                          <a:latin typeface="Montserrat"/>
                          <a:ea typeface="Montserrat"/>
                          <a:cs typeface="Montserrat"/>
                          <a:sym typeface="Montserrat"/>
                        </a:rPr>
                        <a:t>☐</a:t>
                      </a:r>
                      <a:endParaRPr b="1"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4075">
                <a:tc vMerge="1"/>
                <a:tc vMerge="1"/>
                <a:tc>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b) jünger</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400">
                          <a:solidFill>
                            <a:schemeClr val="dk2"/>
                          </a:solidFill>
                          <a:latin typeface="Montserrat"/>
                          <a:ea typeface="Montserrat"/>
                          <a:cs typeface="Montserrat"/>
                          <a:sym typeface="Montserrat"/>
                        </a:rPr>
                        <a:t>☐</a:t>
                      </a:r>
                      <a:endParaRPr b="1"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4075">
                <a:tc vMerge="1"/>
                <a:tc vMerge="1"/>
                <a:tc>
                  <a:txBody>
                    <a:bodyPr/>
                    <a:lstStyle/>
                    <a:p>
                      <a:pPr indent="0" lvl="0" marL="0" rtl="0" algn="l">
                        <a:lnSpc>
                          <a:spcPct val="100000"/>
                        </a:lnSpc>
                        <a:spcBef>
                          <a:spcPts val="1200"/>
                        </a:spcBef>
                        <a:spcAft>
                          <a:spcPts val="0"/>
                        </a:spcAft>
                        <a:buNone/>
                      </a:pPr>
                      <a:r>
                        <a:rPr lang="en-GB" sz="2400">
                          <a:solidFill>
                            <a:schemeClr val="dk2"/>
                          </a:solidFill>
                          <a:latin typeface="Montserrat"/>
                          <a:ea typeface="Montserrat"/>
                          <a:cs typeface="Montserrat"/>
                          <a:sym typeface="Montserrat"/>
                        </a:rPr>
                        <a:t>c) Jungen</a:t>
                      </a:r>
                      <a:endParaRPr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b="1" lang="en-GB" sz="2400">
                          <a:solidFill>
                            <a:schemeClr val="dk2"/>
                          </a:solidFill>
                          <a:latin typeface="Montserrat"/>
                          <a:ea typeface="Montserrat"/>
                          <a:cs typeface="Montserrat"/>
                          <a:sym typeface="Montserrat"/>
                        </a:rPr>
                        <a:t>☐</a:t>
                      </a:r>
                      <a:endParaRPr b="1" sz="24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2"/>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comparative </a:t>
            </a:r>
            <a:r>
              <a:rPr b="1" lang="en-GB" sz="4000">
                <a:solidFill>
                  <a:schemeClr val="dk2"/>
                </a:solidFill>
                <a:highlight>
                  <a:schemeClr val="lt1"/>
                </a:highlight>
                <a:latin typeface="Montserrat"/>
                <a:ea typeface="Montserrat"/>
                <a:cs typeface="Montserrat"/>
                <a:sym typeface="Montserrat"/>
              </a:rPr>
              <a:t>adjectives</a:t>
            </a:r>
            <a:r>
              <a:rPr b="1" lang="en-GB" sz="4000">
                <a:solidFill>
                  <a:schemeClr val="dk2"/>
                </a:solidFill>
                <a:highlight>
                  <a:schemeClr val="lt1"/>
                </a:highlight>
                <a:latin typeface="Montserrat"/>
                <a:ea typeface="Montserrat"/>
                <a:cs typeface="Montserrat"/>
                <a:sym typeface="Montserrat"/>
              </a:rPr>
              <a:t> </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a:t>
            </a:r>
            <a:r>
              <a:rPr b="1" lang="en-GB" sz="3000">
                <a:solidFill>
                  <a:schemeClr val="dk2"/>
                </a:solidFill>
                <a:highlight>
                  <a:srgbClr val="FFFFFF"/>
                </a:highlight>
                <a:latin typeface="Montserrat"/>
                <a:ea typeface="Montserrat"/>
                <a:cs typeface="Montserrat"/>
                <a:sym typeface="Montserrat"/>
              </a:rPr>
              <a:t>(x)</a:t>
            </a:r>
            <a:r>
              <a:rPr lang="en-GB" sz="3000">
                <a:solidFill>
                  <a:schemeClr val="dk2"/>
                </a:solidFill>
                <a:highlight>
                  <a:srgbClr val="FFFFFF"/>
                </a:highlight>
                <a:latin typeface="Montserrat"/>
                <a:ea typeface="Montserrat"/>
                <a:cs typeface="Montserrat"/>
                <a:sym typeface="Montserrat"/>
              </a:rPr>
              <a:t> next to the </a:t>
            </a:r>
            <a:r>
              <a:rPr b="1" lang="en-GB" sz="3000">
                <a:solidFill>
                  <a:schemeClr val="dk2"/>
                </a:solidFill>
                <a:highlight>
                  <a:srgbClr val="FFFFFF"/>
                </a:highlight>
                <a:latin typeface="Montserrat"/>
                <a:ea typeface="Montserrat"/>
                <a:cs typeface="Montserrat"/>
                <a:sym typeface="Montserrat"/>
              </a:rPr>
              <a:t>form of the adjective</a:t>
            </a:r>
            <a:r>
              <a:rPr lang="en-GB" sz="3000">
                <a:solidFill>
                  <a:schemeClr val="dk2"/>
                </a:solidFill>
                <a:highlight>
                  <a:srgbClr val="FFFFFF"/>
                </a:highlight>
                <a:latin typeface="Montserrat"/>
                <a:ea typeface="Montserrat"/>
                <a:cs typeface="Montserrat"/>
                <a:sym typeface="Montserrat"/>
              </a:rPr>
              <a:t> that completes the sentence.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 Das Kleid ist ________ als der Rock.         	       	       	☐  billiger           	☐ so billig</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2. Das Auto ist ________ wie ein Flugzeug!       	       	☐  schneller       	☐ so schnell</a:t>
            </a:r>
            <a:endParaRPr sz="3000">
              <a:solidFill>
                <a:schemeClr val="dk2"/>
              </a:solidFill>
              <a:highlight>
                <a:srgbClr val="FFFFFF"/>
              </a:highlight>
              <a:latin typeface="Montserrat"/>
              <a:ea typeface="Montserrat"/>
              <a:cs typeface="Montserrat"/>
              <a:sym typeface="Montserrat"/>
            </a:endParaRPr>
          </a:p>
          <a:p>
            <a:pPr indent="0" lvl="0" marL="0" rtl="0" algn="l">
              <a:spcBef>
                <a:spcPts val="1200"/>
              </a:spcBef>
              <a:spcAft>
                <a:spcPts val="0"/>
              </a:spcAft>
              <a:buNone/>
            </a:pPr>
            <a:r>
              <a:t/>
            </a:r>
            <a:endParaRPr b="1" sz="5000">
              <a:solidFill>
                <a:schemeClr val="dk2"/>
              </a:solidFill>
              <a:highlight>
                <a:schemeClr val="lt1"/>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A - LISTENING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3"/>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infinitive clauses	</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a:t>
            </a:r>
            <a:r>
              <a:rPr b="1" lang="en-GB" sz="3000">
                <a:solidFill>
                  <a:schemeClr val="dk2"/>
                </a:solidFill>
                <a:highlight>
                  <a:srgbClr val="FFFFFF"/>
                </a:highlight>
                <a:latin typeface="Montserrat"/>
                <a:ea typeface="Montserrat"/>
                <a:cs typeface="Montserrat"/>
                <a:sym typeface="Montserrat"/>
              </a:rPr>
              <a:t>(x)</a:t>
            </a:r>
            <a:r>
              <a:rPr lang="en-GB" sz="3000">
                <a:solidFill>
                  <a:schemeClr val="dk2"/>
                </a:solidFill>
                <a:highlight>
                  <a:srgbClr val="FFFFFF"/>
                </a:highlight>
                <a:latin typeface="Montserrat"/>
                <a:ea typeface="Montserrat"/>
                <a:cs typeface="Montserrat"/>
                <a:sym typeface="Montserrat"/>
              </a:rPr>
              <a:t> next to the </a:t>
            </a:r>
            <a:r>
              <a:rPr b="1" lang="en-GB" sz="3000">
                <a:solidFill>
                  <a:schemeClr val="dk2"/>
                </a:solidFill>
                <a:highlight>
                  <a:srgbClr val="FFFFFF"/>
                </a:highlight>
                <a:latin typeface="Montserrat"/>
                <a:ea typeface="Montserrat"/>
                <a:cs typeface="Montserrat"/>
                <a:sym typeface="Montserrat"/>
              </a:rPr>
              <a:t>correct ending </a:t>
            </a:r>
            <a:r>
              <a:rPr lang="en-GB" sz="3000">
                <a:solidFill>
                  <a:schemeClr val="dk2"/>
                </a:solidFill>
                <a:highlight>
                  <a:srgbClr val="FFFFFF"/>
                </a:highlight>
                <a:latin typeface="Montserrat"/>
                <a:ea typeface="Montserrat"/>
                <a:cs typeface="Montserrat"/>
                <a:sym typeface="Montserrat"/>
              </a:rPr>
              <a:t>for each</a:t>
            </a:r>
            <a:r>
              <a:rPr lang="en-GB" sz="3000">
                <a:solidFill>
                  <a:schemeClr val="dk2"/>
                </a:solidFill>
                <a:highlight>
                  <a:srgbClr val="FFFFFF"/>
                </a:highlight>
                <a:latin typeface="Montserrat"/>
                <a:ea typeface="Montserrat"/>
                <a:cs typeface="Montserrat"/>
                <a:sym typeface="Montserrat"/>
              </a:rPr>
              <a:t> sentence.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419100" lvl="0" marL="457200" rtl="0" algn="l">
              <a:spcBef>
                <a:spcPts val="1200"/>
              </a:spcBef>
              <a:spcAft>
                <a:spcPts val="0"/>
              </a:spcAft>
              <a:buClr>
                <a:schemeClr val="dk2"/>
              </a:buClr>
              <a:buSzPts val="3000"/>
              <a:buFont typeface="Montserrat"/>
              <a:buAutoNum type="arabicPeriod"/>
            </a:pPr>
            <a:r>
              <a:rPr lang="en-GB" sz="3000">
                <a:solidFill>
                  <a:schemeClr val="dk2"/>
                </a:solidFill>
                <a:highlight>
                  <a:srgbClr val="FFFFFF"/>
                </a:highlight>
                <a:latin typeface="Montserrat"/>
                <a:ea typeface="Montserrat"/>
                <a:cs typeface="Montserrat"/>
                <a:sym typeface="Montserrat"/>
              </a:rPr>
              <a:t>Wir müssen unseren Freund anrufen, statt ...				☐ ihn besuchen.</a:t>
            </a:r>
            <a:endParaRPr sz="3000">
              <a:solidFill>
                <a:schemeClr val="dk2"/>
              </a:solidFill>
              <a:highlight>
                <a:srgbClr val="FFFFFF"/>
              </a:highlight>
              <a:latin typeface="Montserrat"/>
              <a:ea typeface="Montserrat"/>
              <a:cs typeface="Montserrat"/>
              <a:sym typeface="Montserrat"/>
            </a:endParaRPr>
          </a:p>
          <a:p>
            <a:pPr indent="457200" lvl="0" marL="1005840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 ihn zu besuchen.</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419100" lvl="0" marL="457200" rtl="0" algn="l">
              <a:spcBef>
                <a:spcPts val="0"/>
              </a:spcBef>
              <a:spcAft>
                <a:spcPts val="0"/>
              </a:spcAft>
              <a:buClr>
                <a:schemeClr val="dk2"/>
              </a:buClr>
              <a:buSzPts val="3000"/>
              <a:buFont typeface="Montserrat"/>
              <a:buAutoNum type="arabicPeriod"/>
            </a:pPr>
            <a:r>
              <a:rPr lang="en-GB" sz="3000">
                <a:solidFill>
                  <a:schemeClr val="dk2"/>
                </a:solidFill>
                <a:highlight>
                  <a:srgbClr val="FFFFFF"/>
                </a:highlight>
                <a:latin typeface="Montserrat"/>
                <a:ea typeface="Montserrat"/>
                <a:cs typeface="Montserrat"/>
                <a:sym typeface="Montserrat"/>
              </a:rPr>
              <a:t>Sie muss ihre Arbeit machen und ...								☐ enkaufen gehen.</a:t>
            </a:r>
            <a:endParaRPr sz="3000">
              <a:solidFill>
                <a:schemeClr val="dk2"/>
              </a:solidFill>
              <a:highlight>
                <a:srgbClr val="FFFFFF"/>
              </a:highlight>
              <a:latin typeface="Montserrat"/>
              <a:ea typeface="Montserrat"/>
              <a:cs typeface="Montserrat"/>
              <a:sym typeface="Montserrat"/>
            </a:endParaRPr>
          </a:p>
          <a:p>
            <a:pPr indent="457200" lvl="0" marL="1005840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 einkaufen zu gehen.</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prepositions	</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a:t>
            </a:r>
            <a:r>
              <a:rPr b="1" lang="en-GB" sz="3000">
                <a:solidFill>
                  <a:schemeClr val="dk2"/>
                </a:solidFill>
                <a:highlight>
                  <a:srgbClr val="FFFFFF"/>
                </a:highlight>
                <a:latin typeface="Montserrat"/>
                <a:ea typeface="Montserrat"/>
                <a:cs typeface="Montserrat"/>
                <a:sym typeface="Montserrat"/>
              </a:rPr>
              <a:t>(x)</a:t>
            </a:r>
            <a:r>
              <a:rPr lang="en-GB" sz="3000">
                <a:solidFill>
                  <a:schemeClr val="dk2"/>
                </a:solidFill>
                <a:highlight>
                  <a:srgbClr val="FFFFFF"/>
                </a:highlight>
                <a:latin typeface="Montserrat"/>
                <a:ea typeface="Montserrat"/>
                <a:cs typeface="Montserrat"/>
                <a:sym typeface="Montserrat"/>
              </a:rPr>
              <a:t> next to the </a:t>
            </a:r>
            <a:r>
              <a:rPr b="1" lang="en-GB" sz="3000">
                <a:solidFill>
                  <a:schemeClr val="dk2"/>
                </a:solidFill>
                <a:highlight>
                  <a:srgbClr val="FFFFFF"/>
                </a:highlight>
                <a:latin typeface="Montserrat"/>
                <a:ea typeface="Montserrat"/>
                <a:cs typeface="Montserrat"/>
                <a:sym typeface="Montserrat"/>
              </a:rPr>
              <a:t>correct English translation </a:t>
            </a:r>
            <a:r>
              <a:rPr lang="en-GB" sz="3000">
                <a:solidFill>
                  <a:schemeClr val="dk2"/>
                </a:solidFill>
                <a:highlight>
                  <a:srgbClr val="FFFFFF"/>
                </a:highlight>
                <a:latin typeface="Montserrat"/>
                <a:ea typeface="Montserrat"/>
                <a:cs typeface="Montserrat"/>
                <a:sym typeface="Montserrat"/>
              </a:rPr>
              <a:t>for each sentence.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419100" lvl="0" marL="457200" rtl="0" algn="l">
              <a:spcBef>
                <a:spcPts val="1200"/>
              </a:spcBef>
              <a:spcAft>
                <a:spcPts val="0"/>
              </a:spcAft>
              <a:buClr>
                <a:schemeClr val="dk2"/>
              </a:buClr>
              <a:buSzPts val="3000"/>
              <a:buFont typeface="Montserrat"/>
              <a:buAutoNum type="arabicPeriod"/>
            </a:pPr>
            <a:r>
              <a:rPr lang="en-GB" sz="3000">
                <a:solidFill>
                  <a:schemeClr val="dk2"/>
                </a:solidFill>
                <a:highlight>
                  <a:srgbClr val="FFFFFF"/>
                </a:highlight>
                <a:latin typeface="Montserrat"/>
                <a:ea typeface="Montserrat"/>
                <a:cs typeface="Montserrat"/>
                <a:sym typeface="Montserrat"/>
              </a:rPr>
              <a:t>Ich singe seit zwei Jahren im Chor.	</a:t>
            </a:r>
            <a:endParaRPr sz="3000">
              <a:solidFill>
                <a:schemeClr val="dk2"/>
              </a:solidFill>
              <a:highlight>
                <a:srgbClr val="FFFFFF"/>
              </a:highlight>
              <a:latin typeface="Montserrat"/>
              <a:ea typeface="Montserrat"/>
              <a:cs typeface="Montserrat"/>
              <a:sym typeface="Montserrat"/>
            </a:endParaRPr>
          </a:p>
          <a:p>
            <a:pPr indent="0" lvl="0" marL="45720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 I have been singing in the choir for two years.</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 I sang in the choir two years ago.</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419100" lvl="0" marL="457200" rtl="0" algn="l">
              <a:spcBef>
                <a:spcPts val="0"/>
              </a:spcBef>
              <a:spcAft>
                <a:spcPts val="0"/>
              </a:spcAft>
              <a:buClr>
                <a:schemeClr val="dk2"/>
              </a:buClr>
              <a:buSzPts val="3000"/>
              <a:buFont typeface="Montserrat"/>
              <a:buAutoNum type="arabicPeriod"/>
            </a:pPr>
            <a:r>
              <a:rPr lang="en-GB" sz="3000">
                <a:solidFill>
                  <a:schemeClr val="dk2"/>
                </a:solidFill>
                <a:highlight>
                  <a:srgbClr val="FFFFFF"/>
                </a:highlight>
                <a:latin typeface="Montserrat"/>
                <a:ea typeface="Montserrat"/>
                <a:cs typeface="Montserrat"/>
                <a:sym typeface="Montserrat"/>
              </a:rPr>
              <a:t>Sie hat vor drei Monaten in der Schule gearbeitet.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 She has worked in the school for three months.</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 She worked in the school three months ago.</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5"/>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D: modal verbs 	</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a:t>
            </a:r>
            <a:r>
              <a:rPr b="1" lang="en-GB" sz="3000">
                <a:solidFill>
                  <a:schemeClr val="dk2"/>
                </a:solidFill>
                <a:highlight>
                  <a:srgbClr val="FFFFFF"/>
                </a:highlight>
                <a:latin typeface="Montserrat"/>
                <a:ea typeface="Montserrat"/>
                <a:cs typeface="Montserrat"/>
                <a:sym typeface="Montserrat"/>
              </a:rPr>
              <a:t>(x)</a:t>
            </a:r>
            <a:r>
              <a:rPr lang="en-GB" sz="3000">
                <a:solidFill>
                  <a:schemeClr val="dk2"/>
                </a:solidFill>
                <a:highlight>
                  <a:srgbClr val="FFFFFF"/>
                </a:highlight>
                <a:latin typeface="Montserrat"/>
                <a:ea typeface="Montserrat"/>
                <a:cs typeface="Montserrat"/>
                <a:sym typeface="Montserrat"/>
              </a:rPr>
              <a:t> next to the </a:t>
            </a:r>
            <a:r>
              <a:rPr b="1" lang="en-GB" sz="3000">
                <a:solidFill>
                  <a:schemeClr val="dk2"/>
                </a:solidFill>
                <a:highlight>
                  <a:srgbClr val="FFFFFF"/>
                </a:highlight>
                <a:latin typeface="Montserrat"/>
                <a:ea typeface="Montserrat"/>
                <a:cs typeface="Montserrat"/>
                <a:sym typeface="Montserrat"/>
              </a:rPr>
              <a:t>correct start </a:t>
            </a:r>
            <a:r>
              <a:rPr lang="en-GB" sz="3000">
                <a:solidFill>
                  <a:schemeClr val="dk2"/>
                </a:solidFill>
                <a:highlight>
                  <a:srgbClr val="FFFFFF"/>
                </a:highlight>
                <a:latin typeface="Montserrat"/>
                <a:ea typeface="Montserrat"/>
                <a:cs typeface="Montserrat"/>
                <a:sym typeface="Montserrat"/>
              </a:rPr>
              <a:t>for each sentence.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1.		☐ Ich ... </a:t>
            </a:r>
            <a:endParaRPr sz="3000">
              <a:solidFill>
                <a:schemeClr val="dk2"/>
              </a:solidFill>
              <a:highlight>
                <a:srgbClr val="FFFFFF"/>
              </a:highlight>
              <a:latin typeface="Montserrat"/>
              <a:ea typeface="Montserrat"/>
              <a:cs typeface="Montserrat"/>
              <a:sym typeface="Montserrat"/>
            </a:endParaRPr>
          </a:p>
          <a:p>
            <a:pPr indent="457200" lvl="0" marL="45720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 Ich soll …</a:t>
            </a:r>
            <a:endParaRPr sz="3000">
              <a:solidFill>
                <a:schemeClr val="dk2"/>
              </a:solidFill>
              <a:highlight>
                <a:srgbClr val="FFFFFF"/>
              </a:highlight>
              <a:latin typeface="Montserrat"/>
              <a:ea typeface="Montserrat"/>
              <a:cs typeface="Montserrat"/>
              <a:sym typeface="Montserrat"/>
            </a:endParaRPr>
          </a:p>
          <a:p>
            <a:pPr indent="457200" lvl="0" marL="45720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457200" lvl="0" marL="45720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2.		☐ Er …</a:t>
            </a:r>
            <a:endParaRPr sz="3000">
              <a:solidFill>
                <a:schemeClr val="dk2"/>
              </a:solidFill>
              <a:highlight>
                <a:srgbClr val="FFFFFF"/>
              </a:highlight>
              <a:latin typeface="Montserrat"/>
              <a:ea typeface="Montserrat"/>
              <a:cs typeface="Montserrat"/>
              <a:sym typeface="Montserrat"/>
            </a:endParaRPr>
          </a:p>
          <a:p>
            <a:pPr indent="457200" lvl="0" marL="45720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 Er muss ...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
        <p:nvSpPr>
          <p:cNvPr id="245" name="Google Shape;245;p45"/>
          <p:cNvSpPr txBox="1"/>
          <p:nvPr/>
        </p:nvSpPr>
        <p:spPr>
          <a:xfrm>
            <a:off x="4274875" y="4919025"/>
            <a:ext cx="6539100" cy="6465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00000"/>
              </a:lnSpc>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meinem Freund helfen</a:t>
            </a:r>
            <a:r>
              <a:rPr lang="en-GB" sz="1200">
                <a:solidFill>
                  <a:schemeClr val="dk2"/>
                </a:solidFill>
                <a:highlight>
                  <a:srgbClr val="FFFFFF"/>
                </a:highlight>
                <a:latin typeface="Century Gothic"/>
                <a:ea typeface="Century Gothic"/>
                <a:cs typeface="Century Gothic"/>
                <a:sym typeface="Century Gothic"/>
              </a:rPr>
              <a:t>.</a:t>
            </a:r>
            <a:endParaRPr>
              <a:solidFill>
                <a:schemeClr val="dk2"/>
              </a:solidFill>
              <a:latin typeface="Montserrat"/>
              <a:ea typeface="Montserrat"/>
              <a:cs typeface="Montserrat"/>
              <a:sym typeface="Montserrat"/>
            </a:endParaRPr>
          </a:p>
        </p:txBody>
      </p:sp>
      <p:sp>
        <p:nvSpPr>
          <p:cNvPr id="246" name="Google Shape;246;p45"/>
          <p:cNvSpPr/>
          <p:nvPr/>
        </p:nvSpPr>
        <p:spPr>
          <a:xfrm>
            <a:off x="4645750" y="4938550"/>
            <a:ext cx="175800" cy="7614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47" name="Google Shape;247;p45"/>
          <p:cNvSpPr txBox="1"/>
          <p:nvPr/>
        </p:nvSpPr>
        <p:spPr>
          <a:xfrm>
            <a:off x="5231350" y="6691150"/>
            <a:ext cx="6539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erklärt die Aufgabe.</a:t>
            </a:r>
            <a:endParaRPr sz="3000">
              <a:solidFill>
                <a:schemeClr val="dk2"/>
              </a:solidFill>
              <a:highlight>
                <a:srgbClr val="FFFFFF"/>
              </a:highlight>
              <a:latin typeface="Montserrat"/>
              <a:ea typeface="Montserrat"/>
              <a:cs typeface="Montserrat"/>
              <a:sym typeface="Montserrat"/>
            </a:endParaRPr>
          </a:p>
          <a:p>
            <a:pPr indent="457200" lvl="0" marL="457200" marR="0" rtl="0" algn="l">
              <a:lnSpc>
                <a:spcPct val="100000"/>
              </a:lnSpc>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p:txBody>
      </p:sp>
      <p:sp>
        <p:nvSpPr>
          <p:cNvPr id="248" name="Google Shape;248;p45"/>
          <p:cNvSpPr/>
          <p:nvPr/>
        </p:nvSpPr>
        <p:spPr>
          <a:xfrm>
            <a:off x="4645750" y="6691150"/>
            <a:ext cx="175800" cy="7614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6"/>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E: present or past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Does each sentence describe something that is </a:t>
            </a:r>
            <a:r>
              <a:rPr b="1" lang="en-GB" sz="3000">
                <a:solidFill>
                  <a:schemeClr val="dk2"/>
                </a:solidFill>
                <a:highlight>
                  <a:srgbClr val="FFFFFF"/>
                </a:highlight>
                <a:latin typeface="Montserrat"/>
                <a:ea typeface="Montserrat"/>
                <a:cs typeface="Montserrat"/>
                <a:sym typeface="Montserrat"/>
              </a:rPr>
              <a:t>happening now</a:t>
            </a:r>
            <a:r>
              <a:rPr lang="en-GB" sz="3000">
                <a:solidFill>
                  <a:schemeClr val="dk2"/>
                </a:solidFill>
                <a:highlight>
                  <a:srgbClr val="FFFFFF"/>
                </a:highlight>
                <a:latin typeface="Montserrat"/>
                <a:ea typeface="Montserrat"/>
                <a:cs typeface="Montserrat"/>
                <a:sym typeface="Montserrat"/>
              </a:rPr>
              <a:t> or something that </a:t>
            </a:r>
            <a:r>
              <a:rPr b="1" lang="en-GB" sz="3000">
                <a:solidFill>
                  <a:schemeClr val="dk2"/>
                </a:solidFill>
                <a:highlight>
                  <a:srgbClr val="FFFFFF"/>
                </a:highlight>
                <a:latin typeface="Montserrat"/>
                <a:ea typeface="Montserrat"/>
                <a:cs typeface="Montserrat"/>
                <a:sym typeface="Montserrat"/>
              </a:rPr>
              <a:t>happened yesterday</a:t>
            </a:r>
            <a:r>
              <a:rPr lang="en-GB" sz="3000">
                <a:solidFill>
                  <a:schemeClr val="dk2"/>
                </a:solidFill>
                <a:highlight>
                  <a:srgbClr val="FFFFFF"/>
                </a:highlight>
                <a:latin typeface="Montserrat"/>
                <a:ea typeface="Montserrat"/>
                <a:cs typeface="Montserrat"/>
                <a:sym typeface="Montserrat"/>
              </a:rPr>
              <a:t>?</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a:t>
            </a:r>
            <a:r>
              <a:rPr b="1" lang="en-GB" sz="3000">
                <a:solidFill>
                  <a:schemeClr val="dk2"/>
                </a:solidFill>
                <a:highlight>
                  <a:srgbClr val="FFFFFF"/>
                </a:highlight>
                <a:latin typeface="Montserrat"/>
                <a:ea typeface="Montserrat"/>
                <a:cs typeface="Montserrat"/>
                <a:sym typeface="Montserrat"/>
              </a:rPr>
              <a:t>(x)</a:t>
            </a:r>
            <a:r>
              <a:rPr lang="en-GB" sz="3000">
                <a:solidFill>
                  <a:schemeClr val="dk2"/>
                </a:solidFill>
                <a:highlight>
                  <a:srgbClr val="FFFFFF"/>
                </a:highlight>
                <a:latin typeface="Montserrat"/>
                <a:ea typeface="Montserrat"/>
                <a:cs typeface="Montserrat"/>
                <a:sym typeface="Montserrat"/>
              </a:rPr>
              <a:t> next to the correct answer.</a:t>
            </a: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highlight>
                <a:srgbClr val="FFFFFF"/>
              </a:highlight>
              <a:latin typeface="Montserrat"/>
              <a:ea typeface="Montserrat"/>
              <a:cs typeface="Montserrat"/>
              <a:sym typeface="Montserrat"/>
            </a:endParaRPr>
          </a:p>
          <a:p>
            <a:pPr indent="0" lvl="0" marL="0" rtl="0" algn="l">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 1.	Wir haben unser Geld verloren.		☐ happening now		☐ happened yesterday</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 2.	Sie sind in die Stadt gegangen.		☐ happening now		☐ happened yesterday</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F: two-verb structures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a:t>
            </a:r>
            <a:r>
              <a:rPr b="1" lang="en-GB" sz="3000">
                <a:solidFill>
                  <a:schemeClr val="dk2"/>
                </a:solidFill>
                <a:highlight>
                  <a:srgbClr val="FFFFFF"/>
                </a:highlight>
                <a:latin typeface="Montserrat"/>
                <a:ea typeface="Montserrat"/>
                <a:cs typeface="Montserrat"/>
                <a:sym typeface="Montserrat"/>
              </a:rPr>
              <a:t>(x)</a:t>
            </a:r>
            <a:r>
              <a:rPr lang="en-GB" sz="3000">
                <a:solidFill>
                  <a:schemeClr val="dk2"/>
                </a:solidFill>
                <a:highlight>
                  <a:srgbClr val="FFFFFF"/>
                </a:highlight>
                <a:latin typeface="Montserrat"/>
                <a:ea typeface="Montserrat"/>
                <a:cs typeface="Montserrat"/>
                <a:sym typeface="Montserrat"/>
              </a:rPr>
              <a:t> next to the </a:t>
            </a:r>
            <a:r>
              <a:rPr b="1" lang="en-GB" sz="3000">
                <a:solidFill>
                  <a:schemeClr val="dk2"/>
                </a:solidFill>
                <a:highlight>
                  <a:srgbClr val="FFFFFF"/>
                </a:highlight>
                <a:latin typeface="Montserrat"/>
                <a:ea typeface="Montserrat"/>
                <a:cs typeface="Montserrat"/>
                <a:sym typeface="Montserrat"/>
              </a:rPr>
              <a:t>correct start </a:t>
            </a:r>
            <a:r>
              <a:rPr lang="en-GB" sz="3000">
                <a:solidFill>
                  <a:schemeClr val="dk2"/>
                </a:solidFill>
                <a:highlight>
                  <a:srgbClr val="FFFFFF"/>
                </a:highlight>
                <a:latin typeface="Montserrat"/>
                <a:ea typeface="Montserrat"/>
                <a:cs typeface="Montserrat"/>
                <a:sym typeface="Montserrat"/>
              </a:rPr>
              <a:t>for each sentence.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 Du hast Lust,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600"/>
              </a:spcBef>
              <a:spcAft>
                <a:spcPts val="0"/>
              </a:spcAft>
              <a:buNone/>
            </a:pPr>
            <a:r>
              <a:rPr lang="en-GB" sz="3000">
                <a:solidFill>
                  <a:schemeClr val="dk2"/>
                </a:solidFill>
                <a:highlight>
                  <a:srgbClr val="FFFFFF"/>
                </a:highlight>
                <a:latin typeface="Montserrat"/>
                <a:ea typeface="Montserrat"/>
                <a:cs typeface="Montserrat"/>
                <a:sym typeface="Montserrat"/>
              </a:rPr>
              <a:t>☐ Du wirst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6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600"/>
              </a:spcBef>
              <a:spcAft>
                <a:spcPts val="0"/>
              </a:spcAft>
              <a:buNone/>
            </a:pPr>
            <a:r>
              <a:rPr lang="en-GB" sz="3000">
                <a:solidFill>
                  <a:schemeClr val="dk2"/>
                </a:solidFill>
                <a:highlight>
                  <a:srgbClr val="FFFFFF"/>
                </a:highlight>
                <a:latin typeface="Montserrat"/>
                <a:ea typeface="Montserrat"/>
                <a:cs typeface="Montserrat"/>
                <a:sym typeface="Montserrat"/>
              </a:rPr>
              <a:t>☐ Ich habe Lust,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600"/>
              </a:spcBef>
              <a:spcAft>
                <a:spcPts val="0"/>
              </a:spcAft>
              <a:buNone/>
            </a:pPr>
            <a:r>
              <a:rPr lang="en-GB" sz="3000">
                <a:solidFill>
                  <a:schemeClr val="dk2"/>
                </a:solidFill>
                <a:highlight>
                  <a:srgbClr val="FFFFFF"/>
                </a:highlight>
                <a:latin typeface="Montserrat"/>
                <a:ea typeface="Montserrat"/>
                <a:cs typeface="Montserrat"/>
                <a:sym typeface="Montserrat"/>
              </a:rPr>
              <a:t>☐ Ich werde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6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6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60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
        <p:nvSpPr>
          <p:cNvPr id="259" name="Google Shape;259;p47"/>
          <p:cNvSpPr txBox="1"/>
          <p:nvPr/>
        </p:nvSpPr>
        <p:spPr>
          <a:xfrm>
            <a:off x="4274875" y="4919025"/>
            <a:ext cx="6539100" cy="646500"/>
          </a:xfrm>
          <a:prstGeom prst="rect">
            <a:avLst/>
          </a:prstGeom>
          <a:noFill/>
          <a:ln>
            <a:noFill/>
          </a:ln>
        </p:spPr>
        <p:txBody>
          <a:bodyPr anchorCtr="0" anchor="t" bIns="91425" lIns="91425" spcFirstLastPara="1" rIns="91425" wrap="square" tIns="91425">
            <a:spAutoFit/>
          </a:bodyPr>
          <a:lstStyle/>
          <a:p>
            <a:pPr indent="457200" lvl="0" marL="457200" marR="0" rtl="0" algn="l">
              <a:lnSpc>
                <a:spcPct val="100000"/>
              </a:lnSpc>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einen Film zu sehen</a:t>
            </a:r>
            <a:r>
              <a:rPr lang="en-GB" sz="1200">
                <a:solidFill>
                  <a:schemeClr val="dk2"/>
                </a:solidFill>
                <a:highlight>
                  <a:srgbClr val="FFFFFF"/>
                </a:highlight>
                <a:latin typeface="Century Gothic"/>
                <a:ea typeface="Century Gothic"/>
                <a:cs typeface="Century Gothic"/>
                <a:sym typeface="Century Gothic"/>
              </a:rPr>
              <a:t>.</a:t>
            </a:r>
            <a:endParaRPr>
              <a:solidFill>
                <a:schemeClr val="dk2"/>
              </a:solidFill>
              <a:latin typeface="Montserrat"/>
              <a:ea typeface="Montserrat"/>
              <a:cs typeface="Montserrat"/>
              <a:sym typeface="Montserrat"/>
            </a:endParaRPr>
          </a:p>
        </p:txBody>
      </p:sp>
      <p:sp>
        <p:nvSpPr>
          <p:cNvPr id="260" name="Google Shape;260;p47"/>
          <p:cNvSpPr/>
          <p:nvPr/>
        </p:nvSpPr>
        <p:spPr>
          <a:xfrm>
            <a:off x="4645750" y="4938550"/>
            <a:ext cx="175800" cy="7614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261" name="Google Shape;261;p47"/>
          <p:cNvSpPr txBox="1"/>
          <p:nvPr/>
        </p:nvSpPr>
        <p:spPr>
          <a:xfrm>
            <a:off x="5231350" y="6691150"/>
            <a:ext cx="6539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ein Eis essen.</a:t>
            </a:r>
            <a:endParaRPr sz="3000">
              <a:solidFill>
                <a:schemeClr val="dk2"/>
              </a:solidFill>
              <a:highlight>
                <a:srgbClr val="FFFFFF"/>
              </a:highlight>
              <a:latin typeface="Montserrat"/>
              <a:ea typeface="Montserrat"/>
              <a:cs typeface="Montserrat"/>
              <a:sym typeface="Montserrat"/>
            </a:endParaRPr>
          </a:p>
        </p:txBody>
      </p:sp>
      <p:sp>
        <p:nvSpPr>
          <p:cNvPr id="262" name="Google Shape;262;p47"/>
          <p:cNvSpPr/>
          <p:nvPr/>
        </p:nvSpPr>
        <p:spPr>
          <a:xfrm>
            <a:off x="4645750" y="6691150"/>
            <a:ext cx="175800" cy="7614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8"/>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G: gender and case agreement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a:t>
            </a:r>
            <a:r>
              <a:rPr b="1" lang="en-GB" sz="3000">
                <a:solidFill>
                  <a:schemeClr val="dk2"/>
                </a:solidFill>
                <a:highlight>
                  <a:srgbClr val="FFFFFF"/>
                </a:highlight>
                <a:latin typeface="Montserrat"/>
                <a:ea typeface="Montserrat"/>
                <a:cs typeface="Montserrat"/>
                <a:sym typeface="Montserrat"/>
              </a:rPr>
              <a:t>(x)</a:t>
            </a:r>
            <a:r>
              <a:rPr lang="en-GB" sz="3000">
                <a:solidFill>
                  <a:schemeClr val="dk2"/>
                </a:solidFill>
                <a:highlight>
                  <a:srgbClr val="FFFFFF"/>
                </a:highlight>
                <a:latin typeface="Montserrat"/>
                <a:ea typeface="Montserrat"/>
                <a:cs typeface="Montserrat"/>
                <a:sym typeface="Montserrat"/>
              </a:rPr>
              <a:t> next to the </a:t>
            </a:r>
            <a:r>
              <a:rPr b="1" lang="en-GB" sz="3000">
                <a:solidFill>
                  <a:schemeClr val="dk2"/>
                </a:solidFill>
                <a:highlight>
                  <a:srgbClr val="FFFFFF"/>
                </a:highlight>
                <a:latin typeface="Montserrat"/>
                <a:ea typeface="Montserrat"/>
                <a:cs typeface="Montserrat"/>
                <a:sym typeface="Montserrat"/>
              </a:rPr>
              <a:t>noun </a:t>
            </a:r>
            <a:r>
              <a:rPr lang="en-GB" sz="3000">
                <a:solidFill>
                  <a:schemeClr val="dk2"/>
                </a:solidFill>
                <a:highlight>
                  <a:srgbClr val="FFFFFF"/>
                </a:highlight>
                <a:latin typeface="Montserrat"/>
                <a:ea typeface="Montserrat"/>
                <a:cs typeface="Montserrat"/>
                <a:sym typeface="Montserrat"/>
              </a:rPr>
              <a:t>that completes each sentence.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1. Unser ______________ ist groß.						☐ Bruder [masculine]	☐ Schwester [feminine]</a:t>
            </a:r>
            <a:endParaRPr sz="28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rPr lang="en-GB" sz="2800">
                <a:solidFill>
                  <a:schemeClr val="dk2"/>
                </a:solidFill>
                <a:highlight>
                  <a:srgbClr val="FFFFFF"/>
                </a:highlight>
                <a:latin typeface="Montserrat"/>
                <a:ea typeface="Montserrat"/>
                <a:cs typeface="Montserrat"/>
                <a:sym typeface="Montserrat"/>
              </a:rPr>
              <a:t>2. Sie sind mit ihrer ______________ gefahren.	☐ Vater [masculine]		☐ Mutter [feminine]</a:t>
            </a:r>
            <a:endParaRPr sz="28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rPr lang="en-GB" sz="2800">
                <a:solidFill>
                  <a:schemeClr val="dk2"/>
                </a:solidFill>
                <a:highlight>
                  <a:srgbClr val="FFFFFF"/>
                </a:highlight>
                <a:latin typeface="Montserrat"/>
                <a:ea typeface="Montserrat"/>
                <a:cs typeface="Montserrat"/>
                <a:sym typeface="Montserrat"/>
              </a:rPr>
              <a:t>3. Magst du mein ______________ ?				☐ Tasche [feminine]		☐ Buch [neuter]</a:t>
            </a:r>
            <a:endParaRPr sz="28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rPr lang="en-GB" sz="2800">
                <a:solidFill>
                  <a:schemeClr val="dk2"/>
                </a:solidFill>
                <a:highlight>
                  <a:srgbClr val="FFFFFF"/>
                </a:highlight>
                <a:latin typeface="Montserrat"/>
                <a:ea typeface="Montserrat"/>
                <a:cs typeface="Montserrat"/>
                <a:sym typeface="Montserrat"/>
              </a:rPr>
              <a:t>4. Wir fahren zum ______________ .					☐ Kino [neuter]				☐ Schule [feminine]</a:t>
            </a:r>
            <a:endParaRPr sz="28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rPr lang="en-GB" sz="2800">
                <a:solidFill>
                  <a:schemeClr val="dk2"/>
                </a:solidFill>
                <a:highlight>
                  <a:srgbClr val="FFFFFF"/>
                </a:highlight>
                <a:latin typeface="Montserrat"/>
                <a:ea typeface="Montserrat"/>
                <a:cs typeface="Montserrat"/>
                <a:sym typeface="Montserrat"/>
              </a:rPr>
              <a:t>5. Er geht durch den ______________ .				☐ Stadt [feminine]		☐ Wald [masculine]</a:t>
            </a:r>
            <a:endParaRPr sz="28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rPr lang="en-GB" sz="2800">
                <a:solidFill>
                  <a:schemeClr val="dk2"/>
                </a:solidFill>
                <a:highlight>
                  <a:srgbClr val="FFFFFF"/>
                </a:highlight>
                <a:latin typeface="Montserrat"/>
                <a:ea typeface="Montserrat"/>
                <a:cs typeface="Montserrat"/>
                <a:sym typeface="Montserrat"/>
              </a:rPr>
              <a:t>6. Ich habe keine ______________ . 					☐ Hund [masculine]		☐ Idee [feminine]</a:t>
            </a:r>
            <a:endParaRPr sz="28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9"/>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H: word order</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a:t>
            </a:r>
            <a:r>
              <a:rPr b="1" lang="en-GB" sz="3000">
                <a:solidFill>
                  <a:schemeClr val="dk2"/>
                </a:solidFill>
                <a:highlight>
                  <a:srgbClr val="FFFFFF"/>
                </a:highlight>
                <a:latin typeface="Montserrat"/>
                <a:ea typeface="Montserrat"/>
                <a:cs typeface="Montserrat"/>
                <a:sym typeface="Montserrat"/>
              </a:rPr>
              <a:t>(x)</a:t>
            </a:r>
            <a:r>
              <a:rPr lang="en-GB" sz="3000">
                <a:solidFill>
                  <a:schemeClr val="dk2"/>
                </a:solidFill>
                <a:highlight>
                  <a:srgbClr val="FFFFFF"/>
                </a:highlight>
                <a:latin typeface="Montserrat"/>
                <a:ea typeface="Montserrat"/>
                <a:cs typeface="Montserrat"/>
                <a:sym typeface="Montserrat"/>
              </a:rPr>
              <a:t> next to the </a:t>
            </a:r>
            <a:r>
              <a:rPr b="1" lang="en-GB" sz="3000">
                <a:solidFill>
                  <a:schemeClr val="dk2"/>
                </a:solidFill>
                <a:highlight>
                  <a:srgbClr val="FFFFFF"/>
                </a:highlight>
                <a:latin typeface="Montserrat"/>
                <a:ea typeface="Montserrat"/>
                <a:cs typeface="Montserrat"/>
                <a:sym typeface="Montserrat"/>
              </a:rPr>
              <a:t>correct ending </a:t>
            </a:r>
            <a:r>
              <a:rPr lang="en-GB" sz="3000">
                <a:solidFill>
                  <a:schemeClr val="dk2"/>
                </a:solidFill>
                <a:highlight>
                  <a:srgbClr val="FFFFFF"/>
                </a:highlight>
                <a:latin typeface="Montserrat"/>
                <a:ea typeface="Montserrat"/>
                <a:cs typeface="Montserrat"/>
                <a:sym typeface="Montserrat"/>
              </a:rPr>
              <a:t>for each sentence.</a:t>
            </a:r>
            <a:endParaRPr sz="30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Du sollst hier warten, während ...		☐ sie nehmen den Bus.		☐ sie den Bus nehmen.</a:t>
            </a:r>
            <a:endParaRPr sz="28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rPr lang="en-GB" sz="2800">
                <a:solidFill>
                  <a:schemeClr val="dk2"/>
                </a:solidFill>
                <a:highlight>
                  <a:srgbClr val="FFFFFF"/>
                </a:highlight>
                <a:latin typeface="Montserrat"/>
                <a:ea typeface="Montserrat"/>
                <a:cs typeface="Montserrat"/>
                <a:sym typeface="Montserrat"/>
              </a:rPr>
              <a:t>Ich mag Kunst, denn ...						☐ es ist lustig.						☐ es lustig ist.</a:t>
            </a:r>
            <a:endParaRPr sz="28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0"/>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C - WRITING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1"/>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translation</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On the next slide, translate</a:t>
            </a:r>
            <a:r>
              <a:rPr lang="en-GB" sz="3000">
                <a:solidFill>
                  <a:schemeClr val="dk2"/>
                </a:solidFill>
                <a:highlight>
                  <a:srgbClr val="FFFFFF"/>
                </a:highlight>
                <a:latin typeface="Montserrat"/>
                <a:ea typeface="Montserrat"/>
                <a:cs typeface="Montserrat"/>
                <a:sym typeface="Montserrat"/>
              </a:rPr>
              <a:t> the </a:t>
            </a:r>
            <a:r>
              <a:rPr b="1" lang="en-GB" sz="3000">
                <a:solidFill>
                  <a:schemeClr val="dk2"/>
                </a:solidFill>
                <a:highlight>
                  <a:srgbClr val="FFFFFF"/>
                </a:highlight>
                <a:latin typeface="Montserrat"/>
                <a:ea typeface="Montserrat"/>
                <a:cs typeface="Montserrat"/>
                <a:sym typeface="Montserrat"/>
              </a:rPr>
              <a:t>English words in brackets</a:t>
            </a:r>
            <a:r>
              <a:rPr lang="en-GB" sz="3000">
                <a:solidFill>
                  <a:schemeClr val="dk2"/>
                </a:solidFill>
                <a:highlight>
                  <a:srgbClr val="FFFFFF"/>
                </a:highlight>
                <a:latin typeface="Montserrat"/>
                <a:ea typeface="Montserrat"/>
                <a:cs typeface="Montserrat"/>
                <a:sym typeface="Montserrat"/>
              </a:rPr>
              <a:t> to complete the German sentence.</a:t>
            </a:r>
            <a:endParaRPr sz="3000">
              <a:solidFill>
                <a:schemeClr val="dk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2"/>
          <p:cNvSpPr txBox="1"/>
          <p:nvPr/>
        </p:nvSpPr>
        <p:spPr>
          <a:xfrm>
            <a:off x="917950" y="642950"/>
            <a:ext cx="16597200" cy="10205100"/>
          </a:xfrm>
          <a:prstGeom prst="rect">
            <a:avLst/>
          </a:prstGeom>
          <a:noFill/>
          <a:ln>
            <a:noFill/>
          </a:ln>
        </p:spPr>
        <p:txBody>
          <a:bodyPr anchorCtr="0" anchor="t" bIns="91425" lIns="91425" spcFirstLastPara="1" rIns="91425" wrap="square" tIns="91425">
            <a:spAutoFit/>
          </a:bodyPr>
          <a:lstStyle/>
          <a:p>
            <a:pPr indent="0" lvl="0" marL="0" rtl="0" algn="l">
              <a:lnSpc>
                <a:spcPct val="180000"/>
              </a:lnSpc>
              <a:spcBef>
                <a:spcPts val="1200"/>
              </a:spcBef>
              <a:spcAft>
                <a:spcPts val="0"/>
              </a:spcAft>
              <a:buNone/>
            </a:pPr>
            <a:r>
              <a:rPr lang="en-GB" sz="2900">
                <a:solidFill>
                  <a:schemeClr val="dk2"/>
                </a:solidFill>
                <a:highlight>
                  <a:srgbClr val="FFFFFF"/>
                </a:highlight>
                <a:latin typeface="Montserrat"/>
                <a:ea typeface="Montserrat"/>
                <a:cs typeface="Montserrat"/>
                <a:sym typeface="Montserrat"/>
              </a:rPr>
              <a:t>1. _____ _____________ ist stark. (</a:t>
            </a:r>
            <a:r>
              <a:rPr b="1" lang="en-GB" sz="2900">
                <a:solidFill>
                  <a:schemeClr val="dk2"/>
                </a:solidFill>
                <a:highlight>
                  <a:srgbClr val="FFFFFF"/>
                </a:highlight>
                <a:latin typeface="Montserrat"/>
                <a:ea typeface="Montserrat"/>
                <a:cs typeface="Montserrat"/>
                <a:sym typeface="Montserrat"/>
              </a:rPr>
              <a:t>wind</a:t>
            </a:r>
            <a:r>
              <a:rPr lang="en-GB" sz="2900">
                <a:solidFill>
                  <a:schemeClr val="dk2"/>
                </a:solidFill>
                <a:highlight>
                  <a:srgbClr val="FFFFFF"/>
                </a:highlight>
                <a:latin typeface="Montserrat"/>
                <a:ea typeface="Montserrat"/>
                <a:cs typeface="Montserrat"/>
                <a:sym typeface="Montserrat"/>
              </a:rPr>
              <a:t>)</a:t>
            </a:r>
            <a:r>
              <a:rPr b="1" lang="en-GB" sz="2900">
                <a:solidFill>
                  <a:schemeClr val="dk2"/>
                </a:solidFill>
                <a:highlight>
                  <a:srgbClr val="FFFFFF"/>
                </a:highlight>
                <a:latin typeface="Montserrat"/>
                <a:ea typeface="Montserrat"/>
                <a:cs typeface="Montserrat"/>
                <a:sym typeface="Montserrat"/>
              </a:rPr>
              <a:t>                             	</a:t>
            </a:r>
            <a:r>
              <a:rPr lang="en-GB" sz="2900">
                <a:solidFill>
                  <a:schemeClr val="dk2"/>
                </a:solidFill>
                <a:highlight>
                  <a:srgbClr val="FFFFFF"/>
                </a:highlight>
                <a:latin typeface="Montserrat"/>
                <a:ea typeface="Montserrat"/>
                <a:cs typeface="Montserrat"/>
                <a:sym typeface="Montserrat"/>
              </a:rPr>
              <a:t>                 	       	(write </a:t>
            </a:r>
            <a:r>
              <a:rPr b="1" lang="en-GB" sz="2900">
                <a:solidFill>
                  <a:schemeClr val="dk2"/>
                </a:solidFill>
                <a:highlight>
                  <a:srgbClr val="FFFFFF"/>
                </a:highlight>
                <a:latin typeface="Montserrat"/>
                <a:ea typeface="Montserrat"/>
                <a:cs typeface="Montserrat"/>
                <a:sym typeface="Montserrat"/>
              </a:rPr>
              <a:t>two</a:t>
            </a:r>
            <a:r>
              <a:rPr lang="en-GB" sz="2900">
                <a:solidFill>
                  <a:schemeClr val="dk2"/>
                </a:solidFill>
                <a:highlight>
                  <a:srgbClr val="FFFFFF"/>
                </a:highlight>
                <a:latin typeface="Montserrat"/>
                <a:ea typeface="Montserrat"/>
                <a:cs typeface="Montserrat"/>
                <a:sym typeface="Montserrat"/>
              </a:rPr>
              <a:t> words)</a:t>
            </a:r>
            <a:endParaRPr sz="29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2900">
                <a:solidFill>
                  <a:schemeClr val="dk2"/>
                </a:solidFill>
                <a:highlight>
                  <a:srgbClr val="FFFFFF"/>
                </a:highlight>
                <a:latin typeface="Montserrat"/>
                <a:ea typeface="Montserrat"/>
                <a:cs typeface="Montserrat"/>
                <a:sym typeface="Montserrat"/>
              </a:rPr>
              <a:t>2.  _____________ liebe ich es. (</a:t>
            </a:r>
            <a:r>
              <a:rPr b="1" lang="en-GB" sz="2900">
                <a:solidFill>
                  <a:schemeClr val="dk2"/>
                </a:solidFill>
                <a:highlight>
                  <a:srgbClr val="FFFFFF"/>
                </a:highlight>
                <a:latin typeface="Montserrat"/>
                <a:ea typeface="Montserrat"/>
                <a:cs typeface="Montserrat"/>
                <a:sym typeface="Montserrat"/>
              </a:rPr>
              <a:t>however</a:t>
            </a:r>
            <a:r>
              <a:rPr lang="en-GB" sz="2900">
                <a:solidFill>
                  <a:schemeClr val="dk2"/>
                </a:solidFill>
                <a:highlight>
                  <a:srgbClr val="FFFFFF"/>
                </a:highlight>
                <a:latin typeface="Montserrat"/>
                <a:ea typeface="Montserrat"/>
                <a:cs typeface="Montserrat"/>
                <a:sym typeface="Montserrat"/>
              </a:rPr>
              <a:t>)                            	                 	       	(write </a:t>
            </a:r>
            <a:r>
              <a:rPr b="1" lang="en-GB" sz="2900">
                <a:solidFill>
                  <a:schemeClr val="dk2"/>
                </a:solidFill>
                <a:highlight>
                  <a:srgbClr val="FFFFFF"/>
                </a:highlight>
                <a:latin typeface="Montserrat"/>
                <a:ea typeface="Montserrat"/>
                <a:cs typeface="Montserrat"/>
                <a:sym typeface="Montserrat"/>
              </a:rPr>
              <a:t>one</a:t>
            </a:r>
            <a:r>
              <a:rPr lang="en-GB" sz="2900">
                <a:solidFill>
                  <a:schemeClr val="dk2"/>
                </a:solidFill>
                <a:highlight>
                  <a:srgbClr val="FFFFFF"/>
                </a:highlight>
                <a:latin typeface="Montserrat"/>
                <a:ea typeface="Montserrat"/>
                <a:cs typeface="Montserrat"/>
                <a:sym typeface="Montserrat"/>
              </a:rPr>
              <a:t> word)</a:t>
            </a:r>
            <a:endParaRPr sz="2900">
              <a:solidFill>
                <a:schemeClr val="dk2"/>
              </a:solidFill>
              <a:highlight>
                <a:srgbClr val="FFFFFF"/>
              </a:highlight>
              <a:latin typeface="Montserrat"/>
              <a:ea typeface="Montserrat"/>
              <a:cs typeface="Montserrat"/>
              <a:sym typeface="Montserrat"/>
            </a:endParaRPr>
          </a:p>
          <a:p>
            <a:pPr indent="0" lvl="0" marL="0" rtl="0" algn="l">
              <a:lnSpc>
                <a:spcPct val="180000"/>
              </a:lnSpc>
              <a:spcBef>
                <a:spcPts val="1200"/>
              </a:spcBef>
              <a:spcAft>
                <a:spcPts val="0"/>
              </a:spcAft>
              <a:buNone/>
            </a:pPr>
            <a:r>
              <a:rPr lang="en-GB" sz="2900">
                <a:solidFill>
                  <a:schemeClr val="dk2"/>
                </a:solidFill>
                <a:latin typeface="Montserrat"/>
                <a:ea typeface="Montserrat"/>
                <a:cs typeface="Montserrat"/>
                <a:sym typeface="Montserrat"/>
              </a:rPr>
              <a:t>3. ____ _____________ ist schön. (</a:t>
            </a:r>
            <a:r>
              <a:rPr b="1" lang="en-GB" sz="2900">
                <a:solidFill>
                  <a:schemeClr val="dk2"/>
                </a:solidFill>
                <a:latin typeface="Montserrat"/>
                <a:ea typeface="Montserrat"/>
                <a:cs typeface="Montserrat"/>
                <a:sym typeface="Montserrat"/>
              </a:rPr>
              <a:t>material, cloth</a:t>
            </a:r>
            <a:r>
              <a:rPr lang="en-GB" sz="2900">
                <a:solidFill>
                  <a:schemeClr val="dk2"/>
                </a:solidFill>
                <a:latin typeface="Montserrat"/>
                <a:ea typeface="Montserrat"/>
                <a:cs typeface="Montserrat"/>
                <a:sym typeface="Montserrat"/>
              </a:rPr>
              <a:t>)                                       		(write </a:t>
            </a:r>
            <a:r>
              <a:rPr b="1" lang="en-GB" sz="2900">
                <a:solidFill>
                  <a:schemeClr val="dk2"/>
                </a:solidFill>
                <a:latin typeface="Montserrat"/>
                <a:ea typeface="Montserrat"/>
                <a:cs typeface="Montserrat"/>
                <a:sym typeface="Montserrat"/>
              </a:rPr>
              <a:t>two</a:t>
            </a:r>
            <a:r>
              <a:rPr lang="en-GB" sz="2900">
                <a:solidFill>
                  <a:schemeClr val="dk2"/>
                </a:solidFill>
                <a:latin typeface="Montserrat"/>
                <a:ea typeface="Montserrat"/>
                <a:cs typeface="Montserrat"/>
                <a:sym typeface="Montserrat"/>
              </a:rPr>
              <a:t> words)</a:t>
            </a:r>
            <a:endParaRPr sz="2900">
              <a:solidFill>
                <a:schemeClr val="dk2"/>
              </a:solidFill>
              <a:latin typeface="Montserrat"/>
              <a:ea typeface="Montserrat"/>
              <a:cs typeface="Montserrat"/>
              <a:sym typeface="Montserrat"/>
            </a:endParaRPr>
          </a:p>
          <a:p>
            <a:pPr indent="0" lvl="0" marL="0" rtl="0" algn="l">
              <a:lnSpc>
                <a:spcPct val="180000"/>
              </a:lnSpc>
              <a:spcBef>
                <a:spcPts val="1200"/>
              </a:spcBef>
              <a:spcAft>
                <a:spcPts val="0"/>
              </a:spcAft>
              <a:buNone/>
            </a:pPr>
            <a:r>
              <a:rPr lang="en-GB" sz="2900">
                <a:solidFill>
                  <a:schemeClr val="dk2"/>
                </a:solidFill>
                <a:latin typeface="Montserrat"/>
                <a:ea typeface="Montserrat"/>
                <a:cs typeface="Montserrat"/>
                <a:sym typeface="Montserrat"/>
              </a:rPr>
              <a:t>4. Oma ist _____________ Anna. (</a:t>
            </a:r>
            <a:r>
              <a:rPr b="1" lang="en-GB" sz="2900">
                <a:solidFill>
                  <a:schemeClr val="dk2"/>
                </a:solidFill>
                <a:latin typeface="Montserrat"/>
                <a:ea typeface="Montserrat"/>
                <a:cs typeface="Montserrat"/>
                <a:sym typeface="Montserrat"/>
              </a:rPr>
              <a:t>at (the house of)</a:t>
            </a:r>
            <a:r>
              <a:rPr lang="en-GB" sz="2900">
                <a:solidFill>
                  <a:schemeClr val="dk2"/>
                </a:solidFill>
                <a:latin typeface="Montserrat"/>
                <a:ea typeface="Montserrat"/>
                <a:cs typeface="Montserrat"/>
                <a:sym typeface="Montserrat"/>
              </a:rPr>
              <a:t>)                                	     (write </a:t>
            </a:r>
            <a:r>
              <a:rPr b="1" lang="en-GB" sz="2900">
                <a:solidFill>
                  <a:schemeClr val="dk2"/>
                </a:solidFill>
                <a:latin typeface="Montserrat"/>
                <a:ea typeface="Montserrat"/>
                <a:cs typeface="Montserrat"/>
                <a:sym typeface="Montserrat"/>
              </a:rPr>
              <a:t>one</a:t>
            </a:r>
            <a:r>
              <a:rPr lang="en-GB" sz="2900">
                <a:solidFill>
                  <a:schemeClr val="dk2"/>
                </a:solidFill>
                <a:latin typeface="Montserrat"/>
                <a:ea typeface="Montserrat"/>
                <a:cs typeface="Montserrat"/>
                <a:sym typeface="Montserrat"/>
              </a:rPr>
              <a:t> word)</a:t>
            </a:r>
            <a:endParaRPr sz="2900">
              <a:solidFill>
                <a:schemeClr val="dk2"/>
              </a:solidFill>
              <a:latin typeface="Montserrat"/>
              <a:ea typeface="Montserrat"/>
              <a:cs typeface="Montserrat"/>
              <a:sym typeface="Montserrat"/>
            </a:endParaRPr>
          </a:p>
          <a:p>
            <a:pPr indent="0" lvl="0" marL="0" rtl="0" algn="l">
              <a:lnSpc>
                <a:spcPct val="180000"/>
              </a:lnSpc>
              <a:spcBef>
                <a:spcPts val="1200"/>
              </a:spcBef>
              <a:spcAft>
                <a:spcPts val="0"/>
              </a:spcAft>
              <a:buNone/>
            </a:pPr>
            <a:r>
              <a:rPr lang="en-GB" sz="2900">
                <a:solidFill>
                  <a:schemeClr val="dk2"/>
                </a:solidFill>
                <a:latin typeface="Montserrat"/>
                <a:ea typeface="Montserrat"/>
                <a:cs typeface="Montserrat"/>
                <a:sym typeface="Montserrat"/>
              </a:rPr>
              <a:t>5. Die Aufgabe war _____________. (</a:t>
            </a:r>
            <a:r>
              <a:rPr b="1" lang="en-GB" sz="2900">
                <a:solidFill>
                  <a:schemeClr val="dk2"/>
                </a:solidFill>
                <a:latin typeface="Montserrat"/>
                <a:ea typeface="Montserrat"/>
                <a:cs typeface="Montserrat"/>
                <a:sym typeface="Montserrat"/>
              </a:rPr>
              <a:t>easy</a:t>
            </a:r>
            <a:r>
              <a:rPr lang="en-GB" sz="2900">
                <a:solidFill>
                  <a:schemeClr val="dk2"/>
                </a:solidFill>
                <a:latin typeface="Montserrat"/>
                <a:ea typeface="Montserrat"/>
                <a:cs typeface="Montserrat"/>
                <a:sym typeface="Montserrat"/>
              </a:rPr>
              <a:t>)                                                 	     (write </a:t>
            </a:r>
            <a:r>
              <a:rPr b="1" lang="en-GB" sz="2900">
                <a:solidFill>
                  <a:schemeClr val="dk2"/>
                </a:solidFill>
                <a:latin typeface="Montserrat"/>
                <a:ea typeface="Montserrat"/>
                <a:cs typeface="Montserrat"/>
                <a:sym typeface="Montserrat"/>
              </a:rPr>
              <a:t>one</a:t>
            </a:r>
            <a:r>
              <a:rPr lang="en-GB" sz="2900">
                <a:solidFill>
                  <a:schemeClr val="dk2"/>
                </a:solidFill>
                <a:latin typeface="Montserrat"/>
                <a:ea typeface="Montserrat"/>
                <a:cs typeface="Montserrat"/>
                <a:sym typeface="Montserrat"/>
              </a:rPr>
              <a:t> word)</a:t>
            </a:r>
            <a:endParaRPr sz="2900">
              <a:solidFill>
                <a:schemeClr val="dk2"/>
              </a:solidFill>
              <a:latin typeface="Montserrat"/>
              <a:ea typeface="Montserrat"/>
              <a:cs typeface="Montserrat"/>
              <a:sym typeface="Montserrat"/>
            </a:endParaRPr>
          </a:p>
          <a:p>
            <a:pPr indent="0" lvl="0" marL="0" rtl="0" algn="l">
              <a:lnSpc>
                <a:spcPct val="180000"/>
              </a:lnSpc>
              <a:spcBef>
                <a:spcPts val="1200"/>
              </a:spcBef>
              <a:spcAft>
                <a:spcPts val="0"/>
              </a:spcAft>
              <a:buNone/>
            </a:pPr>
            <a:r>
              <a:rPr lang="en-GB" sz="2900">
                <a:solidFill>
                  <a:schemeClr val="dk2"/>
                </a:solidFill>
                <a:latin typeface="Montserrat"/>
                <a:ea typeface="Montserrat"/>
                <a:cs typeface="Montserrat"/>
                <a:sym typeface="Montserrat"/>
              </a:rPr>
              <a:t>6. Kannst du das _____________? (</a:t>
            </a:r>
            <a:r>
              <a:rPr b="1" lang="en-GB" sz="2900">
                <a:solidFill>
                  <a:schemeClr val="dk2"/>
                </a:solidFill>
                <a:latin typeface="Montserrat"/>
                <a:ea typeface="Montserrat"/>
                <a:cs typeface="Montserrat"/>
                <a:sym typeface="Montserrat"/>
              </a:rPr>
              <a:t>to describe</a:t>
            </a:r>
            <a:r>
              <a:rPr lang="en-GB" sz="2900">
                <a:solidFill>
                  <a:schemeClr val="dk2"/>
                </a:solidFill>
                <a:latin typeface="Montserrat"/>
                <a:ea typeface="Montserrat"/>
                <a:cs typeface="Montserrat"/>
                <a:sym typeface="Montserrat"/>
              </a:rPr>
              <a:t>)                                 	       		(write </a:t>
            </a:r>
            <a:r>
              <a:rPr b="1" lang="en-GB" sz="2900">
                <a:solidFill>
                  <a:schemeClr val="dk2"/>
                </a:solidFill>
                <a:latin typeface="Montserrat"/>
                <a:ea typeface="Montserrat"/>
                <a:cs typeface="Montserrat"/>
                <a:sym typeface="Montserrat"/>
              </a:rPr>
              <a:t>one</a:t>
            </a:r>
            <a:r>
              <a:rPr lang="en-GB" sz="2900">
                <a:solidFill>
                  <a:schemeClr val="dk2"/>
                </a:solidFill>
                <a:latin typeface="Montserrat"/>
                <a:ea typeface="Montserrat"/>
                <a:cs typeface="Montserrat"/>
                <a:sym typeface="Montserrat"/>
              </a:rPr>
              <a:t> word)</a:t>
            </a:r>
            <a:endParaRPr sz="2900">
              <a:solidFill>
                <a:schemeClr val="dk2"/>
              </a:solidFill>
              <a:latin typeface="Montserrat"/>
              <a:ea typeface="Montserrat"/>
              <a:cs typeface="Montserrat"/>
              <a:sym typeface="Montserrat"/>
            </a:endParaRPr>
          </a:p>
          <a:p>
            <a:pPr indent="0" lvl="0" marL="0" rtl="0" algn="l">
              <a:lnSpc>
                <a:spcPct val="180000"/>
              </a:lnSpc>
              <a:spcBef>
                <a:spcPts val="1200"/>
              </a:spcBef>
              <a:spcAft>
                <a:spcPts val="0"/>
              </a:spcAft>
              <a:buNone/>
            </a:pPr>
            <a:r>
              <a:rPr lang="en-GB" sz="2900">
                <a:solidFill>
                  <a:schemeClr val="dk2"/>
                </a:solidFill>
                <a:latin typeface="Montserrat"/>
                <a:ea typeface="Montserrat"/>
                <a:cs typeface="Montserrat"/>
                <a:sym typeface="Montserrat"/>
              </a:rPr>
              <a:t>7. Sie will etwas _____________. (</a:t>
            </a:r>
            <a:r>
              <a:rPr b="1" lang="en-GB" sz="2900">
                <a:solidFill>
                  <a:schemeClr val="dk2"/>
                </a:solidFill>
                <a:latin typeface="Montserrat"/>
                <a:ea typeface="Montserrat"/>
                <a:cs typeface="Montserrat"/>
                <a:sym typeface="Montserrat"/>
              </a:rPr>
              <a:t>to tell, telling</a:t>
            </a:r>
            <a:r>
              <a:rPr lang="en-GB" sz="2900">
                <a:solidFill>
                  <a:schemeClr val="dk2"/>
                </a:solidFill>
                <a:latin typeface="Montserrat"/>
                <a:ea typeface="Montserrat"/>
                <a:cs typeface="Montserrat"/>
                <a:sym typeface="Montserrat"/>
              </a:rPr>
              <a:t>)                                      	     (write </a:t>
            </a:r>
            <a:r>
              <a:rPr b="1" lang="en-GB" sz="2900">
                <a:solidFill>
                  <a:schemeClr val="dk2"/>
                </a:solidFill>
                <a:latin typeface="Montserrat"/>
                <a:ea typeface="Montserrat"/>
                <a:cs typeface="Montserrat"/>
                <a:sym typeface="Montserrat"/>
              </a:rPr>
              <a:t>one</a:t>
            </a:r>
            <a:r>
              <a:rPr lang="en-GB" sz="2900">
                <a:solidFill>
                  <a:schemeClr val="dk2"/>
                </a:solidFill>
                <a:latin typeface="Montserrat"/>
                <a:ea typeface="Montserrat"/>
                <a:cs typeface="Montserrat"/>
                <a:sym typeface="Montserrat"/>
              </a:rPr>
              <a:t> word)</a:t>
            </a:r>
            <a:endParaRPr sz="2900">
              <a:solidFill>
                <a:schemeClr val="dk2"/>
              </a:solidFill>
              <a:latin typeface="Montserrat"/>
              <a:ea typeface="Montserrat"/>
              <a:cs typeface="Montserrat"/>
              <a:sym typeface="Montserrat"/>
            </a:endParaRPr>
          </a:p>
          <a:p>
            <a:pPr indent="0" lvl="0" marL="0" rtl="0" algn="l">
              <a:lnSpc>
                <a:spcPct val="180000"/>
              </a:lnSpc>
              <a:spcBef>
                <a:spcPts val="1200"/>
              </a:spcBef>
              <a:spcAft>
                <a:spcPts val="0"/>
              </a:spcAft>
              <a:buNone/>
            </a:pPr>
            <a:r>
              <a:rPr lang="en-GB" sz="2900">
                <a:solidFill>
                  <a:schemeClr val="dk2"/>
                </a:solidFill>
                <a:latin typeface="Montserrat"/>
                <a:ea typeface="Montserrat"/>
                <a:cs typeface="Montserrat"/>
                <a:sym typeface="Montserrat"/>
              </a:rPr>
              <a:t>8. ___ _____________ ist sehr groß. (</a:t>
            </a:r>
            <a:r>
              <a:rPr b="1" lang="en-GB" sz="2900">
                <a:solidFill>
                  <a:schemeClr val="dk2"/>
                </a:solidFill>
                <a:latin typeface="Montserrat"/>
                <a:ea typeface="Montserrat"/>
                <a:cs typeface="Montserrat"/>
                <a:sym typeface="Montserrat"/>
              </a:rPr>
              <a:t>ship</a:t>
            </a:r>
            <a:r>
              <a:rPr lang="en-GB" sz="2900">
                <a:solidFill>
                  <a:schemeClr val="dk2"/>
                </a:solidFill>
                <a:latin typeface="Montserrat"/>
                <a:ea typeface="Montserrat"/>
                <a:cs typeface="Montserrat"/>
                <a:sym typeface="Montserrat"/>
              </a:rPr>
              <a:t>)                                                 	       	(write </a:t>
            </a:r>
            <a:r>
              <a:rPr b="1" lang="en-GB" sz="2900">
                <a:solidFill>
                  <a:schemeClr val="dk2"/>
                </a:solidFill>
                <a:latin typeface="Montserrat"/>
                <a:ea typeface="Montserrat"/>
                <a:cs typeface="Montserrat"/>
                <a:sym typeface="Montserrat"/>
              </a:rPr>
              <a:t>two</a:t>
            </a:r>
            <a:r>
              <a:rPr lang="en-GB" sz="2900">
                <a:solidFill>
                  <a:schemeClr val="dk2"/>
                </a:solidFill>
                <a:latin typeface="Montserrat"/>
                <a:ea typeface="Montserrat"/>
                <a:cs typeface="Montserrat"/>
                <a:sym typeface="Montserrat"/>
              </a:rPr>
              <a:t> words)</a:t>
            </a:r>
            <a:endParaRPr sz="2900">
              <a:solidFill>
                <a:schemeClr val="dk2"/>
              </a:solidFill>
              <a:latin typeface="Montserrat"/>
              <a:ea typeface="Montserrat"/>
              <a:cs typeface="Montserrat"/>
              <a:sym typeface="Montserrat"/>
            </a:endParaRPr>
          </a:p>
          <a:p>
            <a:pPr indent="0" lvl="0" marL="0" rtl="0" algn="l">
              <a:lnSpc>
                <a:spcPct val="180000"/>
              </a:lnSpc>
              <a:spcBef>
                <a:spcPts val="1200"/>
              </a:spcBef>
              <a:spcAft>
                <a:spcPts val="0"/>
              </a:spcAft>
              <a:buNone/>
            </a:pPr>
            <a:r>
              <a:rPr lang="en-GB" sz="2900">
                <a:solidFill>
                  <a:schemeClr val="dk2"/>
                </a:solidFill>
                <a:latin typeface="Montserrat"/>
                <a:ea typeface="Montserrat"/>
                <a:cs typeface="Montserrat"/>
                <a:sym typeface="Montserrat"/>
              </a:rPr>
              <a:t>9. Er kommt _____________ Österreich. (</a:t>
            </a:r>
            <a:r>
              <a:rPr b="1" lang="en-GB" sz="2900">
                <a:solidFill>
                  <a:schemeClr val="dk2"/>
                </a:solidFill>
                <a:latin typeface="Montserrat"/>
                <a:ea typeface="Montserrat"/>
                <a:cs typeface="Montserrat"/>
                <a:sym typeface="Montserrat"/>
              </a:rPr>
              <a:t>from</a:t>
            </a:r>
            <a:r>
              <a:rPr lang="en-GB" sz="2900">
                <a:solidFill>
                  <a:schemeClr val="dk2"/>
                </a:solidFill>
                <a:latin typeface="Montserrat"/>
                <a:ea typeface="Montserrat"/>
                <a:cs typeface="Montserrat"/>
                <a:sym typeface="Montserrat"/>
              </a:rPr>
              <a:t>)                                       		(write </a:t>
            </a:r>
            <a:r>
              <a:rPr b="1" lang="en-GB" sz="2900">
                <a:solidFill>
                  <a:schemeClr val="dk2"/>
                </a:solidFill>
                <a:latin typeface="Montserrat"/>
                <a:ea typeface="Montserrat"/>
                <a:cs typeface="Montserrat"/>
                <a:sym typeface="Montserrat"/>
              </a:rPr>
              <a:t>one</a:t>
            </a:r>
            <a:r>
              <a:rPr lang="en-GB" sz="2900">
                <a:solidFill>
                  <a:schemeClr val="dk2"/>
                </a:solidFill>
                <a:latin typeface="Montserrat"/>
                <a:ea typeface="Montserrat"/>
                <a:cs typeface="Montserrat"/>
                <a:sym typeface="Montserrat"/>
              </a:rPr>
              <a:t> word)</a:t>
            </a:r>
            <a:endParaRPr sz="2900">
              <a:solidFill>
                <a:schemeClr val="dk2"/>
              </a:solidFill>
              <a:latin typeface="Montserrat"/>
              <a:ea typeface="Montserrat"/>
              <a:cs typeface="Montserrat"/>
              <a:sym typeface="Montserrat"/>
            </a:endParaRPr>
          </a:p>
          <a:p>
            <a:pPr indent="0" lvl="0" marL="0" rtl="0" algn="l">
              <a:lnSpc>
                <a:spcPct val="180000"/>
              </a:lnSpc>
              <a:spcBef>
                <a:spcPts val="1200"/>
              </a:spcBef>
              <a:spcAft>
                <a:spcPts val="0"/>
              </a:spcAft>
              <a:buNone/>
            </a:pPr>
            <a:r>
              <a:rPr lang="en-GB" sz="2900">
                <a:solidFill>
                  <a:schemeClr val="dk2"/>
                </a:solidFill>
                <a:latin typeface="Montserrat"/>
                <a:ea typeface="Montserrat"/>
                <a:cs typeface="Montserrat"/>
                <a:sym typeface="Montserrat"/>
              </a:rPr>
              <a:t>10. Wo ist  ___ _____________? (</a:t>
            </a:r>
            <a:r>
              <a:rPr b="1" lang="en-GB" sz="2900">
                <a:solidFill>
                  <a:schemeClr val="dk2"/>
                </a:solidFill>
                <a:latin typeface="Montserrat"/>
                <a:ea typeface="Montserrat"/>
                <a:cs typeface="Montserrat"/>
                <a:sym typeface="Montserrat"/>
              </a:rPr>
              <a:t>kitchen</a:t>
            </a:r>
            <a:r>
              <a:rPr lang="en-GB" sz="2900">
                <a:solidFill>
                  <a:schemeClr val="dk2"/>
                </a:solidFill>
                <a:latin typeface="Montserrat"/>
                <a:ea typeface="Montserrat"/>
                <a:cs typeface="Montserrat"/>
                <a:sym typeface="Montserrat"/>
              </a:rPr>
              <a:t>)                                       	       	       	(write </a:t>
            </a:r>
            <a:r>
              <a:rPr b="1" lang="en-GB" sz="2900">
                <a:solidFill>
                  <a:schemeClr val="dk2"/>
                </a:solidFill>
                <a:latin typeface="Montserrat"/>
                <a:ea typeface="Montserrat"/>
                <a:cs typeface="Montserrat"/>
                <a:sym typeface="Montserrat"/>
              </a:rPr>
              <a:t>two</a:t>
            </a:r>
            <a:r>
              <a:rPr lang="en-GB" sz="2900">
                <a:solidFill>
                  <a:schemeClr val="dk2"/>
                </a:solidFill>
                <a:latin typeface="Montserrat"/>
                <a:ea typeface="Montserrat"/>
                <a:cs typeface="Montserrat"/>
                <a:sym typeface="Montserrat"/>
              </a:rPr>
              <a:t> words)</a:t>
            </a:r>
            <a:endParaRPr sz="2900">
              <a:solidFill>
                <a:schemeClr val="dk2"/>
              </a:solidFill>
              <a:latin typeface="Montserrat"/>
              <a:ea typeface="Montserrat"/>
              <a:cs typeface="Montserrat"/>
              <a:sym typeface="Montserrat"/>
            </a:endParaRPr>
          </a:p>
          <a:p>
            <a:pPr indent="0" lvl="0" marL="0" rtl="0" algn="l">
              <a:lnSpc>
                <a:spcPct val="180000"/>
              </a:lnSpc>
              <a:spcBef>
                <a:spcPts val="1200"/>
              </a:spcBef>
              <a:spcAft>
                <a:spcPts val="0"/>
              </a:spcAft>
              <a:buNone/>
            </a:pPr>
            <a:r>
              <a:t/>
            </a:r>
            <a:endParaRPr sz="29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S</a:t>
            </a:r>
            <a:r>
              <a:rPr b="1" lang="en-GB" sz="4700">
                <a:solidFill>
                  <a:schemeClr val="dk2"/>
                </a:solidFill>
                <a:highlight>
                  <a:schemeClr val="lt1"/>
                </a:highlight>
                <a:latin typeface="Montserrat"/>
                <a:ea typeface="Montserrat"/>
                <a:cs typeface="Montserrat"/>
                <a:sym typeface="Montserrat"/>
              </a:rPr>
              <a:t>ounds of the language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rgbClr val="FFFFFF"/>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You will hear the 15 </a:t>
            </a:r>
            <a:r>
              <a:rPr lang="en-GB" sz="3000">
                <a:solidFill>
                  <a:schemeClr val="dk2"/>
                </a:solidFill>
                <a:latin typeface="Montserrat"/>
                <a:ea typeface="Montserrat"/>
                <a:cs typeface="Montserrat"/>
                <a:sym typeface="Montserrat"/>
              </a:rPr>
              <a:t>German</a:t>
            </a:r>
            <a:r>
              <a:rPr lang="en-GB" sz="3000">
                <a:solidFill>
                  <a:schemeClr val="dk2"/>
                </a:solidFill>
                <a:latin typeface="Montserrat"/>
                <a:ea typeface="Montserrat"/>
                <a:cs typeface="Montserrat"/>
                <a:sym typeface="Montserrat"/>
              </a:rPr>
              <a:t> words listed on the next slide. You will hear each word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Complete the spelling of each word by filling in the missing letters. </a:t>
            </a:r>
            <a:r>
              <a:rPr b="1" lang="en-GB" sz="3000">
                <a:solidFill>
                  <a:schemeClr val="dk2"/>
                </a:solidFill>
                <a:latin typeface="Montserrat"/>
                <a:ea typeface="Montserrat"/>
                <a:cs typeface="Montserrat"/>
                <a:sym typeface="Montserrat"/>
              </a:rPr>
              <a:t>Each dash (_) represents one missing letter.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For some of the words you hear, there may be more than one way of spelling them.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Just write any one possible spelling for each word.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highlight>
                  <a:srgbClr val="FFFFFF"/>
                </a:highlight>
                <a:latin typeface="Montserrat"/>
                <a:ea typeface="Montserrat"/>
                <a:cs typeface="Montserrat"/>
                <a:sym typeface="Montserrat"/>
              </a:rPr>
              <a:t>The aim is to see how you write the sounds that you hear. You won’t know these words because they are very rare. Don’t worry – just do your best!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3"/>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synonyms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Write </a:t>
            </a:r>
            <a:r>
              <a:rPr b="1" lang="en-GB" sz="3000">
                <a:solidFill>
                  <a:schemeClr val="dk2"/>
                </a:solidFill>
                <a:latin typeface="Montserrat"/>
                <a:ea typeface="Montserrat"/>
                <a:cs typeface="Montserrat"/>
                <a:sym typeface="Montserrat"/>
              </a:rPr>
              <a:t>two German words </a:t>
            </a:r>
            <a:r>
              <a:rPr lang="en-GB" sz="3000">
                <a:solidFill>
                  <a:schemeClr val="dk2"/>
                </a:solidFill>
                <a:latin typeface="Montserrat"/>
                <a:ea typeface="Montserrat"/>
                <a:cs typeface="Montserrat"/>
                <a:sym typeface="Montserrat"/>
              </a:rPr>
              <a:t>for each of the following English words:</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room                          			1. ________________, 		2. ________________</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because                   			1. ________________, 		2. ________________</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3. company                  			1. ________________, 		2. ________________</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4. to begin, beginning 		1. ________________,  		2. ________________</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5. to get                        			1. ________________,		2. ________________</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4"/>
          <p:cNvSpPr txBox="1"/>
          <p:nvPr/>
        </p:nvSpPr>
        <p:spPr>
          <a:xfrm>
            <a:off x="737400" y="890050"/>
            <a:ext cx="17265000" cy="86967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word patterns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Translate</a:t>
            </a:r>
            <a:r>
              <a:rPr lang="en-GB" sz="3000">
                <a:solidFill>
                  <a:schemeClr val="dk2"/>
                </a:solidFill>
                <a:latin typeface="Montserrat"/>
                <a:ea typeface="Montserrat"/>
                <a:cs typeface="Montserrat"/>
                <a:sym typeface="Montserrat"/>
              </a:rPr>
              <a:t> the English words </a:t>
            </a:r>
            <a:r>
              <a:rPr b="1" lang="en-GB" sz="3000">
                <a:solidFill>
                  <a:schemeClr val="dk2"/>
                </a:solidFill>
                <a:latin typeface="Montserrat"/>
                <a:ea typeface="Montserrat"/>
                <a:cs typeface="Montserrat"/>
                <a:sym typeface="Montserrat"/>
              </a:rPr>
              <a:t>into German</a:t>
            </a:r>
            <a:r>
              <a:rPr lang="en-GB" sz="3000">
                <a:solidFill>
                  <a:schemeClr val="dk2"/>
                </a:solidFill>
                <a:latin typeface="Montserrat"/>
                <a:ea typeface="Montserrat"/>
                <a:cs typeface="Montserrat"/>
                <a:sym typeface="Montserrat"/>
              </a:rPr>
              <a:t>. You don’t yet know the German words!</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Use the </a:t>
            </a:r>
            <a:r>
              <a:rPr b="1" lang="en-GB" sz="3000">
                <a:solidFill>
                  <a:schemeClr val="dk2"/>
                </a:solidFill>
                <a:latin typeface="Montserrat"/>
                <a:ea typeface="Montserrat"/>
                <a:cs typeface="Montserrat"/>
                <a:sym typeface="Montserrat"/>
              </a:rPr>
              <a:t>patterns</a:t>
            </a:r>
            <a:r>
              <a:rPr lang="en-GB" sz="3000">
                <a:solidFill>
                  <a:schemeClr val="dk2"/>
                </a:solidFill>
                <a:latin typeface="Montserrat"/>
                <a:ea typeface="Montserrat"/>
                <a:cs typeface="Montserrat"/>
                <a:sym typeface="Montserrat"/>
              </a:rPr>
              <a:t> you have learned to work out what the German word is likely to be.</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Clues</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 logical                       	       		________________</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 the hot (ones)           	       	___ ________________          	       	hot = </a:t>
            </a:r>
            <a:r>
              <a:rPr i="1" lang="en-GB" sz="3000">
                <a:solidFill>
                  <a:schemeClr val="dk2"/>
                </a:solidFill>
                <a:latin typeface="Montserrat"/>
                <a:ea typeface="Montserrat"/>
                <a:cs typeface="Montserrat"/>
                <a:sym typeface="Montserrat"/>
              </a:rPr>
              <a:t>heiß</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3. security                      	       		___ ________________          	       	safe, secure = </a:t>
            </a:r>
            <a:r>
              <a:rPr i="1" lang="en-GB" sz="3000">
                <a:solidFill>
                  <a:schemeClr val="dk2"/>
                </a:solidFill>
                <a:latin typeface="Montserrat"/>
                <a:ea typeface="Montserrat"/>
                <a:cs typeface="Montserrat"/>
                <a:sym typeface="Montserrat"/>
              </a:rPr>
              <a:t>sicher</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4. the main (school) subject  	___ ________________          	       	school subject = </a:t>
            </a:r>
            <a:r>
              <a:rPr i="1" lang="en-GB" sz="3000">
                <a:solidFill>
                  <a:schemeClr val="dk2"/>
                </a:solidFill>
                <a:latin typeface="Montserrat"/>
                <a:ea typeface="Montserrat"/>
                <a:cs typeface="Montserrat"/>
                <a:sym typeface="Montserrat"/>
              </a:rPr>
              <a:t>Fach</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5. finding  	                 	       		___ ________________          	       	to find = </a:t>
            </a:r>
            <a:r>
              <a:rPr i="1" lang="en-GB" sz="3000">
                <a:solidFill>
                  <a:schemeClr val="dk2"/>
                </a:solidFill>
                <a:latin typeface="Montserrat"/>
                <a:ea typeface="Montserrat"/>
                <a:cs typeface="Montserrat"/>
                <a:sym typeface="Montserrat"/>
              </a:rPr>
              <a:t>finden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5"/>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past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b="1" lang="en-GB" sz="3000">
                <a:solidFill>
                  <a:schemeClr val="dk2"/>
                </a:solidFill>
                <a:latin typeface="Montserrat"/>
                <a:ea typeface="Montserrat"/>
                <a:cs typeface="Montserrat"/>
                <a:sym typeface="Montserrat"/>
              </a:rPr>
              <a:t>T</a:t>
            </a:r>
            <a:r>
              <a:rPr b="1" lang="en-GB" sz="3000">
                <a:solidFill>
                  <a:schemeClr val="dk2"/>
                </a:solidFill>
                <a:latin typeface="Montserrat"/>
                <a:ea typeface="Montserrat"/>
                <a:cs typeface="Montserrat"/>
                <a:sym typeface="Montserrat"/>
              </a:rPr>
              <a:t>ranslate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English words in brackets</a:t>
            </a:r>
            <a:r>
              <a:rPr lang="en-GB" sz="3000">
                <a:solidFill>
                  <a:schemeClr val="dk2"/>
                </a:solidFill>
                <a:latin typeface="Montserrat"/>
                <a:ea typeface="Montserrat"/>
                <a:cs typeface="Montserrat"/>
                <a:sym typeface="Montserrat"/>
              </a:rPr>
              <a:t> to complete the German sentence.</a:t>
            </a:r>
            <a:endParaRPr sz="3000" u="sng">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(There were) _________ _________ viele Bäume.</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Er  _________ (had) ein Auto.</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6"/>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adjective agreement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highlight>
                  <a:schemeClr val="lt1"/>
                </a:highlight>
                <a:latin typeface="Montserrat"/>
                <a:ea typeface="Montserrat"/>
                <a:cs typeface="Montserrat"/>
                <a:sym typeface="Montserrat"/>
              </a:rPr>
              <a:t>Write the </a:t>
            </a:r>
            <a:r>
              <a:rPr b="1" lang="en-GB" sz="3000">
                <a:solidFill>
                  <a:schemeClr val="dk2"/>
                </a:solidFill>
                <a:highlight>
                  <a:schemeClr val="lt1"/>
                </a:highlight>
                <a:latin typeface="Montserrat"/>
                <a:ea typeface="Montserrat"/>
                <a:cs typeface="Montserrat"/>
                <a:sym typeface="Montserrat"/>
              </a:rPr>
              <a:t>German </a:t>
            </a:r>
            <a:r>
              <a:rPr lang="en-GB" sz="3000">
                <a:solidFill>
                  <a:schemeClr val="dk2"/>
                </a:solidFill>
                <a:highlight>
                  <a:schemeClr val="lt1"/>
                </a:highlight>
                <a:latin typeface="Montserrat"/>
                <a:ea typeface="Montserrat"/>
                <a:cs typeface="Montserrat"/>
                <a:sym typeface="Montserrat"/>
              </a:rPr>
              <a:t>for the English given in brackets. </a:t>
            </a:r>
            <a:endParaRPr sz="3000" u="sng">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08" name="Google Shape;308;p56"/>
          <p:cNvGraphicFramePr/>
          <p:nvPr/>
        </p:nvGraphicFramePr>
        <p:xfrm>
          <a:off x="737400" y="4700550"/>
          <a:ext cx="3000000" cy="3000000"/>
        </p:xfrm>
        <a:graphic>
          <a:graphicData uri="http://schemas.openxmlformats.org/drawingml/2006/table">
            <a:tbl>
              <a:tblPr>
                <a:noFill/>
                <a:tableStyleId>{1F70E6B1-5AC3-4B70-B267-FD0594B94E4B}</a:tableStyleId>
              </a:tblPr>
              <a:tblGrid>
                <a:gridCol w="923350"/>
                <a:gridCol w="9942100"/>
                <a:gridCol w="4745575"/>
              </a:tblGrid>
              <a:tr h="128377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Sie kommt aus einem __________ Land. (traditional)</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traditional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traditionell</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128377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Du kaufst das __________ Haus. (beautiful)	</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beautiful </a:t>
                      </a:r>
                      <a:r>
                        <a:rPr lang="en-GB" sz="3000">
                          <a:solidFill>
                            <a:schemeClr val="dk2"/>
                          </a:solidFill>
                          <a:highlight>
                            <a:srgbClr val="FFFFFF"/>
                          </a:highlight>
                          <a:latin typeface="Montserrat"/>
                          <a:ea typeface="Montserrat"/>
                          <a:cs typeface="Montserrat"/>
                          <a:sym typeface="Montserrat"/>
                        </a:rPr>
                        <a:t>=</a:t>
                      </a:r>
                      <a:r>
                        <a:rPr b="1"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schön</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128377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3.</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Das sind die __________ Felder (n.pl). (green)</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green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grün</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7"/>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C: verb forms and word order</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highlight>
                  <a:schemeClr val="lt1"/>
                </a:highlight>
                <a:latin typeface="Montserrat"/>
                <a:ea typeface="Montserrat"/>
                <a:cs typeface="Montserrat"/>
                <a:sym typeface="Montserrat"/>
              </a:rPr>
              <a:t>Write the </a:t>
            </a:r>
            <a:r>
              <a:rPr b="1" lang="en-GB" sz="3000">
                <a:solidFill>
                  <a:schemeClr val="dk2"/>
                </a:solidFill>
                <a:highlight>
                  <a:schemeClr val="lt1"/>
                </a:highlight>
                <a:latin typeface="Montserrat"/>
                <a:ea typeface="Montserrat"/>
                <a:cs typeface="Montserrat"/>
                <a:sym typeface="Montserrat"/>
              </a:rPr>
              <a:t>German </a:t>
            </a:r>
            <a:r>
              <a:rPr lang="en-GB" sz="3000">
                <a:solidFill>
                  <a:schemeClr val="dk2"/>
                </a:solidFill>
                <a:highlight>
                  <a:schemeClr val="lt1"/>
                </a:highlight>
                <a:latin typeface="Montserrat"/>
                <a:ea typeface="Montserrat"/>
                <a:cs typeface="Montserrat"/>
                <a:sym typeface="Montserrat"/>
              </a:rPr>
              <a:t>for the English given in brackets. Think about </a:t>
            </a:r>
            <a:r>
              <a:rPr b="1" lang="en-GB" sz="3000">
                <a:solidFill>
                  <a:schemeClr val="dk2"/>
                </a:solidFill>
                <a:highlight>
                  <a:schemeClr val="lt1"/>
                </a:highlight>
                <a:latin typeface="Montserrat"/>
                <a:ea typeface="Montserrat"/>
                <a:cs typeface="Montserrat"/>
                <a:sym typeface="Montserrat"/>
              </a:rPr>
              <a:t>word order</a:t>
            </a:r>
            <a:r>
              <a:rPr lang="en-GB" sz="3000">
                <a:solidFill>
                  <a:schemeClr val="dk2"/>
                </a:solidFill>
                <a:highlight>
                  <a:schemeClr val="lt1"/>
                </a:highlight>
                <a:latin typeface="Montserrat"/>
                <a:ea typeface="Montserrat"/>
                <a:cs typeface="Montserrat"/>
                <a:sym typeface="Montserrat"/>
              </a:rPr>
              <a:t>.</a:t>
            </a:r>
            <a:endParaRPr sz="3000" u="sng">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14" name="Google Shape;314;p57"/>
          <p:cNvGraphicFramePr/>
          <p:nvPr/>
        </p:nvGraphicFramePr>
        <p:xfrm>
          <a:off x="737400" y="4407750"/>
          <a:ext cx="3000000" cy="3000000"/>
        </p:xfrm>
        <a:graphic>
          <a:graphicData uri="http://schemas.openxmlformats.org/drawingml/2006/table">
            <a:tbl>
              <a:tblPr>
                <a:noFill/>
                <a:tableStyleId>{1F70E6B1-5AC3-4B70-B267-FD0594B94E4B}</a:tableStyleId>
              </a:tblPr>
              <a:tblGrid>
                <a:gridCol w="965325"/>
                <a:gridCol w="10438925"/>
                <a:gridCol w="5006200"/>
              </a:tblGrid>
              <a:tr h="221537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Bald _________ _________ das Essen. (I am cooking) </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I</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ich</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cook</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kochen</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221537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Heute _________ _________ das Haus. (we are cleaning)</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we</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wir</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clean</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putzen</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8"/>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D: past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28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Write</a:t>
            </a:r>
            <a:r>
              <a:rPr lang="en-GB" sz="2800">
                <a:solidFill>
                  <a:schemeClr val="dk2"/>
                </a:solidFill>
                <a:latin typeface="Montserrat"/>
                <a:ea typeface="Montserrat"/>
                <a:cs typeface="Montserrat"/>
                <a:sym typeface="Montserrat"/>
              </a:rPr>
              <a:t> the </a:t>
            </a:r>
            <a:r>
              <a:rPr b="1" lang="en-GB" sz="2800">
                <a:solidFill>
                  <a:schemeClr val="dk2"/>
                </a:solidFill>
                <a:latin typeface="Montserrat"/>
                <a:ea typeface="Montserrat"/>
                <a:cs typeface="Montserrat"/>
                <a:sym typeface="Montserrat"/>
              </a:rPr>
              <a:t>German</a:t>
            </a:r>
            <a:r>
              <a:rPr lang="en-GB" sz="2800">
                <a:solidFill>
                  <a:schemeClr val="dk2"/>
                </a:solidFill>
                <a:latin typeface="Montserrat"/>
                <a:ea typeface="Montserrat"/>
                <a:cs typeface="Montserrat"/>
                <a:sym typeface="Montserrat"/>
              </a:rPr>
              <a:t> for the English in brackets. Use the clues to help you.</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Remember to use the </a:t>
            </a:r>
            <a:r>
              <a:rPr b="1" lang="en-GB" sz="2800">
                <a:solidFill>
                  <a:schemeClr val="dk2"/>
                </a:solidFill>
                <a:latin typeface="Montserrat"/>
                <a:ea typeface="Montserrat"/>
                <a:cs typeface="Montserrat"/>
                <a:sym typeface="Montserrat"/>
              </a:rPr>
              <a:t>perfect tense</a:t>
            </a:r>
            <a:r>
              <a:rPr lang="en-GB" sz="2800">
                <a:solidFill>
                  <a:schemeClr val="dk2"/>
                </a:solidFill>
                <a:latin typeface="Montserrat"/>
                <a:ea typeface="Montserrat"/>
                <a:cs typeface="Montserrat"/>
                <a:sym typeface="Montserrat"/>
              </a:rPr>
              <a:t> and think about </a:t>
            </a:r>
            <a:r>
              <a:rPr b="1" lang="en-GB" sz="2800">
                <a:solidFill>
                  <a:schemeClr val="dk2"/>
                </a:solidFill>
                <a:latin typeface="Montserrat"/>
                <a:ea typeface="Montserrat"/>
                <a:cs typeface="Montserrat"/>
                <a:sym typeface="Montserrat"/>
              </a:rPr>
              <a:t>movement vs location</a:t>
            </a:r>
            <a:r>
              <a:rPr lang="en-GB" sz="2800">
                <a:solidFill>
                  <a:schemeClr val="dk2"/>
                </a:solidFill>
                <a:latin typeface="Montserrat"/>
                <a:ea typeface="Montserrat"/>
                <a:cs typeface="Montserrat"/>
                <a:sym typeface="Montserrat"/>
              </a:rPr>
              <a:t> and </a:t>
            </a:r>
            <a:r>
              <a:rPr b="1" lang="en-GB" sz="2800">
                <a:solidFill>
                  <a:schemeClr val="dk2"/>
                </a:solidFill>
                <a:latin typeface="Montserrat"/>
                <a:ea typeface="Montserrat"/>
                <a:cs typeface="Montserrat"/>
                <a:sym typeface="Montserrat"/>
              </a:rPr>
              <a:t>word order</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20" name="Google Shape;320;p58"/>
          <p:cNvGraphicFramePr/>
          <p:nvPr/>
        </p:nvGraphicFramePr>
        <p:xfrm>
          <a:off x="1119925" y="4759100"/>
          <a:ext cx="3000000" cy="3000000"/>
        </p:xfrm>
        <a:graphic>
          <a:graphicData uri="http://schemas.openxmlformats.org/drawingml/2006/table">
            <a:tbl>
              <a:tblPr>
                <a:noFill/>
                <a:tableStyleId>{1F70E6B1-5AC3-4B70-B267-FD0594B94E4B}</a:tableStyleId>
              </a:tblPr>
              <a:tblGrid>
                <a:gridCol w="937600"/>
                <a:gridCol w="11737450"/>
                <a:gridCol w="3373100"/>
              </a:tblGrid>
              <a:tr h="20844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Sie </a:t>
                      </a:r>
                      <a:r>
                        <a:rPr baseline="-25000" lang="en-GB" sz="3000">
                          <a:solidFill>
                            <a:schemeClr val="dk2"/>
                          </a:solidFill>
                          <a:latin typeface="Montserrat"/>
                          <a:ea typeface="Montserrat"/>
                          <a:cs typeface="Montserrat"/>
                          <a:sym typeface="Montserrat"/>
                        </a:rPr>
                        <a:t>[they]</a:t>
                      </a:r>
                      <a:r>
                        <a:rPr lang="en-GB" sz="3000">
                          <a:solidFill>
                            <a:schemeClr val="dk2"/>
                          </a:solidFill>
                          <a:latin typeface="Montserrat"/>
                          <a:ea typeface="Montserrat"/>
                          <a:cs typeface="Montserrat"/>
                          <a:sym typeface="Montserrat"/>
                        </a:rPr>
                        <a:t> ________ ________ ________ ________. (wrote a letter)</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700">
                          <a:solidFill>
                            <a:schemeClr val="dk2"/>
                          </a:solidFill>
                          <a:latin typeface="Montserrat"/>
                          <a:ea typeface="Montserrat"/>
                          <a:cs typeface="Montserrat"/>
                          <a:sym typeface="Montserrat"/>
                        </a:rPr>
                        <a:t>to write</a:t>
                      </a:r>
                      <a:r>
                        <a:rPr lang="en-GB" sz="2700">
                          <a:solidFill>
                            <a:schemeClr val="dk2"/>
                          </a:solidFill>
                          <a:latin typeface="Montserrat"/>
                          <a:ea typeface="Montserrat"/>
                          <a:cs typeface="Montserrat"/>
                          <a:sym typeface="Montserrat"/>
                        </a:rPr>
                        <a:t> = </a:t>
                      </a:r>
                      <a:r>
                        <a:rPr i="1" lang="en-GB" sz="2700">
                          <a:solidFill>
                            <a:schemeClr val="dk2"/>
                          </a:solidFill>
                          <a:latin typeface="Montserrat"/>
                          <a:ea typeface="Montserrat"/>
                          <a:cs typeface="Montserrat"/>
                          <a:sym typeface="Montserrat"/>
                        </a:rPr>
                        <a:t>schreiben</a:t>
                      </a:r>
                      <a:endParaRPr i="1" sz="27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700">
                          <a:solidFill>
                            <a:schemeClr val="dk2"/>
                          </a:solidFill>
                          <a:latin typeface="Montserrat"/>
                          <a:ea typeface="Montserrat"/>
                          <a:cs typeface="Montserrat"/>
                          <a:sym typeface="Montserrat"/>
                        </a:rPr>
                        <a:t>a letter</a:t>
                      </a:r>
                      <a:r>
                        <a:rPr lang="en-GB" sz="2700">
                          <a:solidFill>
                            <a:schemeClr val="dk2"/>
                          </a:solidFill>
                          <a:latin typeface="Montserrat"/>
                          <a:ea typeface="Montserrat"/>
                          <a:cs typeface="Montserrat"/>
                          <a:sym typeface="Montserrat"/>
                        </a:rPr>
                        <a:t> = </a:t>
                      </a:r>
                      <a:r>
                        <a:rPr i="1" lang="en-GB" sz="2700">
                          <a:solidFill>
                            <a:schemeClr val="dk2"/>
                          </a:solidFill>
                          <a:latin typeface="Montserrat"/>
                          <a:ea typeface="Montserrat"/>
                          <a:cs typeface="Montserrat"/>
                          <a:sym typeface="Montserrat"/>
                        </a:rPr>
                        <a:t>einen Brief</a:t>
                      </a:r>
                      <a:endParaRPr i="1" sz="27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20844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Er ________ ________ ________ ________. (went to the cinema)</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700">
                          <a:solidFill>
                            <a:schemeClr val="dk2"/>
                          </a:solidFill>
                          <a:latin typeface="Montserrat"/>
                          <a:ea typeface="Montserrat"/>
                          <a:cs typeface="Montserrat"/>
                          <a:sym typeface="Montserrat"/>
                        </a:rPr>
                        <a:t>to go </a:t>
                      </a:r>
                      <a:r>
                        <a:rPr lang="en-GB" sz="2700">
                          <a:solidFill>
                            <a:schemeClr val="dk2"/>
                          </a:solidFill>
                          <a:latin typeface="Montserrat"/>
                          <a:ea typeface="Montserrat"/>
                          <a:cs typeface="Montserrat"/>
                          <a:sym typeface="Montserrat"/>
                        </a:rPr>
                        <a:t>= </a:t>
                      </a:r>
                      <a:r>
                        <a:rPr i="1" lang="en-GB" sz="2700">
                          <a:solidFill>
                            <a:schemeClr val="dk2"/>
                          </a:solidFill>
                          <a:latin typeface="Montserrat"/>
                          <a:ea typeface="Montserrat"/>
                          <a:cs typeface="Montserrat"/>
                          <a:sym typeface="Montserrat"/>
                        </a:rPr>
                        <a:t>gehen</a:t>
                      </a:r>
                      <a:endParaRPr i="1" sz="27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700">
                          <a:solidFill>
                            <a:schemeClr val="dk2"/>
                          </a:solidFill>
                          <a:latin typeface="Montserrat"/>
                          <a:ea typeface="Montserrat"/>
                          <a:cs typeface="Montserrat"/>
                          <a:sym typeface="Montserrat"/>
                        </a:rPr>
                        <a:t>to the cinema </a:t>
                      </a:r>
                      <a:r>
                        <a:rPr lang="en-GB" sz="2700">
                          <a:solidFill>
                            <a:schemeClr val="dk2"/>
                          </a:solidFill>
                          <a:latin typeface="Montserrat"/>
                          <a:ea typeface="Montserrat"/>
                          <a:cs typeface="Montserrat"/>
                          <a:sym typeface="Montserrat"/>
                        </a:rPr>
                        <a:t>= </a:t>
                      </a:r>
                      <a:r>
                        <a:rPr i="1" lang="en-GB" sz="2700">
                          <a:solidFill>
                            <a:schemeClr val="dk2"/>
                          </a:solidFill>
                          <a:latin typeface="Montserrat"/>
                          <a:ea typeface="Montserrat"/>
                          <a:cs typeface="Montserrat"/>
                          <a:sym typeface="Montserrat"/>
                        </a:rPr>
                        <a:t>ins Kino</a:t>
                      </a:r>
                      <a:endParaRPr i="1" sz="27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9"/>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E: plural nouns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28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Complete</a:t>
            </a:r>
            <a:r>
              <a:rPr lang="en-GB" sz="3000">
                <a:solidFill>
                  <a:schemeClr val="dk2"/>
                </a:solidFill>
                <a:latin typeface="Montserrat"/>
                <a:ea typeface="Montserrat"/>
                <a:cs typeface="Montserrat"/>
                <a:sym typeface="Montserrat"/>
              </a:rPr>
              <a:t> sentence 2 with the </a:t>
            </a:r>
            <a:r>
              <a:rPr b="1" lang="en-GB" sz="3000">
                <a:solidFill>
                  <a:schemeClr val="dk2"/>
                </a:solidFill>
                <a:latin typeface="Montserrat"/>
                <a:ea typeface="Montserrat"/>
                <a:cs typeface="Montserrat"/>
                <a:sym typeface="Montserrat"/>
              </a:rPr>
              <a:t>plural</a:t>
            </a:r>
            <a:r>
              <a:rPr lang="en-GB" sz="3000">
                <a:solidFill>
                  <a:schemeClr val="dk2"/>
                </a:solidFill>
                <a:latin typeface="Montserrat"/>
                <a:ea typeface="Montserrat"/>
                <a:cs typeface="Montserrat"/>
                <a:sym typeface="Montserrat"/>
              </a:rPr>
              <a:t> form of the </a:t>
            </a:r>
            <a:r>
              <a:rPr b="1" lang="en-GB" sz="3000" u="sng">
                <a:solidFill>
                  <a:schemeClr val="dk2"/>
                </a:solidFill>
                <a:latin typeface="Montserrat"/>
                <a:ea typeface="Montserrat"/>
                <a:cs typeface="Montserrat"/>
                <a:sym typeface="Montserrat"/>
              </a:rPr>
              <a:t>underlined noun </a:t>
            </a:r>
            <a:r>
              <a:rPr lang="en-GB" sz="3000">
                <a:solidFill>
                  <a:schemeClr val="dk2"/>
                </a:solidFill>
                <a:latin typeface="Montserrat"/>
                <a:ea typeface="Montserrat"/>
                <a:cs typeface="Montserrat"/>
                <a:sym typeface="Montserrat"/>
              </a:rPr>
              <a:t>in sentence 1.</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26" name="Google Shape;326;p59"/>
          <p:cNvGraphicFramePr/>
          <p:nvPr/>
        </p:nvGraphicFramePr>
        <p:xfrm>
          <a:off x="816075" y="4368700"/>
          <a:ext cx="3000000" cy="3000000"/>
        </p:xfrm>
        <a:graphic>
          <a:graphicData uri="http://schemas.openxmlformats.org/drawingml/2006/table">
            <a:tbl>
              <a:tblPr>
                <a:noFill/>
                <a:tableStyleId>{1F70E6B1-5AC3-4B70-B267-FD0594B94E4B}</a:tableStyleId>
              </a:tblPr>
              <a:tblGrid>
                <a:gridCol w="974575"/>
                <a:gridCol w="6798900"/>
                <a:gridCol w="6845300"/>
              </a:tblGrid>
              <a:tr h="1084500">
                <a:tc>
                  <a:txBody>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Sentence 1</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Sentence 2</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1084500">
                <a:tc>
                  <a:txBody>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1.</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Hier ist das </a:t>
                      </a:r>
                      <a:r>
                        <a:rPr b="1" lang="en-GB" sz="2800" u="sng">
                          <a:solidFill>
                            <a:schemeClr val="dk2"/>
                          </a:solidFill>
                          <a:latin typeface="Montserrat"/>
                          <a:ea typeface="Montserrat"/>
                          <a:cs typeface="Montserrat"/>
                          <a:sym typeface="Montserrat"/>
                        </a:rPr>
                        <a:t>Foto</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Hier sind die __________ .</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1084500">
                <a:tc>
                  <a:txBody>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2.</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Hier ist der </a:t>
                      </a:r>
                      <a:r>
                        <a:rPr b="1" lang="en-GB" sz="2800" u="sng">
                          <a:solidFill>
                            <a:schemeClr val="dk2"/>
                          </a:solidFill>
                          <a:latin typeface="Montserrat"/>
                          <a:ea typeface="Montserrat"/>
                          <a:cs typeface="Montserrat"/>
                          <a:sym typeface="Montserrat"/>
                        </a:rPr>
                        <a:t>Stern</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Hier sind die __________ .</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1084500">
                <a:tc>
                  <a:txBody>
                    <a:bodyPr/>
                    <a:lstStyle/>
                    <a:p>
                      <a:pPr indent="0" lvl="0" marL="0" rtl="0" algn="ctr">
                        <a:lnSpc>
                          <a:spcPct val="115000"/>
                        </a:lnSpc>
                        <a:spcBef>
                          <a:spcPts val="1200"/>
                        </a:spcBef>
                        <a:spcAft>
                          <a:spcPts val="0"/>
                        </a:spcAft>
                        <a:buNone/>
                      </a:pPr>
                      <a:r>
                        <a:rPr lang="en-GB" sz="2800">
                          <a:solidFill>
                            <a:schemeClr val="dk2"/>
                          </a:solidFill>
                          <a:latin typeface="Montserrat"/>
                          <a:ea typeface="Montserrat"/>
                          <a:cs typeface="Montserrat"/>
                          <a:sym typeface="Montserrat"/>
                        </a:rPr>
                        <a:t>3.</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Hier ist die </a:t>
                      </a:r>
                      <a:r>
                        <a:rPr b="1" lang="en-GB" sz="2800" u="sng">
                          <a:solidFill>
                            <a:schemeClr val="dk2"/>
                          </a:solidFill>
                          <a:latin typeface="Montserrat"/>
                          <a:ea typeface="Montserrat"/>
                          <a:cs typeface="Montserrat"/>
                          <a:sym typeface="Montserrat"/>
                        </a:rPr>
                        <a:t>Familie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Hier sind die __________ .</a:t>
                      </a:r>
                      <a:endParaRPr sz="2800">
                        <a:solidFill>
                          <a:schemeClr val="dk2"/>
                        </a:solidFill>
                        <a:latin typeface="Montserrat"/>
                        <a:ea typeface="Montserrat"/>
                        <a:cs typeface="Montserrat"/>
                        <a:sym typeface="Montserrat"/>
                      </a:endParaRPr>
                    </a:p>
                  </a:txBody>
                  <a:tcPr marT="91425" marB="91425" marR="68575" marL="68575">
                    <a:lnL cap="flat" cmpd="sng" w="9525">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0"/>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F: object pronouns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28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Write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German </a:t>
            </a:r>
            <a:r>
              <a:rPr lang="en-GB" sz="3000">
                <a:solidFill>
                  <a:schemeClr val="dk2"/>
                </a:solidFill>
                <a:latin typeface="Montserrat"/>
                <a:ea typeface="Montserrat"/>
                <a:cs typeface="Montserrat"/>
                <a:sym typeface="Montserrat"/>
              </a:rPr>
              <a:t>for the English given in brackets.</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32" name="Google Shape;332;p60"/>
          <p:cNvGraphicFramePr/>
          <p:nvPr/>
        </p:nvGraphicFramePr>
        <p:xfrm>
          <a:off x="737400" y="4290625"/>
          <a:ext cx="3000000" cy="3000000"/>
        </p:xfrm>
        <a:graphic>
          <a:graphicData uri="http://schemas.openxmlformats.org/drawingml/2006/table">
            <a:tbl>
              <a:tblPr>
                <a:noFill/>
                <a:tableStyleId>{1F70E6B1-5AC3-4B70-B267-FD0594B94E4B}</a:tableStyleId>
              </a:tblPr>
              <a:tblGrid>
                <a:gridCol w="1261275"/>
                <a:gridCol w="13698050"/>
              </a:tblGrid>
              <a:tr h="9771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1.</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Er kommt mit ________ an. (them)</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9771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2.</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Meine Oma wohnt bei </a:t>
                      </a:r>
                      <a:r>
                        <a:rPr lang="en-GB" sz="2800">
                          <a:solidFill>
                            <a:schemeClr val="dk2"/>
                          </a:solidFill>
                          <a:latin typeface="Montserrat"/>
                          <a:ea typeface="Montserrat"/>
                          <a:cs typeface="Montserrat"/>
                          <a:sym typeface="Montserrat"/>
                        </a:rPr>
                        <a:t>________</a:t>
                      </a:r>
                      <a:r>
                        <a:rPr lang="en-GB" sz="2800">
                          <a:solidFill>
                            <a:schemeClr val="dk2"/>
                          </a:solidFill>
                          <a:highlight>
                            <a:srgbClr val="FFFFFF"/>
                          </a:highlight>
                          <a:latin typeface="Montserrat"/>
                          <a:ea typeface="Montserrat"/>
                          <a:cs typeface="Montserrat"/>
                          <a:sym typeface="Montserrat"/>
                        </a:rPr>
                        <a:t>. </a:t>
                      </a:r>
                      <a:r>
                        <a:rPr lang="en-GB" sz="2800">
                          <a:solidFill>
                            <a:schemeClr val="dk2"/>
                          </a:solidFill>
                          <a:latin typeface="Montserrat"/>
                          <a:ea typeface="Montserrat"/>
                          <a:cs typeface="Montserrat"/>
                          <a:sym typeface="Montserrat"/>
                        </a:rPr>
                        <a:t>(us)</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9771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3.</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Glaubst du </a:t>
                      </a:r>
                      <a:r>
                        <a:rPr lang="en-GB" sz="2800">
                          <a:solidFill>
                            <a:schemeClr val="dk2"/>
                          </a:solidFill>
                          <a:latin typeface="Montserrat"/>
                          <a:ea typeface="Montserrat"/>
                          <a:cs typeface="Montserrat"/>
                          <a:sym typeface="Montserrat"/>
                        </a:rPr>
                        <a:t>________</a:t>
                      </a:r>
                      <a:r>
                        <a:rPr lang="en-GB" sz="2800">
                          <a:solidFill>
                            <a:schemeClr val="dk2"/>
                          </a:solidFill>
                          <a:highlight>
                            <a:srgbClr val="FFFFFF"/>
                          </a:highlight>
                          <a:latin typeface="Montserrat"/>
                          <a:ea typeface="Montserrat"/>
                          <a:cs typeface="Montserrat"/>
                          <a:sym typeface="Montserrat"/>
                        </a:rPr>
                        <a:t>? (me)</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9771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4.</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Sie hilft </a:t>
                      </a:r>
                      <a:r>
                        <a:rPr lang="en-GB" sz="2800">
                          <a:solidFill>
                            <a:schemeClr val="dk2"/>
                          </a:solidFill>
                          <a:latin typeface="Montserrat"/>
                          <a:ea typeface="Montserrat"/>
                          <a:cs typeface="Montserrat"/>
                          <a:sym typeface="Montserrat"/>
                        </a:rPr>
                        <a:t>________</a:t>
                      </a:r>
                      <a:r>
                        <a:rPr lang="en-GB" sz="2800">
                          <a:solidFill>
                            <a:schemeClr val="dk2"/>
                          </a:solidFill>
                          <a:highlight>
                            <a:srgbClr val="FFFFFF"/>
                          </a:highlight>
                          <a:latin typeface="Montserrat"/>
                          <a:ea typeface="Montserrat"/>
                          <a:cs typeface="Montserrat"/>
                          <a:sym typeface="Montserrat"/>
                        </a:rPr>
                        <a:t> mit seinen Hausaufgaben. (him)</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1"/>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G: prepositions and article agreement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28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Write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German </a:t>
            </a:r>
            <a:r>
              <a:rPr lang="en-GB" sz="3000">
                <a:solidFill>
                  <a:schemeClr val="dk2"/>
                </a:solidFill>
                <a:latin typeface="Montserrat"/>
                <a:ea typeface="Montserrat"/>
                <a:cs typeface="Montserrat"/>
                <a:sym typeface="Montserrat"/>
              </a:rPr>
              <a:t>for the English given in brackets.</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38" name="Google Shape;338;p61"/>
          <p:cNvGraphicFramePr/>
          <p:nvPr/>
        </p:nvGraphicFramePr>
        <p:xfrm>
          <a:off x="737400" y="4297525"/>
          <a:ext cx="3000000" cy="3000000"/>
        </p:xfrm>
        <a:graphic>
          <a:graphicData uri="http://schemas.openxmlformats.org/drawingml/2006/table">
            <a:tbl>
              <a:tblPr>
                <a:noFill/>
                <a:tableStyleId>{1F70E6B1-5AC3-4B70-B267-FD0594B94E4B}</a:tableStyleId>
              </a:tblPr>
              <a:tblGrid>
                <a:gridCol w="1147725"/>
                <a:gridCol w="12464725"/>
              </a:tblGrid>
              <a:tr h="1631400">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Sie legt das Handy auf </a:t>
                      </a:r>
                      <a:r>
                        <a:rPr lang="en-GB" sz="3000">
                          <a:solidFill>
                            <a:schemeClr val="dk2"/>
                          </a:solidFill>
                          <a:latin typeface="Montserrat"/>
                          <a:ea typeface="Montserrat"/>
                          <a:cs typeface="Montserrat"/>
                          <a:sym typeface="Montserrat"/>
                        </a:rPr>
                        <a:t>________</a:t>
                      </a:r>
                      <a:r>
                        <a:rPr lang="en-GB" sz="3000">
                          <a:solidFill>
                            <a:schemeClr val="dk2"/>
                          </a:solidFill>
                          <a:highlight>
                            <a:srgbClr val="FFFFFF"/>
                          </a:highlight>
                          <a:latin typeface="Montserrat"/>
                          <a:ea typeface="Montserrat"/>
                          <a:cs typeface="Montserrat"/>
                          <a:sym typeface="Montserrat"/>
                        </a:rPr>
                        <a:t> Tisch (m). (a)</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1631400">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Das Bild  hängt an </a:t>
                      </a:r>
                      <a:r>
                        <a:rPr lang="en-GB" sz="3000">
                          <a:solidFill>
                            <a:schemeClr val="dk2"/>
                          </a:solidFill>
                          <a:latin typeface="Montserrat"/>
                          <a:ea typeface="Montserrat"/>
                          <a:cs typeface="Montserrat"/>
                          <a:sym typeface="Montserrat"/>
                        </a:rPr>
                        <a:t>________ </a:t>
                      </a:r>
                      <a:r>
                        <a:rPr lang="en-GB" sz="3000">
                          <a:solidFill>
                            <a:schemeClr val="dk2"/>
                          </a:solidFill>
                          <a:highlight>
                            <a:srgbClr val="FFFFFF"/>
                          </a:highlight>
                          <a:latin typeface="Montserrat"/>
                          <a:ea typeface="Montserrat"/>
                          <a:cs typeface="Montserrat"/>
                          <a:sym typeface="Montserrat"/>
                        </a:rPr>
                        <a:t>Wand (f).</a:t>
                      </a:r>
                      <a:r>
                        <a:rPr lang="en-GB" sz="3000">
                          <a:solidFill>
                            <a:schemeClr val="dk2"/>
                          </a:solidFill>
                          <a:latin typeface="Montserrat"/>
                          <a:ea typeface="Montserrat"/>
                          <a:cs typeface="Montserrat"/>
                          <a:sym typeface="Montserrat"/>
                        </a:rPr>
                        <a:t> (the)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2"/>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H: prepositions and article agreement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28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Write</a:t>
            </a:r>
            <a:r>
              <a:rPr lang="en-GB" sz="2800">
                <a:solidFill>
                  <a:schemeClr val="dk2"/>
                </a:solidFill>
                <a:latin typeface="Montserrat"/>
                <a:ea typeface="Montserrat"/>
                <a:cs typeface="Montserrat"/>
                <a:sym typeface="Montserrat"/>
              </a:rPr>
              <a:t> the </a:t>
            </a:r>
            <a:r>
              <a:rPr b="1" lang="en-GB" sz="2800">
                <a:solidFill>
                  <a:schemeClr val="dk2"/>
                </a:solidFill>
                <a:latin typeface="Montserrat"/>
                <a:ea typeface="Montserrat"/>
                <a:cs typeface="Montserrat"/>
                <a:sym typeface="Montserrat"/>
              </a:rPr>
              <a:t>German </a:t>
            </a:r>
            <a:r>
              <a:rPr lang="en-GB" sz="2800">
                <a:solidFill>
                  <a:schemeClr val="dk2"/>
                </a:solidFill>
                <a:latin typeface="Montserrat"/>
                <a:ea typeface="Montserrat"/>
                <a:cs typeface="Montserrat"/>
                <a:sym typeface="Montserrat"/>
              </a:rPr>
              <a:t>for the English given in brackets.</a:t>
            </a:r>
            <a:r>
              <a:rPr lang="en-GB" sz="2800">
                <a:solidFill>
                  <a:schemeClr val="dk2"/>
                </a:solidFill>
                <a:highlight>
                  <a:srgbClr val="FFFFFF"/>
                </a:highlight>
                <a:latin typeface="Montserrat"/>
                <a:ea typeface="Montserrat"/>
                <a:cs typeface="Montserrat"/>
                <a:sym typeface="Montserrat"/>
              </a:rPr>
              <a:t> </a:t>
            </a:r>
            <a:r>
              <a:rPr lang="en-GB" sz="2800">
                <a:solidFill>
                  <a:schemeClr val="dk2"/>
                </a:solidFill>
                <a:latin typeface="Montserrat"/>
                <a:ea typeface="Montserrat"/>
                <a:cs typeface="Montserrat"/>
                <a:sym typeface="Montserrat"/>
              </a:rPr>
              <a:t>Remember, these are </a:t>
            </a:r>
            <a:r>
              <a:rPr b="1" lang="en-GB" sz="2800">
                <a:solidFill>
                  <a:schemeClr val="dk2"/>
                </a:solidFill>
                <a:latin typeface="Montserrat"/>
                <a:ea typeface="Montserrat"/>
                <a:cs typeface="Montserrat"/>
                <a:sym typeface="Montserrat"/>
              </a:rPr>
              <a:t>separable verbs</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44" name="Google Shape;344;p62"/>
          <p:cNvGraphicFramePr/>
          <p:nvPr/>
        </p:nvGraphicFramePr>
        <p:xfrm>
          <a:off x="839850" y="4739575"/>
          <a:ext cx="3000000" cy="3000000"/>
        </p:xfrm>
        <a:graphic>
          <a:graphicData uri="http://schemas.openxmlformats.org/drawingml/2006/table">
            <a:tbl>
              <a:tblPr>
                <a:noFill/>
                <a:tableStyleId>{1F70E6B1-5AC3-4B70-B267-FD0594B94E4B}</a:tableStyleId>
              </a:tblPr>
              <a:tblGrid>
                <a:gridCol w="941025"/>
                <a:gridCol w="11538900"/>
                <a:gridCol w="3709675"/>
              </a:tblGrid>
              <a:tr h="13082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Du _________ am Montag _________. (are stopping)</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stop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aufhören</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15215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highlight>
                            <a:srgbClr val="FFFFFF"/>
                          </a:highlight>
                          <a:latin typeface="Montserrat"/>
                          <a:ea typeface="Montserrat"/>
                          <a:cs typeface="Montserrat"/>
                          <a:sym typeface="Montserrat"/>
                        </a:rPr>
                        <a:t>Sie </a:t>
                      </a:r>
                      <a:r>
                        <a:rPr baseline="-25000" lang="en-GB" sz="3000">
                          <a:solidFill>
                            <a:schemeClr val="dk2"/>
                          </a:solidFill>
                          <a:highlight>
                            <a:srgbClr val="FFFFFF"/>
                          </a:highlight>
                          <a:latin typeface="Montserrat"/>
                          <a:ea typeface="Montserrat"/>
                          <a:cs typeface="Montserrat"/>
                          <a:sym typeface="Montserrat"/>
                        </a:rPr>
                        <a:t>[they]</a:t>
                      </a:r>
                      <a:r>
                        <a:rPr lang="en-GB" sz="3000">
                          <a:solidFill>
                            <a:schemeClr val="dk2"/>
                          </a:solidFill>
                          <a:highlight>
                            <a:srgbClr val="FFFFFF"/>
                          </a:highlight>
                          <a:latin typeface="Montserrat"/>
                          <a:ea typeface="Montserrat"/>
                          <a:cs typeface="Montserrat"/>
                          <a:sym typeface="Montserrat"/>
                        </a:rPr>
                        <a:t> _________ ihren Freund _________. (are bringing)</a:t>
                      </a:r>
                      <a:endParaRPr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highlight>
                            <a:srgbClr val="FFFFFF"/>
                          </a:highlight>
                          <a:latin typeface="Montserrat"/>
                          <a:ea typeface="Montserrat"/>
                          <a:cs typeface="Montserrat"/>
                          <a:sym typeface="Montserrat"/>
                        </a:rPr>
                        <a:t>to bring =</a:t>
                      </a:r>
                      <a:r>
                        <a:rPr lang="en-GB" sz="3000">
                          <a:solidFill>
                            <a:schemeClr val="dk2"/>
                          </a:solidFill>
                          <a:highlight>
                            <a:srgbClr val="FFFFFF"/>
                          </a:highlight>
                          <a:latin typeface="Montserrat"/>
                          <a:ea typeface="Montserrat"/>
                          <a:cs typeface="Montserrat"/>
                          <a:sym typeface="Montserrat"/>
                        </a:rPr>
                        <a:t> </a:t>
                      </a:r>
                      <a:r>
                        <a:rPr i="1" lang="en-GB" sz="3000">
                          <a:solidFill>
                            <a:schemeClr val="dk2"/>
                          </a:solidFill>
                          <a:highlight>
                            <a:srgbClr val="FFFFFF"/>
                          </a:highlight>
                          <a:latin typeface="Montserrat"/>
                          <a:ea typeface="Montserrat"/>
                          <a:cs typeface="Montserrat"/>
                          <a:sym typeface="Montserrat"/>
                        </a:rPr>
                        <a:t>mitbringen</a:t>
                      </a:r>
                      <a:endParaRPr i="1" sz="30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aphicFrame>
        <p:nvGraphicFramePr>
          <p:cNvPr id="105" name="Google Shape;105;p18"/>
          <p:cNvGraphicFramePr/>
          <p:nvPr/>
        </p:nvGraphicFramePr>
        <p:xfrm>
          <a:off x="3607425" y="1538875"/>
          <a:ext cx="3000000" cy="3000000"/>
        </p:xfrm>
        <a:graphic>
          <a:graphicData uri="http://schemas.openxmlformats.org/drawingml/2006/table">
            <a:tbl>
              <a:tblPr>
                <a:noFill/>
                <a:tableStyleId>{1F70E6B1-5AC3-4B70-B267-FD0594B94E4B}</a:tableStyleId>
              </a:tblPr>
              <a:tblGrid>
                <a:gridCol w="1054000"/>
                <a:gridCol w="4705925"/>
                <a:gridCol w="1054000"/>
                <a:gridCol w="4705925"/>
              </a:tblGrid>
              <a:tr h="1030850">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1.</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G _ _ ner</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9.</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Tag _ _ _</a:t>
                      </a:r>
                      <a:endParaRPr sz="3200">
                        <a:solidFill>
                          <a:schemeClr val="dk2"/>
                        </a:solidFill>
                        <a:latin typeface="Montserrat"/>
                        <a:ea typeface="Montserrat"/>
                        <a:cs typeface="Montserrat"/>
                        <a:sym typeface="Montserrat"/>
                      </a:endParaRPr>
                    </a:p>
                  </a:txBody>
                  <a:tcPr marT="91425" marB="91425" marR="68575" marL="68575"/>
                </a:tc>
              </a:tr>
              <a:tr h="1030850">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2.</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löbli _ _</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10.</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M _ _ der</a:t>
                      </a:r>
                      <a:endParaRPr sz="3200">
                        <a:solidFill>
                          <a:schemeClr val="dk2"/>
                        </a:solidFill>
                        <a:latin typeface="Montserrat"/>
                        <a:ea typeface="Montserrat"/>
                        <a:cs typeface="Montserrat"/>
                        <a:sym typeface="Montserrat"/>
                      </a:endParaRPr>
                    </a:p>
                  </a:txBody>
                  <a:tcPr marT="91425" marB="91425" marR="68575" marL="68575"/>
                </a:tc>
              </a:tr>
              <a:tr h="1030850">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3.</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_ enker</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11.</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bü _ en</a:t>
                      </a:r>
                      <a:endParaRPr sz="3200">
                        <a:solidFill>
                          <a:schemeClr val="dk2"/>
                        </a:solidFill>
                        <a:latin typeface="Montserrat"/>
                        <a:ea typeface="Montserrat"/>
                        <a:cs typeface="Montserrat"/>
                        <a:sym typeface="Montserrat"/>
                      </a:endParaRPr>
                    </a:p>
                  </a:txBody>
                  <a:tcPr marT="91425" marB="91425" marR="68575" marL="68575"/>
                </a:tc>
              </a:tr>
              <a:tr h="1030850">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4.</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_ orhut</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12.</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_ agnis</a:t>
                      </a:r>
                      <a:endParaRPr sz="3200">
                        <a:solidFill>
                          <a:schemeClr val="dk2"/>
                        </a:solidFill>
                        <a:latin typeface="Montserrat"/>
                        <a:ea typeface="Montserrat"/>
                        <a:cs typeface="Montserrat"/>
                        <a:sym typeface="Montserrat"/>
                      </a:endParaRPr>
                    </a:p>
                  </a:txBody>
                  <a:tcPr marT="91425" marB="91425" marR="68575" marL="68575"/>
                </a:tc>
              </a:tr>
              <a:tr h="1030850">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5.</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Kont _ r</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13.</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K _ nner</a:t>
                      </a:r>
                      <a:endParaRPr sz="3200">
                        <a:solidFill>
                          <a:schemeClr val="dk2"/>
                        </a:solidFill>
                        <a:latin typeface="Montserrat"/>
                        <a:ea typeface="Montserrat"/>
                        <a:cs typeface="Montserrat"/>
                        <a:sym typeface="Montserrat"/>
                      </a:endParaRPr>
                    </a:p>
                  </a:txBody>
                  <a:tcPr marT="91425" marB="91425" marR="68575" marL="68575"/>
                </a:tc>
              </a:tr>
              <a:tr h="1030850">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6.</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_ _ lügen</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14.</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_ _ _ welen</a:t>
                      </a:r>
                      <a:endParaRPr sz="3200">
                        <a:solidFill>
                          <a:schemeClr val="dk2"/>
                        </a:solidFill>
                        <a:latin typeface="Montserrat"/>
                        <a:ea typeface="Montserrat"/>
                        <a:cs typeface="Montserrat"/>
                        <a:sym typeface="Montserrat"/>
                      </a:endParaRPr>
                    </a:p>
                  </a:txBody>
                  <a:tcPr marT="91425" marB="91425" marR="68575" marL="68575"/>
                </a:tc>
              </a:tr>
              <a:tr h="1030850">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7.</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_ ammer</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15.</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rau _ _ ig</a:t>
                      </a:r>
                      <a:endParaRPr sz="3200">
                        <a:solidFill>
                          <a:schemeClr val="dk2"/>
                        </a:solidFill>
                        <a:latin typeface="Montserrat"/>
                        <a:ea typeface="Montserrat"/>
                        <a:cs typeface="Montserrat"/>
                        <a:sym typeface="Montserrat"/>
                      </a:endParaRPr>
                    </a:p>
                  </a:txBody>
                  <a:tcPr marT="91425" marB="91425" marR="68575" marL="68575"/>
                </a:tc>
              </a:tr>
              <a:tr h="1030850">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8.</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_ _ arsam</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b="1" lang="en-GB" sz="3200">
                          <a:solidFill>
                            <a:schemeClr val="dk2"/>
                          </a:solidFill>
                          <a:latin typeface="Montserrat"/>
                          <a:ea typeface="Montserrat"/>
                          <a:cs typeface="Montserrat"/>
                          <a:sym typeface="Montserrat"/>
                        </a:rPr>
                        <a:t> </a:t>
                      </a:r>
                      <a:endParaRPr b="1"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b="1" lang="en-GB" sz="3200">
                          <a:solidFill>
                            <a:schemeClr val="dk2"/>
                          </a:solidFill>
                          <a:latin typeface="Montserrat"/>
                          <a:ea typeface="Montserrat"/>
                          <a:cs typeface="Montserrat"/>
                          <a:sym typeface="Montserrat"/>
                        </a:rPr>
                        <a:t> </a:t>
                      </a:r>
                      <a:endParaRPr b="1" sz="3200">
                        <a:solidFill>
                          <a:schemeClr val="dk2"/>
                        </a:solidFill>
                        <a:latin typeface="Montserrat"/>
                        <a:ea typeface="Montserrat"/>
                        <a:cs typeface="Montserrat"/>
                        <a:sym typeface="Montserrat"/>
                      </a:endParaRPr>
                    </a:p>
                  </a:txBody>
                  <a:tcPr marT="91425" marB="91425" marR="68575" marL="68575"/>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3"/>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Grammar</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I: gender, number and case agreement</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28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Write</a:t>
            </a:r>
            <a:r>
              <a:rPr lang="en-GB" sz="2800">
                <a:solidFill>
                  <a:schemeClr val="dk2"/>
                </a:solidFill>
                <a:latin typeface="Montserrat"/>
                <a:ea typeface="Montserrat"/>
                <a:cs typeface="Montserrat"/>
                <a:sym typeface="Montserrat"/>
              </a:rPr>
              <a:t> the </a:t>
            </a:r>
            <a:r>
              <a:rPr b="1" lang="en-GB" sz="2800">
                <a:solidFill>
                  <a:schemeClr val="dk2"/>
                </a:solidFill>
                <a:latin typeface="Montserrat"/>
                <a:ea typeface="Montserrat"/>
                <a:cs typeface="Montserrat"/>
                <a:sym typeface="Montserrat"/>
              </a:rPr>
              <a:t>German </a:t>
            </a:r>
            <a:r>
              <a:rPr lang="en-GB" sz="2800">
                <a:solidFill>
                  <a:schemeClr val="dk2"/>
                </a:solidFill>
                <a:latin typeface="Montserrat"/>
                <a:ea typeface="Montserrat"/>
                <a:cs typeface="Montserrat"/>
                <a:sym typeface="Montserrat"/>
              </a:rPr>
              <a:t>for the English given in brackets..</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28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GB" sz="3000">
                <a:solidFill>
                  <a:schemeClr val="dk2"/>
                </a:solidFill>
                <a:highlight>
                  <a:srgbClr val="FFFFFF"/>
                </a:highlight>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graphicFrame>
        <p:nvGraphicFramePr>
          <p:cNvPr id="350" name="Google Shape;350;p63"/>
          <p:cNvGraphicFramePr/>
          <p:nvPr/>
        </p:nvGraphicFramePr>
        <p:xfrm>
          <a:off x="737400" y="4617750"/>
          <a:ext cx="3000000" cy="3000000"/>
        </p:xfrm>
        <a:graphic>
          <a:graphicData uri="http://schemas.openxmlformats.org/drawingml/2006/table">
            <a:tbl>
              <a:tblPr>
                <a:noFill/>
                <a:tableStyleId>{1F70E6B1-5AC3-4B70-B267-FD0594B94E4B}</a:tableStyleId>
              </a:tblPr>
              <a:tblGrid>
                <a:gridCol w="1178975"/>
                <a:gridCol w="12804350"/>
              </a:tblGrid>
              <a:tr h="13309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1.</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Du schreibst an </a:t>
                      </a:r>
                      <a:r>
                        <a:rPr lang="en-GB" sz="2800">
                          <a:solidFill>
                            <a:schemeClr val="dk2"/>
                          </a:solidFill>
                          <a:latin typeface="Montserrat"/>
                          <a:ea typeface="Montserrat"/>
                          <a:cs typeface="Montserrat"/>
                          <a:sym typeface="Montserrat"/>
                        </a:rPr>
                        <a:t>________</a:t>
                      </a:r>
                      <a:r>
                        <a:rPr lang="en-GB" sz="2800">
                          <a:solidFill>
                            <a:schemeClr val="dk2"/>
                          </a:solidFill>
                          <a:highlight>
                            <a:srgbClr val="FFFFFF"/>
                          </a:highlight>
                          <a:latin typeface="Montserrat"/>
                          <a:ea typeface="Montserrat"/>
                          <a:cs typeface="Montserrat"/>
                          <a:sym typeface="Montserrat"/>
                        </a:rPr>
                        <a:t> Bruder (m.). (my)</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13309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2.</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highlight>
                            <a:srgbClr val="FFFFFF"/>
                          </a:highlight>
                          <a:latin typeface="Montserrat"/>
                          <a:ea typeface="Montserrat"/>
                          <a:cs typeface="Montserrat"/>
                          <a:sym typeface="Montserrat"/>
                        </a:rPr>
                        <a:t>Sie hat </a:t>
                      </a:r>
                      <a:r>
                        <a:rPr lang="en-GB" sz="2800">
                          <a:solidFill>
                            <a:schemeClr val="dk2"/>
                          </a:solidFill>
                          <a:latin typeface="Montserrat"/>
                          <a:ea typeface="Montserrat"/>
                          <a:cs typeface="Montserrat"/>
                          <a:sym typeface="Montserrat"/>
                        </a:rPr>
                        <a:t>________</a:t>
                      </a:r>
                      <a:r>
                        <a:rPr lang="en-GB" sz="2800">
                          <a:solidFill>
                            <a:schemeClr val="dk2"/>
                          </a:solidFill>
                          <a:highlight>
                            <a:srgbClr val="FFFFFF"/>
                          </a:highlight>
                          <a:latin typeface="Montserrat"/>
                          <a:ea typeface="Montserrat"/>
                          <a:cs typeface="Montserrat"/>
                          <a:sym typeface="Montserrat"/>
                        </a:rPr>
                        <a:t> Handy (n.) verloren! (her)</a:t>
                      </a:r>
                      <a:endParaRPr sz="2800">
                        <a:solidFill>
                          <a:schemeClr val="dk2"/>
                        </a:solidFill>
                        <a:highlight>
                          <a:srgbClr val="FFFFFF"/>
                        </a:highlight>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4"/>
          <p:cNvSpPr txBox="1"/>
          <p:nvPr/>
        </p:nvSpPr>
        <p:spPr>
          <a:xfrm>
            <a:off x="4349900" y="3698300"/>
            <a:ext cx="11222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SECTION D - SPEAKING</a:t>
            </a:r>
            <a:endParaRPr b="1" sz="6000">
              <a:solidFill>
                <a:schemeClr val="dk2"/>
              </a:solidFill>
              <a:latin typeface="Montserrat"/>
              <a:ea typeface="Montserrat"/>
              <a:cs typeface="Montserrat"/>
              <a:sym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5"/>
          <p:cNvSpPr txBox="1"/>
          <p:nvPr/>
        </p:nvSpPr>
        <p:spPr>
          <a:xfrm>
            <a:off x="2117625" y="2757925"/>
            <a:ext cx="14300400" cy="394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4000">
                <a:solidFill>
                  <a:schemeClr val="dk2"/>
                </a:solidFill>
                <a:latin typeface="Montserrat"/>
                <a:ea typeface="Montserrat"/>
                <a:cs typeface="Montserrat"/>
                <a:sym typeface="Montserrat"/>
              </a:rPr>
              <a:t>Before you start</a:t>
            </a:r>
            <a:r>
              <a:rPr lang="en-GB" sz="4000">
                <a:solidFill>
                  <a:schemeClr val="dk2"/>
                </a:solidFill>
                <a:latin typeface="Montserrat"/>
                <a:ea typeface="Montserrat"/>
                <a:cs typeface="Montserrat"/>
                <a:sym typeface="Montserrat"/>
              </a:rPr>
              <a:t> this section of the test, please go to this website:</a:t>
            </a:r>
            <a:r>
              <a:rPr lang="en-GB" sz="40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 </a:t>
            </a:r>
            <a:r>
              <a:rPr lang="en-GB" sz="4000" u="sng">
                <a:solidFill>
                  <a:schemeClr val="dk2"/>
                </a:solidFill>
                <a:latin typeface="Montserrat"/>
                <a:ea typeface="Montserrat"/>
                <a:cs typeface="Montserrat"/>
                <a:sym typeface="Montserrat"/>
                <a:hlinkClick r:id="rId4">
                  <a:extLst>
                    <a:ext uri="{A12FA001-AC4F-418D-AE19-62706E023703}">
                      <ahyp:hlinkClr val="tx"/>
                    </a:ext>
                  </a:extLst>
                </a:hlinkClick>
              </a:rPr>
              <a:t>vocaroo.com</a:t>
            </a:r>
            <a:r>
              <a:rPr lang="en-GB" sz="4000">
                <a:solidFill>
                  <a:schemeClr val="dk2"/>
                </a:solidFill>
                <a:latin typeface="Montserrat"/>
                <a:ea typeface="Montserrat"/>
                <a:cs typeface="Montserrat"/>
                <a:sym typeface="Montserrat"/>
              </a:rPr>
              <a:t>.</a:t>
            </a:r>
            <a:endParaRPr sz="4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40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rPr lang="en-GB" sz="4000">
                <a:solidFill>
                  <a:schemeClr val="dk2"/>
                </a:solidFill>
                <a:latin typeface="Montserrat"/>
                <a:ea typeface="Montserrat"/>
                <a:cs typeface="Montserrat"/>
                <a:sym typeface="Montserrat"/>
              </a:rPr>
              <a:t>It will open in a new tab. </a:t>
            </a:r>
            <a:r>
              <a:rPr b="1" lang="en-GB" sz="4000">
                <a:solidFill>
                  <a:schemeClr val="dk2"/>
                </a:solidFill>
                <a:latin typeface="Montserrat"/>
                <a:ea typeface="Montserrat"/>
                <a:cs typeface="Montserrat"/>
                <a:sym typeface="Montserrat"/>
              </a:rPr>
              <a:t>Click</a:t>
            </a:r>
            <a:r>
              <a:rPr lang="en-GB" sz="4000">
                <a:solidFill>
                  <a:schemeClr val="dk2"/>
                </a:solidFill>
                <a:latin typeface="Montserrat"/>
                <a:ea typeface="Montserrat"/>
                <a:cs typeface="Montserrat"/>
                <a:sym typeface="Montserrat"/>
              </a:rPr>
              <a:t> the red record button, then come back to this test.</a:t>
            </a:r>
            <a:endParaRPr sz="4000">
              <a:solidFill>
                <a:schemeClr val="dk2"/>
              </a:solidFill>
              <a:latin typeface="Montserrat"/>
              <a:ea typeface="Montserrat"/>
              <a:cs typeface="Montserrat"/>
              <a:sym typeface="Montserra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6"/>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Sounds of the language</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3000">
              <a:solidFill>
                <a:schemeClr val="dk2"/>
              </a:solidFill>
              <a:highlight>
                <a:schemeClr val="lt1"/>
              </a:highlight>
              <a:latin typeface="Montserrat"/>
              <a:ea typeface="Montserrat"/>
              <a:cs typeface="Montserrat"/>
              <a:sym typeface="Montserrat"/>
            </a:endParaRPr>
          </a:p>
          <a:p>
            <a:pPr indent="0" lvl="0" marL="0" rtl="0" algn="l">
              <a:lnSpc>
                <a:spcPct val="150000"/>
              </a:lnSpc>
              <a:spcBef>
                <a:spcPts val="800"/>
              </a:spcBef>
              <a:spcAft>
                <a:spcPts val="0"/>
              </a:spcAft>
              <a:buNone/>
            </a:pPr>
            <a:r>
              <a:rPr lang="en-GB" sz="3000">
                <a:solidFill>
                  <a:schemeClr val="dk2"/>
                </a:solidFill>
                <a:latin typeface="Montserrat"/>
                <a:ea typeface="Montserrat"/>
                <a:cs typeface="Montserrat"/>
                <a:sym typeface="Montserrat"/>
              </a:rPr>
              <a:t>This part of the test will take around </a:t>
            </a:r>
            <a:r>
              <a:rPr b="1" lang="en-GB" sz="3000">
                <a:solidFill>
                  <a:schemeClr val="dk2"/>
                </a:solidFill>
                <a:latin typeface="Montserrat"/>
                <a:ea typeface="Montserrat"/>
                <a:cs typeface="Montserrat"/>
                <a:sym typeface="Montserrat"/>
              </a:rPr>
              <a:t>2 minutes</a:t>
            </a:r>
            <a:r>
              <a:rPr lang="en-GB" sz="3000">
                <a:solidFill>
                  <a:schemeClr val="dk2"/>
                </a:solidFill>
                <a:latin typeface="Montserrat"/>
                <a:ea typeface="Montserrat"/>
                <a:cs typeface="Montserrat"/>
                <a:sym typeface="Montserrat"/>
              </a:rPr>
              <a:t>. That’s 6 seconds per word – you have time to think about each one carefully.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Read the list of German words on the next slide aloud. You won't know the words – they are rare.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Just say them as you think they should sound.</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You will get marks for pronouncing the </a:t>
            </a:r>
            <a:r>
              <a:rPr b="1" lang="en-GB" sz="3000" u="sng">
                <a:solidFill>
                  <a:schemeClr val="dk2"/>
                </a:solidFill>
                <a:latin typeface="Montserrat"/>
                <a:ea typeface="Montserrat"/>
                <a:cs typeface="Montserrat"/>
                <a:sym typeface="Montserrat"/>
              </a:rPr>
              <a:t>bold, underlined</a:t>
            </a:r>
            <a:r>
              <a:rPr lang="en-GB" sz="3000">
                <a:solidFill>
                  <a:schemeClr val="dk2"/>
                </a:solidFill>
                <a:latin typeface="Montserrat"/>
                <a:ea typeface="Montserrat"/>
                <a:cs typeface="Montserrat"/>
                <a:sym typeface="Montserrat"/>
              </a:rPr>
              <a:t> parts of each word correctly.</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GB" sz="3000">
                <a:solidFill>
                  <a:schemeClr val="dk2"/>
                </a:solidFill>
                <a:latin typeface="Montserrat"/>
                <a:ea typeface="Montserrat"/>
                <a:cs typeface="Montserrat"/>
                <a:sym typeface="Montserrat"/>
              </a:rPr>
              <a:t>If you’re not sure, don’t worry – just have a go and do your best.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aphicFrame>
        <p:nvGraphicFramePr>
          <p:cNvPr id="370" name="Google Shape;370;p67"/>
          <p:cNvGraphicFramePr/>
          <p:nvPr/>
        </p:nvGraphicFramePr>
        <p:xfrm>
          <a:off x="2729025" y="679425"/>
          <a:ext cx="3000000" cy="3000000"/>
        </p:xfrm>
        <a:graphic>
          <a:graphicData uri="http://schemas.openxmlformats.org/drawingml/2006/table">
            <a:tbl>
              <a:tblPr>
                <a:noFill/>
                <a:tableStyleId>{1F70E6B1-5AC3-4B70-B267-FD0594B94E4B}</a:tableStyleId>
              </a:tblPr>
              <a:tblGrid>
                <a:gridCol w="868925"/>
                <a:gridCol w="4568925"/>
                <a:gridCol w="868925"/>
                <a:gridCol w="4568925"/>
              </a:tblGrid>
              <a:tr h="1080000">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l</a:t>
                      </a:r>
                      <a:r>
                        <a:rPr b="1" lang="en-GB" sz="3200" u="sng">
                          <a:solidFill>
                            <a:schemeClr val="dk2"/>
                          </a:solidFill>
                          <a:latin typeface="Montserrat"/>
                          <a:ea typeface="Montserrat"/>
                          <a:cs typeface="Montserrat"/>
                          <a:sym typeface="Montserrat"/>
                        </a:rPr>
                        <a:t>äu</a:t>
                      </a:r>
                      <a:r>
                        <a:rPr lang="en-GB" sz="3200">
                          <a:solidFill>
                            <a:schemeClr val="dk2"/>
                          </a:solidFill>
                          <a:latin typeface="Montserrat"/>
                          <a:ea typeface="Montserrat"/>
                          <a:cs typeface="Montserrat"/>
                          <a:sym typeface="Montserrat"/>
                        </a:rPr>
                        <a:t>ten</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9.</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p</a:t>
                      </a:r>
                      <a:r>
                        <a:rPr b="1" lang="en-GB" sz="3200" u="sng">
                          <a:solidFill>
                            <a:schemeClr val="dk2"/>
                          </a:solidFill>
                          <a:latin typeface="Montserrat"/>
                          <a:ea typeface="Montserrat"/>
                          <a:cs typeface="Montserrat"/>
                          <a:sym typeface="Montserrat"/>
                        </a:rPr>
                        <a:t>er</a:t>
                      </a:r>
                      <a:r>
                        <a:rPr lang="en-GB" sz="3200">
                          <a:solidFill>
                            <a:schemeClr val="dk2"/>
                          </a:solidFill>
                          <a:latin typeface="Montserrat"/>
                          <a:ea typeface="Montserrat"/>
                          <a:cs typeface="Montserrat"/>
                          <a:sym typeface="Montserrat"/>
                        </a:rPr>
                        <a:t>len</a:t>
                      </a:r>
                      <a:endParaRPr sz="3200">
                        <a:solidFill>
                          <a:schemeClr val="dk2"/>
                        </a:solidFill>
                        <a:latin typeface="Montserrat"/>
                        <a:ea typeface="Montserrat"/>
                        <a:cs typeface="Montserrat"/>
                        <a:sym typeface="Montserrat"/>
                      </a:endParaRPr>
                    </a:p>
                  </a:txBody>
                  <a:tcPr marT="91425" marB="91425" marR="68575" marL="68575"/>
                </a:tc>
              </a:tr>
              <a:tr h="1080000">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2.</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b="1" lang="en-GB" sz="3200" u="sng">
                          <a:solidFill>
                            <a:schemeClr val="dk2"/>
                          </a:solidFill>
                          <a:latin typeface="Montserrat"/>
                          <a:ea typeface="Montserrat"/>
                          <a:cs typeface="Montserrat"/>
                          <a:sym typeface="Montserrat"/>
                        </a:rPr>
                        <a:t>z</a:t>
                      </a:r>
                      <a:r>
                        <a:rPr lang="en-GB" sz="3200">
                          <a:solidFill>
                            <a:schemeClr val="dk2"/>
                          </a:solidFill>
                          <a:latin typeface="Montserrat"/>
                          <a:ea typeface="Montserrat"/>
                          <a:cs typeface="Montserrat"/>
                          <a:sym typeface="Montserrat"/>
                        </a:rPr>
                        <a:t>ellig</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10.</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L</a:t>
                      </a:r>
                      <a:r>
                        <a:rPr b="1" lang="en-GB" sz="3200" u="sng">
                          <a:solidFill>
                            <a:schemeClr val="dk2"/>
                          </a:solidFill>
                          <a:latin typeface="Montserrat"/>
                          <a:ea typeface="Montserrat"/>
                          <a:cs typeface="Montserrat"/>
                          <a:sym typeface="Montserrat"/>
                        </a:rPr>
                        <a:t>öh</a:t>
                      </a:r>
                      <a:r>
                        <a:rPr lang="en-GB" sz="3200">
                          <a:solidFill>
                            <a:schemeClr val="dk2"/>
                          </a:solidFill>
                          <a:latin typeface="Montserrat"/>
                          <a:ea typeface="Montserrat"/>
                          <a:cs typeface="Montserrat"/>
                          <a:sym typeface="Montserrat"/>
                        </a:rPr>
                        <a:t>nung</a:t>
                      </a:r>
                      <a:endParaRPr sz="3200">
                        <a:solidFill>
                          <a:schemeClr val="dk2"/>
                        </a:solidFill>
                        <a:latin typeface="Montserrat"/>
                        <a:ea typeface="Montserrat"/>
                        <a:cs typeface="Montserrat"/>
                        <a:sym typeface="Montserrat"/>
                      </a:endParaRPr>
                    </a:p>
                  </a:txBody>
                  <a:tcPr marT="91425" marB="91425" marR="68575" marL="68575"/>
                </a:tc>
              </a:tr>
              <a:tr h="1080000">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3.</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b="1" lang="en-GB" sz="3200" u="sng">
                          <a:solidFill>
                            <a:schemeClr val="dk2"/>
                          </a:solidFill>
                          <a:latin typeface="Montserrat"/>
                          <a:ea typeface="Montserrat"/>
                          <a:cs typeface="Montserrat"/>
                          <a:sym typeface="Montserrat"/>
                        </a:rPr>
                        <a:t>kn</a:t>
                      </a:r>
                      <a:r>
                        <a:rPr lang="en-GB" sz="3200">
                          <a:solidFill>
                            <a:schemeClr val="dk2"/>
                          </a:solidFill>
                          <a:latin typeface="Montserrat"/>
                          <a:ea typeface="Montserrat"/>
                          <a:cs typeface="Montserrat"/>
                          <a:sym typeface="Montserrat"/>
                        </a:rPr>
                        <a:t>apsen</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11.</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Kau</a:t>
                      </a:r>
                      <a:r>
                        <a:rPr b="1" lang="en-GB" sz="3200" u="sng">
                          <a:solidFill>
                            <a:schemeClr val="dk2"/>
                          </a:solidFill>
                          <a:latin typeface="Montserrat"/>
                          <a:ea typeface="Montserrat"/>
                          <a:cs typeface="Montserrat"/>
                          <a:sym typeface="Montserrat"/>
                        </a:rPr>
                        <a:t>tion</a:t>
                      </a:r>
                      <a:endParaRPr b="1" sz="3200" u="sng">
                        <a:solidFill>
                          <a:schemeClr val="dk2"/>
                        </a:solidFill>
                        <a:latin typeface="Montserrat"/>
                        <a:ea typeface="Montserrat"/>
                        <a:cs typeface="Montserrat"/>
                        <a:sym typeface="Montserrat"/>
                      </a:endParaRPr>
                    </a:p>
                  </a:txBody>
                  <a:tcPr marT="91425" marB="91425" marR="68575" marL="68575"/>
                </a:tc>
              </a:tr>
              <a:tr h="1080000">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4.</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H</a:t>
                      </a:r>
                      <a:r>
                        <a:rPr b="1" lang="en-GB" sz="3200" u="sng">
                          <a:solidFill>
                            <a:schemeClr val="dk2"/>
                          </a:solidFill>
                          <a:latin typeface="Montserrat"/>
                          <a:ea typeface="Montserrat"/>
                          <a:cs typeface="Montserrat"/>
                          <a:sym typeface="Montserrat"/>
                        </a:rPr>
                        <a:t>e</a:t>
                      </a:r>
                      <a:r>
                        <a:rPr lang="en-GB" sz="3200">
                          <a:solidFill>
                            <a:schemeClr val="dk2"/>
                          </a:solidFill>
                          <a:latin typeface="Montserrat"/>
                          <a:ea typeface="Montserrat"/>
                          <a:cs typeface="Montserrat"/>
                          <a:sym typeface="Montserrat"/>
                        </a:rPr>
                        <a:t>cke</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12.</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f</a:t>
                      </a:r>
                      <a:r>
                        <a:rPr b="1" lang="en-GB" sz="3200" u="sng">
                          <a:solidFill>
                            <a:schemeClr val="dk2"/>
                          </a:solidFill>
                          <a:latin typeface="Montserrat"/>
                          <a:ea typeface="Montserrat"/>
                          <a:cs typeface="Montserrat"/>
                          <a:sym typeface="Montserrat"/>
                        </a:rPr>
                        <a:t>ah</a:t>
                      </a:r>
                      <a:r>
                        <a:rPr lang="en-GB" sz="3200">
                          <a:solidFill>
                            <a:schemeClr val="dk2"/>
                          </a:solidFill>
                          <a:latin typeface="Montserrat"/>
                          <a:ea typeface="Montserrat"/>
                          <a:cs typeface="Montserrat"/>
                          <a:sym typeface="Montserrat"/>
                        </a:rPr>
                        <a:t>l</a:t>
                      </a:r>
                      <a:endParaRPr sz="3200">
                        <a:solidFill>
                          <a:schemeClr val="dk2"/>
                        </a:solidFill>
                        <a:latin typeface="Montserrat"/>
                        <a:ea typeface="Montserrat"/>
                        <a:cs typeface="Montserrat"/>
                        <a:sym typeface="Montserrat"/>
                      </a:endParaRPr>
                    </a:p>
                  </a:txBody>
                  <a:tcPr marT="91425" marB="91425" marR="68575" marL="68575"/>
                </a:tc>
              </a:tr>
              <a:tr h="1080000">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5.</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k</a:t>
                      </a:r>
                      <a:r>
                        <a:rPr b="1" lang="en-GB" sz="3200" u="sng">
                          <a:solidFill>
                            <a:schemeClr val="dk2"/>
                          </a:solidFill>
                          <a:latin typeface="Montserrat"/>
                          <a:ea typeface="Montserrat"/>
                          <a:cs typeface="Montserrat"/>
                          <a:sym typeface="Montserrat"/>
                        </a:rPr>
                        <a:t>ü</a:t>
                      </a:r>
                      <a:r>
                        <a:rPr lang="en-GB" sz="3200">
                          <a:solidFill>
                            <a:schemeClr val="dk2"/>
                          </a:solidFill>
                          <a:latin typeface="Montserrat"/>
                          <a:ea typeface="Montserrat"/>
                          <a:cs typeface="Montserrat"/>
                          <a:sym typeface="Montserrat"/>
                        </a:rPr>
                        <a:t>ren</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13.</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b="1" lang="en-GB" sz="3200" u="sng">
                          <a:solidFill>
                            <a:schemeClr val="dk2"/>
                          </a:solidFill>
                          <a:latin typeface="Montserrat"/>
                          <a:ea typeface="Montserrat"/>
                          <a:cs typeface="Montserrat"/>
                          <a:sym typeface="Montserrat"/>
                        </a:rPr>
                        <a:t>zw</a:t>
                      </a:r>
                      <a:r>
                        <a:rPr lang="en-GB" sz="3200">
                          <a:solidFill>
                            <a:schemeClr val="dk2"/>
                          </a:solidFill>
                          <a:latin typeface="Montserrat"/>
                          <a:ea typeface="Montserrat"/>
                          <a:cs typeface="Montserrat"/>
                          <a:sym typeface="Montserrat"/>
                        </a:rPr>
                        <a:t>icken</a:t>
                      </a:r>
                      <a:endParaRPr sz="3200">
                        <a:solidFill>
                          <a:schemeClr val="dk2"/>
                        </a:solidFill>
                        <a:latin typeface="Montserrat"/>
                        <a:ea typeface="Montserrat"/>
                        <a:cs typeface="Montserrat"/>
                        <a:sym typeface="Montserrat"/>
                      </a:endParaRPr>
                    </a:p>
                  </a:txBody>
                  <a:tcPr marT="91425" marB="91425" marR="68575" marL="68575"/>
                </a:tc>
              </a:tr>
              <a:tr h="1080000">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6.</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M</a:t>
                      </a:r>
                      <a:r>
                        <a:rPr b="1" lang="en-GB" sz="3200" u="sng">
                          <a:solidFill>
                            <a:schemeClr val="dk2"/>
                          </a:solidFill>
                          <a:latin typeface="Montserrat"/>
                          <a:ea typeface="Montserrat"/>
                          <a:cs typeface="Montserrat"/>
                          <a:sym typeface="Montserrat"/>
                        </a:rPr>
                        <a:t>ai</a:t>
                      </a:r>
                      <a:r>
                        <a:rPr lang="en-GB" sz="3200">
                          <a:solidFill>
                            <a:schemeClr val="dk2"/>
                          </a:solidFill>
                          <a:latin typeface="Montserrat"/>
                          <a:ea typeface="Montserrat"/>
                          <a:cs typeface="Montserrat"/>
                          <a:sym typeface="Montserrat"/>
                        </a:rPr>
                        <a:t>wurm</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14.</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b="1" lang="en-GB" sz="3200" u="sng">
                          <a:solidFill>
                            <a:schemeClr val="dk2"/>
                          </a:solidFill>
                          <a:latin typeface="Montserrat"/>
                          <a:ea typeface="Montserrat"/>
                          <a:cs typeface="Montserrat"/>
                          <a:sym typeface="Montserrat"/>
                        </a:rPr>
                        <a:t>Ei</a:t>
                      </a:r>
                      <a:r>
                        <a:rPr lang="en-GB" sz="3200">
                          <a:solidFill>
                            <a:schemeClr val="dk2"/>
                          </a:solidFill>
                          <a:latin typeface="Montserrat"/>
                          <a:ea typeface="Montserrat"/>
                          <a:cs typeface="Montserrat"/>
                          <a:sym typeface="Montserrat"/>
                        </a:rPr>
                        <a:t>mer</a:t>
                      </a:r>
                      <a:endParaRPr sz="3200">
                        <a:solidFill>
                          <a:schemeClr val="dk2"/>
                        </a:solidFill>
                        <a:latin typeface="Montserrat"/>
                        <a:ea typeface="Montserrat"/>
                        <a:cs typeface="Montserrat"/>
                        <a:sym typeface="Montserrat"/>
                      </a:endParaRPr>
                    </a:p>
                  </a:txBody>
                  <a:tcPr marT="91425" marB="91425" marR="68575" marL="68575"/>
                </a:tc>
              </a:tr>
              <a:tr h="1080000">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7.</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latin typeface="Montserrat"/>
                          <a:ea typeface="Montserrat"/>
                          <a:cs typeface="Montserrat"/>
                          <a:sym typeface="Montserrat"/>
                        </a:rPr>
                        <a:t>Z</a:t>
                      </a:r>
                      <a:r>
                        <a:rPr b="1" lang="en-GB" sz="3200" u="sng">
                          <a:solidFill>
                            <a:schemeClr val="dk2"/>
                          </a:solidFill>
                          <a:latin typeface="Montserrat"/>
                          <a:ea typeface="Montserrat"/>
                          <a:cs typeface="Montserrat"/>
                          <a:sym typeface="Montserrat"/>
                        </a:rPr>
                        <a:t>y</a:t>
                      </a:r>
                      <a:r>
                        <a:rPr lang="en-GB" sz="3200">
                          <a:solidFill>
                            <a:schemeClr val="dk2"/>
                          </a:solidFill>
                          <a:latin typeface="Montserrat"/>
                          <a:ea typeface="Montserrat"/>
                          <a:cs typeface="Montserrat"/>
                          <a:sym typeface="Montserrat"/>
                        </a:rPr>
                        <a:t>klus</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15.</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b="1" lang="en-GB" sz="3200" u="sng">
                          <a:solidFill>
                            <a:schemeClr val="dk2"/>
                          </a:solidFill>
                          <a:latin typeface="Montserrat"/>
                          <a:ea typeface="Montserrat"/>
                          <a:cs typeface="Montserrat"/>
                          <a:sym typeface="Montserrat"/>
                        </a:rPr>
                        <a:t>W</a:t>
                      </a:r>
                      <a:r>
                        <a:rPr lang="en-GB" sz="3200">
                          <a:solidFill>
                            <a:schemeClr val="dk2"/>
                          </a:solidFill>
                          <a:latin typeface="Montserrat"/>
                          <a:ea typeface="Montserrat"/>
                          <a:cs typeface="Montserrat"/>
                          <a:sym typeface="Montserrat"/>
                        </a:rPr>
                        <a:t>irsing</a:t>
                      </a:r>
                      <a:endParaRPr sz="3200">
                        <a:solidFill>
                          <a:schemeClr val="dk2"/>
                        </a:solidFill>
                        <a:latin typeface="Montserrat"/>
                        <a:ea typeface="Montserrat"/>
                        <a:cs typeface="Montserrat"/>
                        <a:sym typeface="Montserrat"/>
                      </a:endParaRPr>
                    </a:p>
                  </a:txBody>
                  <a:tcPr marT="91425" marB="91425" marR="68575" marL="68575"/>
                </a:tc>
              </a:tr>
              <a:tr h="1080000">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8.</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b="1" lang="en-GB" sz="3200" u="sng">
                          <a:solidFill>
                            <a:schemeClr val="dk2"/>
                          </a:solidFill>
                          <a:latin typeface="Montserrat"/>
                          <a:ea typeface="Montserrat"/>
                          <a:cs typeface="Montserrat"/>
                          <a:sym typeface="Montserrat"/>
                        </a:rPr>
                        <a:t>ä</a:t>
                      </a:r>
                      <a:r>
                        <a:rPr lang="en-GB" sz="3200">
                          <a:solidFill>
                            <a:schemeClr val="dk2"/>
                          </a:solidFill>
                          <a:latin typeface="Montserrat"/>
                          <a:ea typeface="Montserrat"/>
                          <a:cs typeface="Montserrat"/>
                          <a:sym typeface="Montserrat"/>
                        </a:rPr>
                        <a:t>tzen</a:t>
                      </a:r>
                      <a:endParaRPr sz="3200">
                        <a:solidFill>
                          <a:schemeClr val="dk2"/>
                        </a:solidFill>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 </a:t>
                      </a:r>
                      <a:endParaRPr sz="3200">
                        <a:solidFill>
                          <a:schemeClr val="dk2"/>
                        </a:solidFill>
                        <a:highlight>
                          <a:srgbClr val="FFFFFF"/>
                        </a:highlight>
                        <a:latin typeface="Montserrat"/>
                        <a:ea typeface="Montserrat"/>
                        <a:cs typeface="Montserrat"/>
                        <a:sym typeface="Montserrat"/>
                      </a:endParaRPr>
                    </a:p>
                  </a:txBody>
                  <a:tcPr marT="91425" marB="91425" marR="68575" marL="68575"/>
                </a:tc>
                <a:tc>
                  <a:txBody>
                    <a:bodyPr/>
                    <a:lstStyle/>
                    <a:p>
                      <a:pPr indent="0" lvl="0" marL="0" rtl="0" algn="l">
                        <a:lnSpc>
                          <a:spcPct val="15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 </a:t>
                      </a:r>
                      <a:endParaRPr sz="3200">
                        <a:solidFill>
                          <a:schemeClr val="dk2"/>
                        </a:solidFill>
                        <a:highlight>
                          <a:srgbClr val="FFFFFF"/>
                        </a:highlight>
                        <a:latin typeface="Montserrat"/>
                        <a:ea typeface="Montserrat"/>
                        <a:cs typeface="Montserrat"/>
                        <a:sym typeface="Montserrat"/>
                      </a:endParaRPr>
                    </a:p>
                  </a:txBody>
                  <a:tcPr marT="91425" marB="91425" marR="68575" marL="68575"/>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8"/>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Vocabulary</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A: translation</a:t>
            </a:r>
            <a:br>
              <a:rPr b="1" lang="en-GB" sz="4100">
                <a:solidFill>
                  <a:schemeClr val="dk2"/>
                </a:solidFill>
                <a:highlight>
                  <a:schemeClr val="lt1"/>
                </a:highlight>
                <a:latin typeface="Montserrat"/>
                <a:ea typeface="Montserrat"/>
                <a:cs typeface="Montserrat"/>
                <a:sym typeface="Montserrat"/>
              </a:rPr>
            </a:br>
            <a:endParaRPr b="1" sz="41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Say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German </a:t>
            </a:r>
            <a:r>
              <a:rPr lang="en-GB" sz="3000">
                <a:solidFill>
                  <a:schemeClr val="dk2"/>
                </a:solidFill>
                <a:latin typeface="Montserrat"/>
                <a:ea typeface="Montserrat"/>
                <a:cs typeface="Montserrat"/>
                <a:sym typeface="Montserrat"/>
              </a:rPr>
              <a:t>for the 16 words on the following two slides.</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t>
            </a:r>
            <a:br>
              <a:rPr lang="en-GB" sz="3000">
                <a:solidFill>
                  <a:schemeClr val="dk2"/>
                </a:solidFill>
                <a:latin typeface="Montserrat"/>
                <a:ea typeface="Montserrat"/>
                <a:cs typeface="Montserrat"/>
                <a:sym typeface="Montserrat"/>
              </a:rPr>
            </a:br>
            <a:r>
              <a:rPr b="1" lang="en-GB" sz="3000">
                <a:solidFill>
                  <a:schemeClr val="dk2"/>
                </a:solidFill>
                <a:latin typeface="Montserrat"/>
                <a:ea typeface="Montserrat"/>
                <a:cs typeface="Montserrat"/>
                <a:sym typeface="Montserrat"/>
              </a:rPr>
              <a:t>Remember </a:t>
            </a:r>
            <a:r>
              <a:rPr lang="en-GB" sz="3000">
                <a:solidFill>
                  <a:schemeClr val="dk2"/>
                </a:solidFill>
                <a:latin typeface="Montserrat"/>
                <a:ea typeface="Montserrat"/>
                <a:cs typeface="Montserrat"/>
                <a:sym typeface="Montserrat"/>
              </a:rPr>
              <a:t>to say the word for </a:t>
            </a:r>
            <a:r>
              <a:rPr b="1" lang="en-GB" sz="3000">
                <a:solidFill>
                  <a:schemeClr val="dk2"/>
                </a:solidFill>
                <a:latin typeface="Montserrat"/>
                <a:ea typeface="Montserrat"/>
                <a:cs typeface="Montserrat"/>
                <a:sym typeface="Montserrat"/>
              </a:rPr>
              <a:t>‘the’ </a:t>
            </a:r>
            <a:r>
              <a:rPr lang="en-GB" sz="3000">
                <a:solidFill>
                  <a:schemeClr val="dk2"/>
                </a:solidFill>
                <a:latin typeface="Montserrat"/>
                <a:ea typeface="Montserrat"/>
                <a:cs typeface="Montserrat"/>
                <a:sym typeface="Montserrat"/>
              </a:rPr>
              <a:t>if needed!</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b="1"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9"/>
          <p:cNvSpPr txBox="1"/>
          <p:nvPr/>
        </p:nvSpPr>
        <p:spPr>
          <a:xfrm>
            <a:off x="917950" y="642950"/>
            <a:ext cx="16597200" cy="96357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 the things                                       											(</a:t>
            </a:r>
            <a:r>
              <a:rPr b="1" lang="en-GB" sz="3200">
                <a:solidFill>
                  <a:schemeClr val="dk2"/>
                </a:solidFill>
                <a:highlight>
                  <a:srgbClr val="FFFFFF"/>
                </a:highlight>
                <a:latin typeface="Montserrat"/>
                <a:ea typeface="Montserrat"/>
                <a:cs typeface="Montserrat"/>
                <a:sym typeface="Montserrat"/>
              </a:rPr>
              <a:t>two</a:t>
            </a:r>
            <a:r>
              <a:rPr lang="en-GB" sz="3200">
                <a:solidFill>
                  <a:schemeClr val="dk2"/>
                </a:solidFill>
                <a:highlight>
                  <a:srgbClr val="FFFFFF"/>
                </a:highlight>
                <a:latin typeface="Montserrat"/>
                <a:ea typeface="Montserrat"/>
                <a:cs typeface="Montserrat"/>
                <a:sym typeface="Montserrat"/>
              </a:rPr>
              <a:t> German words)</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2. had                                      	       												(</a:t>
            </a:r>
            <a:r>
              <a:rPr b="1" lang="en-GB" sz="3200">
                <a:solidFill>
                  <a:schemeClr val="dk2"/>
                </a:solidFill>
                <a:highlight>
                  <a:srgbClr val="FFFFFF"/>
                </a:highlight>
                <a:latin typeface="Montserrat"/>
                <a:ea typeface="Montserrat"/>
                <a:cs typeface="Montserrat"/>
                <a:sym typeface="Montserrat"/>
              </a:rPr>
              <a:t>one</a:t>
            </a:r>
            <a:r>
              <a:rPr lang="en-GB" sz="3200">
                <a:solidFill>
                  <a:schemeClr val="dk2"/>
                </a:solidFill>
                <a:highlight>
                  <a:srgbClr val="FFFFFF"/>
                </a:highlight>
                <a:latin typeface="Montserrat"/>
                <a:ea typeface="Montserrat"/>
                <a:cs typeface="Montserrat"/>
                <a:sym typeface="Montserrat"/>
              </a:rPr>
              <a:t> German word)</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3. on the right, to the right     	       											(</a:t>
            </a:r>
            <a:r>
              <a:rPr b="1" lang="en-GB" sz="3200">
                <a:solidFill>
                  <a:schemeClr val="dk2"/>
                </a:solidFill>
                <a:highlight>
                  <a:srgbClr val="FFFFFF"/>
                </a:highlight>
                <a:latin typeface="Montserrat"/>
                <a:ea typeface="Montserrat"/>
                <a:cs typeface="Montserrat"/>
                <a:sym typeface="Montserrat"/>
              </a:rPr>
              <a:t>one</a:t>
            </a:r>
            <a:r>
              <a:rPr lang="en-GB" sz="3200">
                <a:solidFill>
                  <a:schemeClr val="dk2"/>
                </a:solidFill>
                <a:highlight>
                  <a:srgbClr val="FFFFFF"/>
                </a:highlight>
                <a:latin typeface="Montserrat"/>
                <a:ea typeface="Montserrat"/>
                <a:cs typeface="Montserrat"/>
                <a:sym typeface="Montserrat"/>
              </a:rPr>
              <a:t> German word)</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4. to stop, stopping                 	       											(</a:t>
            </a:r>
            <a:r>
              <a:rPr b="1" lang="en-GB" sz="3200">
                <a:solidFill>
                  <a:schemeClr val="dk2"/>
                </a:solidFill>
                <a:highlight>
                  <a:srgbClr val="FFFFFF"/>
                </a:highlight>
                <a:latin typeface="Montserrat"/>
                <a:ea typeface="Montserrat"/>
                <a:cs typeface="Montserrat"/>
                <a:sym typeface="Montserrat"/>
              </a:rPr>
              <a:t>one</a:t>
            </a:r>
            <a:r>
              <a:rPr lang="en-GB" sz="3200">
                <a:solidFill>
                  <a:schemeClr val="dk2"/>
                </a:solidFill>
                <a:highlight>
                  <a:srgbClr val="FFFFFF"/>
                </a:highlight>
                <a:latin typeface="Montserrat"/>
                <a:ea typeface="Montserrat"/>
                <a:cs typeface="Montserrat"/>
                <a:sym typeface="Montserrat"/>
              </a:rPr>
              <a:t> German word)</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5. old                                        	      											 	(</a:t>
            </a:r>
            <a:r>
              <a:rPr b="1" lang="en-GB" sz="3200">
                <a:solidFill>
                  <a:schemeClr val="dk2"/>
                </a:solidFill>
                <a:highlight>
                  <a:srgbClr val="FFFFFF"/>
                </a:highlight>
                <a:latin typeface="Montserrat"/>
                <a:ea typeface="Montserrat"/>
                <a:cs typeface="Montserrat"/>
                <a:sym typeface="Montserrat"/>
              </a:rPr>
              <a:t>one</a:t>
            </a:r>
            <a:r>
              <a:rPr lang="en-GB" sz="3200">
                <a:solidFill>
                  <a:schemeClr val="dk2"/>
                </a:solidFill>
                <a:highlight>
                  <a:srgbClr val="FFFFFF"/>
                </a:highlight>
                <a:latin typeface="Montserrat"/>
                <a:ea typeface="Montserrat"/>
                <a:cs typeface="Montserrat"/>
                <a:sym typeface="Montserrat"/>
              </a:rPr>
              <a:t> German word)</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6. (to) them                             	    											   		(</a:t>
            </a:r>
            <a:r>
              <a:rPr b="1" lang="en-GB" sz="3200">
                <a:solidFill>
                  <a:schemeClr val="dk2"/>
                </a:solidFill>
                <a:highlight>
                  <a:srgbClr val="FFFFFF"/>
                </a:highlight>
                <a:latin typeface="Montserrat"/>
                <a:ea typeface="Montserrat"/>
                <a:cs typeface="Montserrat"/>
                <a:sym typeface="Montserrat"/>
              </a:rPr>
              <a:t>one</a:t>
            </a:r>
            <a:r>
              <a:rPr lang="en-GB" sz="3200">
                <a:solidFill>
                  <a:schemeClr val="dk2"/>
                </a:solidFill>
                <a:highlight>
                  <a:srgbClr val="FFFFFF"/>
                </a:highlight>
                <a:latin typeface="Montserrat"/>
                <a:ea typeface="Montserrat"/>
                <a:cs typeface="Montserrat"/>
                <a:sym typeface="Montserrat"/>
              </a:rPr>
              <a:t> German word)</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7. he will                        	                											 	(</a:t>
            </a:r>
            <a:r>
              <a:rPr b="1" lang="en-GB" sz="3200">
                <a:solidFill>
                  <a:schemeClr val="dk2"/>
                </a:solidFill>
                <a:highlight>
                  <a:srgbClr val="FFFFFF"/>
                </a:highlight>
                <a:latin typeface="Montserrat"/>
                <a:ea typeface="Montserrat"/>
                <a:cs typeface="Montserrat"/>
                <a:sym typeface="Montserrat"/>
              </a:rPr>
              <a:t>two</a:t>
            </a:r>
            <a:r>
              <a:rPr lang="en-GB" sz="3200">
                <a:solidFill>
                  <a:schemeClr val="dk2"/>
                </a:solidFill>
                <a:highlight>
                  <a:srgbClr val="FFFFFF"/>
                </a:highlight>
                <a:latin typeface="Montserrat"/>
                <a:ea typeface="Montserrat"/>
                <a:cs typeface="Montserrat"/>
                <a:sym typeface="Montserrat"/>
              </a:rPr>
              <a:t> German words)</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8. million                                        										      	(</a:t>
            </a:r>
            <a:r>
              <a:rPr b="1" lang="en-GB" sz="3200">
                <a:solidFill>
                  <a:schemeClr val="dk2"/>
                </a:solidFill>
                <a:highlight>
                  <a:srgbClr val="FFFFFF"/>
                </a:highlight>
                <a:latin typeface="Montserrat"/>
                <a:ea typeface="Montserrat"/>
                <a:cs typeface="Montserrat"/>
                <a:sym typeface="Montserrat"/>
              </a:rPr>
              <a:t>two</a:t>
            </a:r>
            <a:r>
              <a:rPr lang="en-GB" sz="3200">
                <a:solidFill>
                  <a:schemeClr val="dk2"/>
                </a:solidFill>
                <a:highlight>
                  <a:srgbClr val="FFFFFF"/>
                </a:highlight>
                <a:latin typeface="Montserrat"/>
                <a:ea typeface="Montserrat"/>
                <a:cs typeface="Montserrat"/>
                <a:sym typeface="Montserrat"/>
              </a:rPr>
              <a:t> German words)</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0"/>
              </a:spcBef>
              <a:spcAft>
                <a:spcPts val="0"/>
              </a:spcAft>
              <a:buNone/>
            </a:pPr>
            <a:r>
              <a:t/>
            </a:r>
            <a:endParaRPr sz="32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70"/>
          <p:cNvSpPr txBox="1"/>
          <p:nvPr/>
        </p:nvSpPr>
        <p:spPr>
          <a:xfrm>
            <a:off x="917950" y="642950"/>
            <a:ext cx="16597200" cy="96357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9. instead of                            	       												(</a:t>
            </a:r>
            <a:r>
              <a:rPr b="1" lang="en-GB" sz="3200">
                <a:solidFill>
                  <a:schemeClr val="dk2"/>
                </a:solidFill>
                <a:highlight>
                  <a:srgbClr val="FFFFFF"/>
                </a:highlight>
                <a:latin typeface="Montserrat"/>
                <a:ea typeface="Montserrat"/>
                <a:cs typeface="Montserrat"/>
                <a:sym typeface="Montserrat"/>
              </a:rPr>
              <a:t>one</a:t>
            </a:r>
            <a:r>
              <a:rPr lang="en-GB" sz="3200">
                <a:solidFill>
                  <a:schemeClr val="dk2"/>
                </a:solidFill>
                <a:highlight>
                  <a:srgbClr val="FFFFFF"/>
                </a:highlight>
                <a:latin typeface="Montserrat"/>
                <a:ea typeface="Montserrat"/>
                <a:cs typeface="Montserrat"/>
                <a:sym typeface="Montserrat"/>
              </a:rPr>
              <a:t> German word)</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10. castle                                            											(</a:t>
            </a:r>
            <a:r>
              <a:rPr b="1" lang="en-GB" sz="3200">
                <a:solidFill>
                  <a:schemeClr val="dk2"/>
                </a:solidFill>
                <a:highlight>
                  <a:srgbClr val="FFFFFF"/>
                </a:highlight>
                <a:latin typeface="Montserrat"/>
                <a:ea typeface="Montserrat"/>
                <a:cs typeface="Montserrat"/>
                <a:sym typeface="Montserrat"/>
              </a:rPr>
              <a:t>two</a:t>
            </a:r>
            <a:r>
              <a:rPr lang="en-GB" sz="3200">
                <a:solidFill>
                  <a:schemeClr val="dk2"/>
                </a:solidFill>
                <a:highlight>
                  <a:srgbClr val="FFFFFF"/>
                </a:highlight>
                <a:latin typeface="Montserrat"/>
                <a:ea typeface="Montserrat"/>
                <a:cs typeface="Montserrat"/>
                <a:sym typeface="Montserrat"/>
              </a:rPr>
              <a:t> German words)</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11. to explain, explaining       	      										 	(</a:t>
            </a:r>
            <a:r>
              <a:rPr b="1" lang="en-GB" sz="3200">
                <a:solidFill>
                  <a:schemeClr val="dk2"/>
                </a:solidFill>
                <a:highlight>
                  <a:srgbClr val="FFFFFF"/>
                </a:highlight>
                <a:latin typeface="Montserrat"/>
                <a:ea typeface="Montserrat"/>
                <a:cs typeface="Montserrat"/>
                <a:sym typeface="Montserrat"/>
              </a:rPr>
              <a:t>one</a:t>
            </a:r>
            <a:r>
              <a:rPr lang="en-GB" sz="3200">
                <a:solidFill>
                  <a:schemeClr val="dk2"/>
                </a:solidFill>
                <a:highlight>
                  <a:srgbClr val="FFFFFF"/>
                </a:highlight>
                <a:latin typeface="Montserrat"/>
                <a:ea typeface="Montserrat"/>
                <a:cs typeface="Montserrat"/>
                <a:sym typeface="Montserrat"/>
              </a:rPr>
              <a:t> German word)</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12. narrow                               	       												(</a:t>
            </a:r>
            <a:r>
              <a:rPr b="1" lang="en-GB" sz="3200">
                <a:solidFill>
                  <a:schemeClr val="dk2"/>
                </a:solidFill>
                <a:highlight>
                  <a:srgbClr val="FFFFFF"/>
                </a:highlight>
                <a:latin typeface="Montserrat"/>
                <a:ea typeface="Montserrat"/>
                <a:cs typeface="Montserrat"/>
                <a:sym typeface="Montserrat"/>
              </a:rPr>
              <a:t>one</a:t>
            </a:r>
            <a:r>
              <a:rPr lang="en-GB" sz="3200">
                <a:solidFill>
                  <a:schemeClr val="dk2"/>
                </a:solidFill>
                <a:highlight>
                  <a:srgbClr val="FFFFFF"/>
                </a:highlight>
                <a:latin typeface="Montserrat"/>
                <a:ea typeface="Montserrat"/>
                <a:cs typeface="Montserrat"/>
                <a:sym typeface="Montserrat"/>
              </a:rPr>
              <a:t> German word)</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13. same                                  	       												(</a:t>
            </a:r>
            <a:r>
              <a:rPr b="1" lang="en-GB" sz="3200">
                <a:solidFill>
                  <a:schemeClr val="dk2"/>
                </a:solidFill>
                <a:highlight>
                  <a:srgbClr val="FFFFFF"/>
                </a:highlight>
                <a:latin typeface="Montserrat"/>
                <a:ea typeface="Montserrat"/>
                <a:cs typeface="Montserrat"/>
                <a:sym typeface="Montserrat"/>
              </a:rPr>
              <a:t>one</a:t>
            </a:r>
            <a:r>
              <a:rPr lang="en-GB" sz="3200">
                <a:solidFill>
                  <a:schemeClr val="dk2"/>
                </a:solidFill>
                <a:highlight>
                  <a:srgbClr val="FFFFFF"/>
                </a:highlight>
                <a:latin typeface="Montserrat"/>
                <a:ea typeface="Montserrat"/>
                <a:cs typeface="Montserrat"/>
                <a:sym typeface="Montserrat"/>
              </a:rPr>
              <a:t> German word)</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14. air                                            											      	(</a:t>
            </a:r>
            <a:r>
              <a:rPr b="1" lang="en-GB" sz="3200">
                <a:solidFill>
                  <a:schemeClr val="dk2"/>
                </a:solidFill>
                <a:highlight>
                  <a:srgbClr val="FFFFFF"/>
                </a:highlight>
                <a:latin typeface="Montserrat"/>
                <a:ea typeface="Montserrat"/>
                <a:cs typeface="Montserrat"/>
                <a:sym typeface="Montserrat"/>
              </a:rPr>
              <a:t>two</a:t>
            </a:r>
            <a:r>
              <a:rPr lang="en-GB" sz="3200">
                <a:solidFill>
                  <a:schemeClr val="dk2"/>
                </a:solidFill>
                <a:highlight>
                  <a:srgbClr val="FFFFFF"/>
                </a:highlight>
                <a:latin typeface="Montserrat"/>
                <a:ea typeface="Montserrat"/>
                <a:cs typeface="Montserrat"/>
                <a:sym typeface="Montserrat"/>
              </a:rPr>
              <a:t> German words)</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15. face                                       											       	(</a:t>
            </a:r>
            <a:r>
              <a:rPr b="1" lang="en-GB" sz="3200">
                <a:solidFill>
                  <a:schemeClr val="dk2"/>
                </a:solidFill>
                <a:highlight>
                  <a:srgbClr val="FFFFFF"/>
                </a:highlight>
                <a:latin typeface="Montserrat"/>
                <a:ea typeface="Montserrat"/>
                <a:cs typeface="Montserrat"/>
                <a:sym typeface="Montserrat"/>
              </a:rPr>
              <a:t>two</a:t>
            </a:r>
            <a:r>
              <a:rPr lang="en-GB" sz="3200">
                <a:solidFill>
                  <a:schemeClr val="dk2"/>
                </a:solidFill>
                <a:highlight>
                  <a:srgbClr val="FFFFFF"/>
                </a:highlight>
                <a:latin typeface="Montserrat"/>
                <a:ea typeface="Montserrat"/>
                <a:cs typeface="Montserrat"/>
                <a:sym typeface="Montserrat"/>
              </a:rPr>
              <a:t> German words)</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1200"/>
              </a:spcBef>
              <a:spcAft>
                <a:spcPts val="0"/>
              </a:spcAft>
              <a:buNone/>
            </a:pPr>
            <a:r>
              <a:rPr lang="en-GB" sz="3200">
                <a:solidFill>
                  <a:schemeClr val="dk2"/>
                </a:solidFill>
                <a:highlight>
                  <a:srgbClr val="FFFFFF"/>
                </a:highlight>
                <a:latin typeface="Montserrat"/>
                <a:ea typeface="Montserrat"/>
                <a:cs typeface="Montserrat"/>
                <a:sym typeface="Montserrat"/>
              </a:rPr>
              <a:t>16. fun                                           											      	(</a:t>
            </a:r>
            <a:r>
              <a:rPr b="1" lang="en-GB" sz="3200">
                <a:solidFill>
                  <a:schemeClr val="dk2"/>
                </a:solidFill>
                <a:highlight>
                  <a:srgbClr val="FFFFFF"/>
                </a:highlight>
                <a:latin typeface="Montserrat"/>
                <a:ea typeface="Montserrat"/>
                <a:cs typeface="Montserrat"/>
                <a:sym typeface="Montserrat"/>
              </a:rPr>
              <a:t>two</a:t>
            </a:r>
            <a:r>
              <a:rPr lang="en-GB" sz="3200">
                <a:solidFill>
                  <a:schemeClr val="dk2"/>
                </a:solidFill>
                <a:highlight>
                  <a:srgbClr val="FFFFFF"/>
                </a:highlight>
                <a:latin typeface="Montserrat"/>
                <a:ea typeface="Montserrat"/>
                <a:cs typeface="Montserrat"/>
                <a:sym typeface="Montserrat"/>
              </a:rPr>
              <a:t> German words)</a:t>
            </a:r>
            <a:endParaRPr sz="3200">
              <a:solidFill>
                <a:schemeClr val="dk2"/>
              </a:solidFill>
              <a:highlight>
                <a:srgbClr val="FFFFFF"/>
              </a:highlight>
              <a:latin typeface="Montserrat"/>
              <a:ea typeface="Montserrat"/>
              <a:cs typeface="Montserrat"/>
              <a:sym typeface="Montserrat"/>
            </a:endParaRPr>
          </a:p>
          <a:p>
            <a:pPr indent="0" lvl="0" marL="0" rtl="0" algn="l">
              <a:lnSpc>
                <a:spcPct val="200000"/>
              </a:lnSpc>
              <a:spcBef>
                <a:spcPts val="0"/>
              </a:spcBef>
              <a:spcAft>
                <a:spcPts val="0"/>
              </a:spcAft>
              <a:buNone/>
            </a:pPr>
            <a:r>
              <a:t/>
            </a:r>
            <a:endParaRPr sz="3200">
              <a:solidFill>
                <a:schemeClr val="dk2"/>
              </a:solidFill>
              <a:highlight>
                <a:srgbClr val="FFFFFF"/>
              </a:highlight>
              <a:latin typeface="Montserrat"/>
              <a:ea typeface="Montserrat"/>
              <a:cs typeface="Montserrat"/>
              <a:sym typeface="Montserrat"/>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71"/>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Vocabulary</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B: register</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Say the following informal words or phrases using more </a:t>
            </a:r>
            <a:r>
              <a:rPr b="1" lang="en-GB" sz="3000">
                <a:solidFill>
                  <a:schemeClr val="dk2"/>
                </a:solidFill>
                <a:latin typeface="Montserrat"/>
                <a:ea typeface="Montserrat"/>
                <a:cs typeface="Montserrat"/>
                <a:sym typeface="Montserrat"/>
              </a:rPr>
              <a:t>formal language.</a:t>
            </a:r>
            <a:endParaRPr b="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200000"/>
              </a:lnSpc>
              <a:spcBef>
                <a:spcPts val="1200"/>
              </a:spcBef>
              <a:spcAft>
                <a:spcPts val="0"/>
              </a:spcAft>
              <a:buNone/>
            </a:pPr>
            <a:r>
              <a:rPr lang="en-GB" sz="3000">
                <a:solidFill>
                  <a:schemeClr val="dk2"/>
                </a:solidFill>
                <a:latin typeface="Montserrat"/>
                <a:ea typeface="Montserrat"/>
                <a:cs typeface="Montserrat"/>
                <a:sym typeface="Montserrat"/>
              </a:rPr>
              <a:t>1. Du kennst					</a:t>
            </a:r>
            <a:endParaRPr sz="3000">
              <a:solidFill>
                <a:schemeClr val="dk2"/>
              </a:solidFill>
              <a:latin typeface="Montserrat"/>
              <a:ea typeface="Montserrat"/>
              <a:cs typeface="Montserrat"/>
              <a:sym typeface="Montserrat"/>
            </a:endParaRPr>
          </a:p>
          <a:p>
            <a:pPr indent="0" lvl="0" marL="0" rtl="0" algn="l">
              <a:lnSpc>
                <a:spcPct val="200000"/>
              </a:lnSpc>
              <a:spcBef>
                <a:spcPts val="0"/>
              </a:spcBef>
              <a:spcAft>
                <a:spcPts val="0"/>
              </a:spcAft>
              <a:buNone/>
            </a:pPr>
            <a:r>
              <a:rPr lang="en-GB" sz="3000">
                <a:solidFill>
                  <a:schemeClr val="dk2"/>
                </a:solidFill>
                <a:latin typeface="Montserrat"/>
                <a:ea typeface="Montserrat"/>
                <a:cs typeface="Montserrat"/>
                <a:sym typeface="Montserrat"/>
              </a:rPr>
              <a:t>2. Du begreifst	</a:t>
            </a:r>
            <a:endParaRPr sz="3000">
              <a:solidFill>
                <a:schemeClr val="dk2"/>
              </a:solidFill>
              <a:latin typeface="Montserrat"/>
              <a:ea typeface="Montserrat"/>
              <a:cs typeface="Montserrat"/>
              <a:sym typeface="Montserrat"/>
            </a:endParaRPr>
          </a:p>
          <a:p>
            <a:pPr indent="0" lvl="0" marL="0" rtl="0" algn="l">
              <a:lnSpc>
                <a:spcPct val="200000"/>
              </a:lnSpc>
              <a:spcBef>
                <a:spcPts val="0"/>
              </a:spcBef>
              <a:spcAft>
                <a:spcPts val="0"/>
              </a:spcAft>
              <a:buNone/>
            </a:pPr>
            <a:r>
              <a:rPr lang="en-GB" sz="3000">
                <a:solidFill>
                  <a:schemeClr val="dk2"/>
                </a:solidFill>
                <a:latin typeface="Montserrat"/>
                <a:ea typeface="Montserrat"/>
                <a:cs typeface="Montserrat"/>
                <a:sym typeface="Montserrat"/>
              </a:rPr>
              <a:t>3. Hallo! (before 12 noon)</a:t>
            </a:r>
            <a:endParaRPr sz="3000">
              <a:solidFill>
                <a:schemeClr val="dk2"/>
              </a:solidFill>
              <a:latin typeface="Montserrat"/>
              <a:ea typeface="Montserrat"/>
              <a:cs typeface="Montserrat"/>
              <a:sym typeface="Montserrat"/>
            </a:endParaRPr>
          </a:p>
          <a:p>
            <a:pPr indent="0" lvl="0" marL="0" rtl="0" algn="l">
              <a:lnSpc>
                <a:spcPct val="200000"/>
              </a:lnSpc>
              <a:spcBef>
                <a:spcPts val="0"/>
              </a:spcBef>
              <a:spcAft>
                <a:spcPts val="0"/>
              </a:spcAft>
              <a:buNone/>
            </a:pPr>
            <a:r>
              <a:rPr lang="en-GB" sz="3000">
                <a:solidFill>
                  <a:schemeClr val="dk2"/>
                </a:solidFill>
                <a:latin typeface="Montserrat"/>
                <a:ea typeface="Montserrat"/>
                <a:cs typeface="Montserrat"/>
                <a:sym typeface="Montserrat"/>
              </a:rPr>
              <a:t>4. Hallo! (after 6 p.m.)</a:t>
            </a:r>
            <a:endParaRPr sz="3000">
              <a:solidFill>
                <a:schemeClr val="dk2"/>
              </a:solidFill>
              <a:latin typeface="Montserrat"/>
              <a:ea typeface="Montserrat"/>
              <a:cs typeface="Montserrat"/>
              <a:sym typeface="Montserrat"/>
            </a:endParaRPr>
          </a:p>
          <a:p>
            <a:pPr indent="0" lvl="0" marL="0" rtl="0" algn="l">
              <a:lnSpc>
                <a:spcPct val="200000"/>
              </a:lnSpc>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72"/>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A: verb forms and adverbs</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Say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German for </a:t>
            </a:r>
            <a:r>
              <a:rPr lang="en-GB" sz="3000">
                <a:solidFill>
                  <a:schemeClr val="dk2"/>
                </a:solidFill>
                <a:latin typeface="Montserrat"/>
                <a:ea typeface="Montserrat"/>
                <a:cs typeface="Montserrat"/>
                <a:sym typeface="Montserrat"/>
              </a:rPr>
              <a:t>the English in </a:t>
            </a:r>
            <a:r>
              <a:rPr b="1" lang="en-GB" sz="3000">
                <a:solidFill>
                  <a:schemeClr val="dk2"/>
                </a:solidFill>
                <a:latin typeface="Montserrat"/>
                <a:ea typeface="Montserrat"/>
                <a:cs typeface="Montserrat"/>
                <a:sym typeface="Montserrat"/>
              </a:rPr>
              <a:t>brackets. </a:t>
            </a:r>
            <a:r>
              <a:rPr lang="en-GB" sz="3000">
                <a:solidFill>
                  <a:schemeClr val="dk2"/>
                </a:solidFill>
                <a:latin typeface="Montserrat"/>
                <a:ea typeface="Montserrat"/>
                <a:cs typeface="Montserrat"/>
                <a:sym typeface="Montserrat"/>
              </a:rPr>
              <a:t>Use the clues to help you. Think about </a:t>
            </a:r>
            <a:r>
              <a:rPr b="1" lang="en-GB" sz="3000">
                <a:solidFill>
                  <a:schemeClr val="dk2"/>
                </a:solidFill>
                <a:latin typeface="Montserrat"/>
                <a:ea typeface="Montserrat"/>
                <a:cs typeface="Montserrat"/>
                <a:sym typeface="Montserrat"/>
              </a:rPr>
              <a:t>word order.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396" name="Google Shape;396;p72"/>
          <p:cNvGraphicFramePr/>
          <p:nvPr/>
        </p:nvGraphicFramePr>
        <p:xfrm>
          <a:off x="917950" y="4993325"/>
          <a:ext cx="3000000" cy="3000000"/>
        </p:xfrm>
        <a:graphic>
          <a:graphicData uri="http://schemas.openxmlformats.org/drawingml/2006/table">
            <a:tbl>
              <a:tblPr>
                <a:noFill/>
                <a:tableStyleId>{1F70E6B1-5AC3-4B70-B267-FD0594B94E4B}</a:tableStyleId>
              </a:tblPr>
              <a:tblGrid>
                <a:gridCol w="849925"/>
                <a:gridCol w="9586325"/>
                <a:gridCol w="4012425"/>
              </a:tblGrid>
              <a:tr h="1922600">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Ich _________ _________.  (like dancing)</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dance </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tanzen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like</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gern</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1922600">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Er _________ _________den Bus. (prefers to take)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take</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nehmen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prefer</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lieber</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A: translation</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On the next two slides, you will hear ten German words.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Put a </a:t>
            </a:r>
            <a:r>
              <a:rPr b="1" lang="en-GB" sz="3000">
                <a:solidFill>
                  <a:schemeClr val="dk2"/>
                </a:solidFill>
                <a:latin typeface="Montserrat"/>
                <a:ea typeface="Montserrat"/>
                <a:cs typeface="Montserrat"/>
                <a:sym typeface="Montserrat"/>
              </a:rPr>
              <a:t>cross (x) under the English word or words </a:t>
            </a:r>
            <a:r>
              <a:rPr lang="en-GB" sz="3000">
                <a:solidFill>
                  <a:schemeClr val="dk2"/>
                </a:solidFill>
                <a:latin typeface="Montserrat"/>
                <a:ea typeface="Montserrat"/>
                <a:cs typeface="Montserrat"/>
                <a:sym typeface="Montserrat"/>
              </a:rPr>
              <a:t>that best match what you hear.</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Some have </a:t>
            </a:r>
            <a:r>
              <a:rPr b="1" lang="en-GB" sz="3000">
                <a:solidFill>
                  <a:schemeClr val="dk2"/>
                </a:solidFill>
                <a:latin typeface="Montserrat"/>
                <a:ea typeface="Montserrat"/>
                <a:cs typeface="Montserrat"/>
                <a:sym typeface="Montserrat"/>
              </a:rPr>
              <a:t>only one correct answer</a:t>
            </a:r>
            <a:r>
              <a:rPr lang="en-GB" sz="3000">
                <a:solidFill>
                  <a:schemeClr val="dk2"/>
                </a:solidFill>
                <a:latin typeface="Montserrat"/>
                <a:ea typeface="Montserrat"/>
                <a:cs typeface="Montserrat"/>
                <a:sym typeface="Montserrat"/>
              </a:rPr>
              <a:t>. Some have </a:t>
            </a:r>
            <a:r>
              <a:rPr b="1" lang="en-GB" sz="3000">
                <a:solidFill>
                  <a:schemeClr val="dk2"/>
                </a:solidFill>
                <a:latin typeface="Montserrat"/>
                <a:ea typeface="Montserrat"/>
                <a:cs typeface="Montserrat"/>
                <a:sym typeface="Montserrat"/>
              </a:rPr>
              <a:t>two correct answers</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You will hear each word German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73"/>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B: future</a:t>
            </a:r>
            <a:br>
              <a:rPr b="1" lang="en-GB" sz="4100">
                <a:solidFill>
                  <a:schemeClr val="dk2"/>
                </a:solidFill>
                <a:highlight>
                  <a:schemeClr val="lt1"/>
                </a:highlight>
                <a:latin typeface="Montserrat"/>
                <a:ea typeface="Montserrat"/>
                <a:cs typeface="Montserrat"/>
                <a:sym typeface="Montserrat"/>
              </a:rPr>
            </a:br>
            <a:endParaRPr b="1" sz="30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Say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German for </a:t>
            </a:r>
            <a:r>
              <a:rPr lang="en-GB" sz="3000">
                <a:solidFill>
                  <a:schemeClr val="dk2"/>
                </a:solidFill>
                <a:latin typeface="Montserrat"/>
                <a:ea typeface="Montserrat"/>
                <a:cs typeface="Montserrat"/>
                <a:sym typeface="Montserrat"/>
              </a:rPr>
              <a:t>the English in </a:t>
            </a:r>
            <a:r>
              <a:rPr b="1" lang="en-GB" sz="3000">
                <a:solidFill>
                  <a:schemeClr val="dk2"/>
                </a:solidFill>
                <a:latin typeface="Montserrat"/>
                <a:ea typeface="Montserrat"/>
                <a:cs typeface="Montserrat"/>
                <a:sym typeface="Montserrat"/>
              </a:rPr>
              <a:t>brackets. </a:t>
            </a:r>
            <a:r>
              <a:rPr lang="en-GB" sz="3000">
                <a:solidFill>
                  <a:schemeClr val="dk2"/>
                </a:solidFill>
                <a:latin typeface="Montserrat"/>
                <a:ea typeface="Montserrat"/>
                <a:cs typeface="Montserrat"/>
                <a:sym typeface="Montserrat"/>
              </a:rPr>
              <a:t>Use the clues to help you. Think about </a:t>
            </a:r>
            <a:r>
              <a:rPr b="1" lang="en-GB" sz="3000">
                <a:solidFill>
                  <a:schemeClr val="dk2"/>
                </a:solidFill>
                <a:latin typeface="Montserrat"/>
                <a:ea typeface="Montserrat"/>
                <a:cs typeface="Montserrat"/>
                <a:sym typeface="Montserrat"/>
              </a:rPr>
              <a:t>word order.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02" name="Google Shape;402;p73"/>
          <p:cNvGraphicFramePr/>
          <p:nvPr/>
        </p:nvGraphicFramePr>
        <p:xfrm>
          <a:off x="594600" y="4641975"/>
          <a:ext cx="3000000" cy="3000000"/>
        </p:xfrm>
        <a:graphic>
          <a:graphicData uri="http://schemas.openxmlformats.org/drawingml/2006/table">
            <a:tbl>
              <a:tblPr>
                <a:noFill/>
                <a:tableStyleId>{1F70E6B1-5AC3-4B70-B267-FD0594B94E4B}</a:tableStyleId>
              </a:tblPr>
              <a:tblGrid>
                <a:gridCol w="1015575"/>
                <a:gridCol w="10884700"/>
                <a:gridCol w="5364725"/>
              </a:tblGrid>
              <a:tr h="225522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Ich ________ ________ ________ ________.  (will go to the cinema)</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will</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werden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go </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gehen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the cinema</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ins Kino</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1823350">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Sie </a:t>
                      </a:r>
                      <a:r>
                        <a:rPr baseline="-25000" lang="en-GB" sz="3000">
                          <a:solidFill>
                            <a:schemeClr val="dk2"/>
                          </a:solidFill>
                          <a:latin typeface="Montserrat"/>
                          <a:ea typeface="Montserrat"/>
                          <a:cs typeface="Montserrat"/>
                          <a:sym typeface="Montserrat"/>
                        </a:rPr>
                        <a:t>[she]</a:t>
                      </a:r>
                      <a:r>
                        <a:rPr lang="en-GB" sz="3000">
                          <a:solidFill>
                            <a:schemeClr val="dk2"/>
                          </a:solidFill>
                          <a:latin typeface="Montserrat"/>
                          <a:ea typeface="Montserrat"/>
                          <a:cs typeface="Montserrat"/>
                          <a:sym typeface="Montserrat"/>
                        </a:rPr>
                        <a:t> ________ ________ ________. (will learn German)</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will</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werden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learn </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lernen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German</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Deutsch</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4"/>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C: past</a:t>
            </a:r>
            <a:endParaRPr b="1" sz="41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1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Say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German for </a:t>
            </a:r>
            <a:r>
              <a:rPr lang="en-GB" sz="3000">
                <a:solidFill>
                  <a:schemeClr val="dk2"/>
                </a:solidFill>
                <a:latin typeface="Montserrat"/>
                <a:ea typeface="Montserrat"/>
                <a:cs typeface="Montserrat"/>
                <a:sym typeface="Montserrat"/>
              </a:rPr>
              <a:t>the English in brackets</a:t>
            </a:r>
            <a:r>
              <a:rPr b="1" lang="en-GB" sz="3000">
                <a:solidFill>
                  <a:schemeClr val="dk2"/>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Use the clues to help you. Remember to use the </a:t>
            </a:r>
            <a:r>
              <a:rPr b="1" lang="en-GB" sz="3000">
                <a:solidFill>
                  <a:schemeClr val="dk2"/>
                </a:solidFill>
                <a:latin typeface="Montserrat"/>
                <a:ea typeface="Montserrat"/>
                <a:cs typeface="Montserrat"/>
                <a:sym typeface="Montserrat"/>
              </a:rPr>
              <a:t>perfect tense</a:t>
            </a:r>
            <a:r>
              <a:rPr lang="en-GB" sz="3000">
                <a:solidFill>
                  <a:schemeClr val="dk2"/>
                </a:solidFill>
                <a:latin typeface="Montserrat"/>
                <a:ea typeface="Montserrat"/>
                <a:cs typeface="Montserrat"/>
                <a:sym typeface="Montserrat"/>
              </a:rPr>
              <a:t> and think about </a:t>
            </a:r>
            <a:r>
              <a:rPr b="1" lang="en-GB" sz="3000">
                <a:solidFill>
                  <a:schemeClr val="dk2"/>
                </a:solidFill>
                <a:latin typeface="Montserrat"/>
                <a:ea typeface="Montserrat"/>
                <a:cs typeface="Montserrat"/>
                <a:sym typeface="Montserrat"/>
              </a:rPr>
              <a:t>word order.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08" name="Google Shape;408;p74"/>
          <p:cNvGraphicFramePr/>
          <p:nvPr/>
        </p:nvGraphicFramePr>
        <p:xfrm>
          <a:off x="737400" y="5130000"/>
          <a:ext cx="3000000" cy="3000000"/>
        </p:xfrm>
        <a:graphic>
          <a:graphicData uri="http://schemas.openxmlformats.org/drawingml/2006/table">
            <a:tbl>
              <a:tblPr>
                <a:noFill/>
                <a:tableStyleId>{1F70E6B1-5AC3-4B70-B267-FD0594B94E4B}</a:tableStyleId>
              </a:tblPr>
              <a:tblGrid>
                <a:gridCol w="969900"/>
                <a:gridCol w="10894600"/>
                <a:gridCol w="5248625"/>
              </a:tblGrid>
              <a:tr h="208367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Sie </a:t>
                      </a:r>
                      <a:r>
                        <a:rPr baseline="-25000" lang="en-GB" sz="3000">
                          <a:solidFill>
                            <a:schemeClr val="dk2"/>
                          </a:solidFill>
                          <a:latin typeface="Montserrat"/>
                          <a:ea typeface="Montserrat"/>
                          <a:cs typeface="Montserrat"/>
                          <a:sym typeface="Montserrat"/>
                        </a:rPr>
                        <a:t>[they]</a:t>
                      </a:r>
                      <a:r>
                        <a:rPr lang="en-GB" sz="3000">
                          <a:solidFill>
                            <a:schemeClr val="dk2"/>
                          </a:solidFill>
                          <a:latin typeface="Montserrat"/>
                          <a:ea typeface="Montserrat"/>
                          <a:cs typeface="Montserrat"/>
                          <a:sym typeface="Montserrat"/>
                        </a:rPr>
                        <a:t> ________ ________ ________ ________. (swam in the lake)</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swim</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schwimmen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in the lake</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im See</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208367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Du ________ ________ ________ ________. (met the singer)</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meet </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treffen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the singer</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den Sänger</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5"/>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D: modal verbs</a:t>
            </a:r>
            <a:endParaRPr b="1" sz="41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1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Say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German for </a:t>
            </a:r>
            <a:r>
              <a:rPr lang="en-GB" sz="3000">
                <a:solidFill>
                  <a:schemeClr val="dk2"/>
                </a:solidFill>
                <a:latin typeface="Montserrat"/>
                <a:ea typeface="Montserrat"/>
                <a:cs typeface="Montserrat"/>
                <a:sym typeface="Montserrat"/>
              </a:rPr>
              <a:t>the English in brackets</a:t>
            </a:r>
            <a:r>
              <a:rPr b="1" lang="en-GB" sz="3000">
                <a:solidFill>
                  <a:schemeClr val="dk2"/>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Use the clues to help you. Think about </a:t>
            </a:r>
            <a:r>
              <a:rPr b="1" lang="en-GB" sz="3000">
                <a:solidFill>
                  <a:schemeClr val="dk2"/>
                </a:solidFill>
                <a:latin typeface="Montserrat"/>
                <a:ea typeface="Montserrat"/>
                <a:cs typeface="Montserrat"/>
                <a:sym typeface="Montserrat"/>
              </a:rPr>
              <a:t>word order.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14" name="Google Shape;414;p75"/>
          <p:cNvGraphicFramePr/>
          <p:nvPr/>
        </p:nvGraphicFramePr>
        <p:xfrm>
          <a:off x="737400" y="4934775"/>
          <a:ext cx="3000000" cy="3000000"/>
        </p:xfrm>
        <a:graphic>
          <a:graphicData uri="http://schemas.openxmlformats.org/drawingml/2006/table">
            <a:tbl>
              <a:tblPr>
                <a:noFill/>
                <a:tableStyleId>{1F70E6B1-5AC3-4B70-B267-FD0594B94E4B}</a:tableStyleId>
              </a:tblPr>
              <a:tblGrid>
                <a:gridCol w="970425"/>
                <a:gridCol w="10494075"/>
                <a:gridCol w="5168050"/>
              </a:tblGrid>
              <a:tr h="2065550">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Er ________ ________ ________ ________.</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(should say his idea)</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should, to ought to </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sollen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say</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sagen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his idea</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seine Idee</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2065550">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Ich ________ ________ ________ ________ ________.</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(am allowed to go into town)</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be allowed </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dürfen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go </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gehen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into town</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in die Stadt</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6"/>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E: questions, verb forms and word order</a:t>
            </a:r>
            <a:endParaRPr b="1" sz="41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1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Say</a:t>
            </a:r>
            <a:r>
              <a:rPr lang="en-GB" sz="3000">
                <a:solidFill>
                  <a:schemeClr val="dk2"/>
                </a:solidFill>
                <a:latin typeface="Montserrat"/>
                <a:ea typeface="Montserrat"/>
                <a:cs typeface="Montserrat"/>
                <a:sym typeface="Montserrat"/>
              </a:rPr>
              <a:t> these </a:t>
            </a:r>
            <a:r>
              <a:rPr b="1" lang="en-GB" sz="3000">
                <a:solidFill>
                  <a:schemeClr val="dk2"/>
                </a:solidFill>
                <a:latin typeface="Montserrat"/>
                <a:ea typeface="Montserrat"/>
                <a:cs typeface="Montserrat"/>
                <a:sym typeface="Montserrat"/>
              </a:rPr>
              <a:t>questions</a:t>
            </a:r>
            <a:r>
              <a:rPr lang="en-GB" sz="3000">
                <a:solidFill>
                  <a:schemeClr val="dk2"/>
                </a:solidFill>
                <a:latin typeface="Montserrat"/>
                <a:ea typeface="Montserrat"/>
                <a:cs typeface="Montserrat"/>
                <a:sym typeface="Montserrat"/>
              </a:rPr>
              <a:t> in </a:t>
            </a:r>
            <a:r>
              <a:rPr b="1" lang="en-GB" sz="3000">
                <a:solidFill>
                  <a:schemeClr val="dk2"/>
                </a:solidFill>
                <a:latin typeface="Montserrat"/>
                <a:ea typeface="Montserrat"/>
                <a:cs typeface="Montserrat"/>
                <a:sym typeface="Montserrat"/>
              </a:rPr>
              <a:t>German</a:t>
            </a:r>
            <a:r>
              <a:rPr lang="en-GB" sz="3000">
                <a:solidFill>
                  <a:schemeClr val="dk2"/>
                </a:solidFill>
                <a:latin typeface="Montserrat"/>
                <a:ea typeface="Montserrat"/>
                <a:cs typeface="Montserrat"/>
                <a:sym typeface="Montserrat"/>
              </a:rPr>
              <a:t>. Use the clues to help you.</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Think about </a:t>
            </a:r>
            <a:r>
              <a:rPr b="1" lang="en-GB" sz="3000">
                <a:solidFill>
                  <a:schemeClr val="dk2"/>
                </a:solidFill>
                <a:latin typeface="Montserrat"/>
                <a:ea typeface="Montserrat"/>
                <a:cs typeface="Montserrat"/>
                <a:sym typeface="Montserrat"/>
              </a:rPr>
              <a:t>word order</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20" name="Google Shape;420;p76"/>
          <p:cNvGraphicFramePr/>
          <p:nvPr/>
        </p:nvGraphicFramePr>
        <p:xfrm>
          <a:off x="737400" y="5090950"/>
          <a:ext cx="3000000" cy="3000000"/>
        </p:xfrm>
        <a:graphic>
          <a:graphicData uri="http://schemas.openxmlformats.org/drawingml/2006/table">
            <a:tbl>
              <a:tblPr>
                <a:noFill/>
                <a:tableStyleId>{1F70E6B1-5AC3-4B70-B267-FD0594B94E4B}</a:tableStyleId>
              </a:tblPr>
              <a:tblGrid>
                <a:gridCol w="949975"/>
                <a:gridCol w="10250900"/>
                <a:gridCol w="5081250"/>
              </a:tblGrid>
              <a:tr h="21924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1.</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__________ __________ __________ __________</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Do they understand the problem?</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they</a:t>
                      </a:r>
                      <a:r>
                        <a:rPr lang="en-GB" sz="2800">
                          <a:solidFill>
                            <a:schemeClr val="dk2"/>
                          </a:solidFill>
                          <a:latin typeface="Montserrat"/>
                          <a:ea typeface="Montserrat"/>
                          <a:cs typeface="Montserrat"/>
                          <a:sym typeface="Montserrat"/>
                        </a:rPr>
                        <a:t> = </a:t>
                      </a:r>
                      <a:r>
                        <a:rPr i="1" lang="en-GB" sz="2800">
                          <a:solidFill>
                            <a:schemeClr val="dk2"/>
                          </a:solidFill>
                          <a:latin typeface="Montserrat"/>
                          <a:ea typeface="Montserrat"/>
                          <a:cs typeface="Montserrat"/>
                          <a:sym typeface="Montserrat"/>
                        </a:rPr>
                        <a:t>sie</a:t>
                      </a:r>
                      <a:endParaRPr i="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to understand</a:t>
                      </a:r>
                      <a:r>
                        <a:rPr lang="en-GB" sz="2800">
                          <a:solidFill>
                            <a:schemeClr val="dk2"/>
                          </a:solidFill>
                          <a:latin typeface="Montserrat"/>
                          <a:ea typeface="Montserrat"/>
                          <a:cs typeface="Montserrat"/>
                          <a:sym typeface="Montserrat"/>
                        </a:rPr>
                        <a:t> = </a:t>
                      </a:r>
                      <a:r>
                        <a:rPr i="1" lang="en-GB" sz="2800">
                          <a:solidFill>
                            <a:schemeClr val="dk2"/>
                          </a:solidFill>
                          <a:latin typeface="Montserrat"/>
                          <a:ea typeface="Montserrat"/>
                          <a:cs typeface="Montserrat"/>
                          <a:sym typeface="Montserrat"/>
                        </a:rPr>
                        <a:t>verstehen</a:t>
                      </a:r>
                      <a:endParaRPr i="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the problem</a:t>
                      </a:r>
                      <a:r>
                        <a:rPr lang="en-GB" sz="2800">
                          <a:solidFill>
                            <a:schemeClr val="dk2"/>
                          </a:solidFill>
                          <a:latin typeface="Montserrat"/>
                          <a:ea typeface="Montserrat"/>
                          <a:cs typeface="Montserrat"/>
                          <a:sym typeface="Montserrat"/>
                        </a:rPr>
                        <a:t> = </a:t>
                      </a:r>
                      <a:r>
                        <a:rPr i="1" lang="en-GB" sz="2800">
                          <a:solidFill>
                            <a:schemeClr val="dk2"/>
                          </a:solidFill>
                          <a:latin typeface="Montserrat"/>
                          <a:ea typeface="Montserrat"/>
                          <a:cs typeface="Montserrat"/>
                          <a:sym typeface="Montserrat"/>
                        </a:rPr>
                        <a:t>das Problem</a:t>
                      </a:r>
                      <a:endParaRPr i="1"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2192450">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2.</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__________ __________ __________ __________</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solidFill>
                            <a:schemeClr val="dk2"/>
                          </a:solidFill>
                          <a:latin typeface="Montserrat"/>
                          <a:ea typeface="Montserrat"/>
                          <a:cs typeface="Montserrat"/>
                          <a:sym typeface="Montserrat"/>
                        </a:rPr>
                        <a:t>Are you writing the list? </a:t>
                      </a:r>
                      <a:endParaRPr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you </a:t>
                      </a:r>
                      <a:r>
                        <a:rPr lang="en-GB" sz="2800">
                          <a:solidFill>
                            <a:schemeClr val="dk2"/>
                          </a:solidFill>
                          <a:latin typeface="Montserrat"/>
                          <a:ea typeface="Montserrat"/>
                          <a:cs typeface="Montserrat"/>
                          <a:sym typeface="Montserrat"/>
                        </a:rPr>
                        <a:t>= </a:t>
                      </a:r>
                      <a:r>
                        <a:rPr i="1" lang="en-GB" sz="2800">
                          <a:solidFill>
                            <a:schemeClr val="dk2"/>
                          </a:solidFill>
                          <a:latin typeface="Montserrat"/>
                          <a:ea typeface="Montserrat"/>
                          <a:cs typeface="Montserrat"/>
                          <a:sym typeface="Montserrat"/>
                        </a:rPr>
                        <a:t>du</a:t>
                      </a:r>
                      <a:endParaRPr i="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to write </a:t>
                      </a:r>
                      <a:r>
                        <a:rPr lang="en-GB" sz="2800">
                          <a:solidFill>
                            <a:schemeClr val="dk2"/>
                          </a:solidFill>
                          <a:latin typeface="Montserrat"/>
                          <a:ea typeface="Montserrat"/>
                          <a:cs typeface="Montserrat"/>
                          <a:sym typeface="Montserrat"/>
                        </a:rPr>
                        <a:t>= </a:t>
                      </a:r>
                      <a:r>
                        <a:rPr i="1" lang="en-GB" sz="2800">
                          <a:solidFill>
                            <a:schemeClr val="dk2"/>
                          </a:solidFill>
                          <a:latin typeface="Montserrat"/>
                          <a:ea typeface="Montserrat"/>
                          <a:cs typeface="Montserrat"/>
                          <a:sym typeface="Montserrat"/>
                        </a:rPr>
                        <a:t>schreiben</a:t>
                      </a:r>
                      <a:endParaRPr i="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2800">
                          <a:solidFill>
                            <a:schemeClr val="dk2"/>
                          </a:solidFill>
                          <a:latin typeface="Montserrat"/>
                          <a:ea typeface="Montserrat"/>
                          <a:cs typeface="Montserrat"/>
                          <a:sym typeface="Montserrat"/>
                        </a:rPr>
                        <a:t>the list</a:t>
                      </a:r>
                      <a:r>
                        <a:rPr lang="en-GB" sz="2800">
                          <a:solidFill>
                            <a:schemeClr val="dk2"/>
                          </a:solidFill>
                          <a:latin typeface="Montserrat"/>
                          <a:ea typeface="Montserrat"/>
                          <a:cs typeface="Montserrat"/>
                          <a:sym typeface="Montserrat"/>
                        </a:rPr>
                        <a:t> = </a:t>
                      </a:r>
                      <a:r>
                        <a:rPr i="1" lang="en-GB" sz="2800">
                          <a:solidFill>
                            <a:schemeClr val="dk2"/>
                          </a:solidFill>
                          <a:latin typeface="Montserrat"/>
                          <a:ea typeface="Montserrat"/>
                          <a:cs typeface="Montserrat"/>
                          <a:sym typeface="Montserrat"/>
                        </a:rPr>
                        <a:t>die Liste</a:t>
                      </a:r>
                      <a:endParaRPr i="1" sz="28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7"/>
          <p:cNvSpPr txBox="1"/>
          <p:nvPr/>
        </p:nvSpPr>
        <p:spPr>
          <a:xfrm>
            <a:off x="737400" y="890050"/>
            <a:ext cx="172650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800">
                <a:solidFill>
                  <a:schemeClr val="dk2"/>
                </a:solidFill>
                <a:highlight>
                  <a:schemeClr val="lt1"/>
                </a:highlight>
                <a:latin typeface="Montserrat"/>
                <a:ea typeface="Montserrat"/>
                <a:cs typeface="Montserrat"/>
                <a:sym typeface="Montserrat"/>
              </a:rPr>
              <a:t>Grammar</a:t>
            </a:r>
            <a:endParaRPr b="1" sz="48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100">
                <a:solidFill>
                  <a:schemeClr val="dk2"/>
                </a:solidFill>
                <a:highlight>
                  <a:schemeClr val="lt1"/>
                </a:highlight>
                <a:latin typeface="Montserrat"/>
                <a:ea typeface="Montserrat"/>
                <a:cs typeface="Montserrat"/>
                <a:sym typeface="Montserrat"/>
              </a:rPr>
              <a:t>PART F: questions, verb forms and word order</a:t>
            </a:r>
            <a:endParaRPr b="1" sz="41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100">
              <a:solidFill>
                <a:schemeClr val="dk2"/>
              </a:solidFill>
              <a:highlight>
                <a:schemeClr val="lt1"/>
              </a:highlight>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Say </a:t>
            </a:r>
            <a:r>
              <a:rPr lang="en-GB" sz="3000">
                <a:solidFill>
                  <a:schemeClr val="dk2"/>
                </a:solidFill>
                <a:latin typeface="Montserrat"/>
                <a:ea typeface="Montserrat"/>
                <a:cs typeface="Montserrat"/>
                <a:sym typeface="Montserrat"/>
              </a:rPr>
              <a:t>the </a:t>
            </a:r>
            <a:r>
              <a:rPr b="1" lang="en-GB" sz="3000">
                <a:solidFill>
                  <a:schemeClr val="dk2"/>
                </a:solidFill>
                <a:latin typeface="Montserrat"/>
                <a:ea typeface="Montserrat"/>
                <a:cs typeface="Montserrat"/>
                <a:sym typeface="Montserrat"/>
              </a:rPr>
              <a:t>German for </a:t>
            </a:r>
            <a:r>
              <a:rPr lang="en-GB" sz="3000">
                <a:solidFill>
                  <a:schemeClr val="dk2"/>
                </a:solidFill>
                <a:latin typeface="Montserrat"/>
                <a:ea typeface="Montserrat"/>
                <a:cs typeface="Montserrat"/>
                <a:sym typeface="Montserrat"/>
              </a:rPr>
              <a:t>the English in brackets</a:t>
            </a:r>
            <a:r>
              <a:rPr b="1" lang="en-GB" sz="3000">
                <a:solidFill>
                  <a:schemeClr val="dk2"/>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Use the clues to help you. Think about </a:t>
            </a:r>
            <a:r>
              <a:rPr b="1" lang="en-GB" sz="3000">
                <a:solidFill>
                  <a:schemeClr val="dk2"/>
                </a:solidFill>
                <a:latin typeface="Montserrat"/>
                <a:ea typeface="Montserrat"/>
                <a:cs typeface="Montserrat"/>
                <a:sym typeface="Montserrat"/>
              </a:rPr>
              <a:t>word order.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1200"/>
              </a:spcBef>
              <a:spcAft>
                <a:spcPts val="0"/>
              </a:spcAft>
              <a:buNone/>
            </a:pPr>
            <a:r>
              <a:t/>
            </a:r>
            <a:endParaRPr sz="30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1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50">
              <a:solidFill>
                <a:schemeClr val="dk2"/>
              </a:solidFill>
              <a:latin typeface="Montserrat"/>
              <a:ea typeface="Montserrat"/>
              <a:cs typeface="Montserrat"/>
              <a:sym typeface="Montserrat"/>
            </a:endParaRPr>
          </a:p>
          <a:p>
            <a:pPr indent="0" lvl="0" marL="0" rtl="0" algn="l">
              <a:lnSpc>
                <a:spcPct val="200000"/>
              </a:lnSpc>
              <a:spcBef>
                <a:spcPts val="0"/>
              </a:spcBef>
              <a:spcAft>
                <a:spcPts val="800"/>
              </a:spcAft>
              <a:buNone/>
            </a:pPr>
            <a:r>
              <a:t/>
            </a:r>
            <a:endParaRPr b="1" sz="3600">
              <a:solidFill>
                <a:schemeClr val="dk2"/>
              </a:solidFill>
              <a:latin typeface="Montserrat"/>
              <a:ea typeface="Montserrat"/>
              <a:cs typeface="Montserrat"/>
              <a:sym typeface="Montserrat"/>
            </a:endParaRPr>
          </a:p>
        </p:txBody>
      </p:sp>
      <p:graphicFrame>
        <p:nvGraphicFramePr>
          <p:cNvPr id="426" name="Google Shape;426;p77"/>
          <p:cNvGraphicFramePr/>
          <p:nvPr/>
        </p:nvGraphicFramePr>
        <p:xfrm>
          <a:off x="737400" y="5032375"/>
          <a:ext cx="3000000" cy="3000000"/>
        </p:xfrm>
        <a:graphic>
          <a:graphicData uri="http://schemas.openxmlformats.org/drawingml/2006/table">
            <a:tbl>
              <a:tblPr>
                <a:noFill/>
                <a:tableStyleId>{1F70E6B1-5AC3-4B70-B267-FD0594B94E4B}</a:tableStyleId>
              </a:tblPr>
              <a:tblGrid>
                <a:gridCol w="937825"/>
                <a:gridCol w="10383050"/>
                <a:gridCol w="5001725"/>
              </a:tblGrid>
              <a:tr h="219577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1.</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Ich glaube, dass er _______ _______ _______ _______.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(hikes in Scotland)</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hike</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wandern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in Scotland</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i="1" lang="en-GB" sz="3000">
                          <a:solidFill>
                            <a:schemeClr val="dk2"/>
                          </a:solidFill>
                          <a:latin typeface="Montserrat"/>
                          <a:ea typeface="Montserrat"/>
                          <a:cs typeface="Montserrat"/>
                          <a:sym typeface="Montserrat"/>
                        </a:rPr>
                        <a:t>in Schottland</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r h="1919575">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2.</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Ich lerne Deutsch, denn ich _______ _______.</a:t>
                      </a:r>
                      <a:endParaRPr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solidFill>
                            <a:schemeClr val="dk2"/>
                          </a:solidFill>
                          <a:latin typeface="Montserrat"/>
                          <a:ea typeface="Montserrat"/>
                          <a:cs typeface="Montserrat"/>
                          <a:sym typeface="Montserrat"/>
                        </a:rPr>
                        <a:t>                                                (like foreign languages)</a:t>
                      </a:r>
                      <a:endParaRPr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to like</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mögen</a:t>
                      </a:r>
                      <a:endParaRPr i="1" sz="30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solidFill>
                            <a:schemeClr val="dk2"/>
                          </a:solidFill>
                          <a:latin typeface="Montserrat"/>
                          <a:ea typeface="Montserrat"/>
                          <a:cs typeface="Montserrat"/>
                          <a:sym typeface="Montserrat"/>
                        </a:rPr>
                        <a:t>foreign languages</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Fremdsprachen</a:t>
                      </a:r>
                      <a:endParaRPr i="1" sz="3000">
                        <a:solidFill>
                          <a:schemeClr val="dk2"/>
                        </a:solidFill>
                        <a:latin typeface="Montserrat"/>
                        <a:ea typeface="Montserrat"/>
                        <a:cs typeface="Montserrat"/>
                        <a:sym typeface="Montserrat"/>
                      </a:endParaRPr>
                    </a:p>
                  </a:txBody>
                  <a:tcPr marT="91425" marB="91425" marR="68575" marL="68575">
                    <a:lnL cap="flat" cmpd="sng" w="12650">
                      <a:solidFill>
                        <a:srgbClr val="000000">
                          <a:alpha val="0"/>
                        </a:srgbClr>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8"/>
          <p:cNvSpPr txBox="1"/>
          <p:nvPr/>
        </p:nvSpPr>
        <p:spPr>
          <a:xfrm>
            <a:off x="917950" y="804000"/>
            <a:ext cx="15703200" cy="59814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2800">
                <a:solidFill>
                  <a:schemeClr val="dk2"/>
                </a:solidFill>
                <a:latin typeface="Montserrat"/>
                <a:ea typeface="Montserrat"/>
                <a:cs typeface="Montserrat"/>
                <a:sym typeface="Montserrat"/>
              </a:rPr>
              <a:t>When you have finished, </a:t>
            </a:r>
            <a:r>
              <a:rPr lang="en-GB" sz="2800">
                <a:solidFill>
                  <a:schemeClr val="dk2"/>
                </a:solidFill>
                <a:latin typeface="Montserrat"/>
                <a:ea typeface="Montserrat"/>
                <a:cs typeface="Montserrat"/>
                <a:sym typeface="Montserrat"/>
              </a:rPr>
              <a:t>go back to the Vocaroo window.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lang="en-GB" sz="2800">
                <a:solidFill>
                  <a:schemeClr val="dk2"/>
                </a:solidFill>
                <a:latin typeface="Montserrat"/>
                <a:ea typeface="Montserrat"/>
                <a:cs typeface="Montserrat"/>
                <a:sym typeface="Montserrat"/>
              </a:rPr>
              <a:t>Click on the </a:t>
            </a:r>
            <a:r>
              <a:rPr b="1" lang="en-GB" sz="2800">
                <a:solidFill>
                  <a:schemeClr val="dk2"/>
                </a:solidFill>
                <a:latin typeface="Montserrat"/>
                <a:ea typeface="Montserrat"/>
                <a:cs typeface="Montserrat"/>
                <a:sym typeface="Montserrat"/>
              </a:rPr>
              <a:t>red button</a:t>
            </a:r>
            <a:r>
              <a:rPr lang="en-GB" sz="2800">
                <a:solidFill>
                  <a:schemeClr val="dk2"/>
                </a:solidFill>
                <a:latin typeface="Montserrat"/>
                <a:ea typeface="Montserrat"/>
                <a:cs typeface="Montserrat"/>
                <a:sym typeface="Montserrat"/>
              </a:rPr>
              <a:t>. Click on </a:t>
            </a:r>
            <a:r>
              <a:rPr b="1" lang="en-GB" sz="2800">
                <a:solidFill>
                  <a:schemeClr val="dk2"/>
                </a:solidFill>
                <a:latin typeface="Montserrat"/>
                <a:ea typeface="Montserrat"/>
                <a:cs typeface="Montserrat"/>
                <a:sym typeface="Montserrat"/>
              </a:rPr>
              <a:t>"Save &amp; Share"</a:t>
            </a: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rPr b="1" lang="en-GB" sz="2800">
                <a:solidFill>
                  <a:schemeClr val="dk2"/>
                </a:solidFill>
                <a:latin typeface="Montserrat"/>
                <a:ea typeface="Montserrat"/>
                <a:cs typeface="Montserrat"/>
                <a:sym typeface="Montserrat"/>
              </a:rPr>
              <a:t>Copy &amp; paste / write the URL</a:t>
            </a:r>
            <a:r>
              <a:rPr lang="en-GB" sz="2800">
                <a:solidFill>
                  <a:schemeClr val="dk2"/>
                </a:solidFill>
                <a:latin typeface="Montserrat"/>
                <a:ea typeface="Montserrat"/>
                <a:cs typeface="Montserrat"/>
                <a:sym typeface="Montserrat"/>
              </a:rPr>
              <a:t> for your Vocaroo recording </a:t>
            </a:r>
            <a:r>
              <a:rPr b="1" lang="en-GB" sz="2800">
                <a:solidFill>
                  <a:schemeClr val="dk2"/>
                </a:solidFill>
                <a:latin typeface="Montserrat"/>
                <a:ea typeface="Montserrat"/>
                <a:cs typeface="Montserrat"/>
                <a:sym typeface="Montserrat"/>
              </a:rPr>
              <a:t>here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07916"/>
              </a:lnSpc>
              <a:spcBef>
                <a:spcPts val="800"/>
              </a:spcBef>
              <a:spcAft>
                <a:spcPts val="800"/>
              </a:spcAft>
              <a:buNone/>
            </a:pPr>
            <a:r>
              <a:rPr b="1" lang="en-GB" sz="4000">
                <a:solidFill>
                  <a:schemeClr val="dk2"/>
                </a:solidFill>
                <a:latin typeface="Montserrat"/>
                <a:ea typeface="Montserrat"/>
                <a:cs typeface="Montserrat"/>
                <a:sym typeface="Montserrat"/>
              </a:rPr>
              <a:t>END OF ASSESSMENT</a:t>
            </a:r>
            <a:endParaRPr b="1" sz="4000">
              <a:solidFill>
                <a:schemeClr val="dk2"/>
              </a:solidFill>
              <a:latin typeface="Montserrat"/>
              <a:ea typeface="Montserrat"/>
              <a:cs typeface="Montserrat"/>
              <a:sym typeface="Montserrat"/>
            </a:endParaRPr>
          </a:p>
        </p:txBody>
      </p:sp>
      <p:sp>
        <p:nvSpPr>
          <p:cNvPr id="432" name="Google Shape;432;p78"/>
          <p:cNvSpPr/>
          <p:nvPr/>
        </p:nvSpPr>
        <p:spPr>
          <a:xfrm>
            <a:off x="974150" y="4452950"/>
            <a:ext cx="14885100" cy="1091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Vocaroo link:</a:t>
            </a:r>
            <a:endParaRPr b="1" sz="4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aphicFrame>
        <p:nvGraphicFramePr>
          <p:cNvPr id="115" name="Google Shape;115;p20"/>
          <p:cNvGraphicFramePr/>
          <p:nvPr/>
        </p:nvGraphicFramePr>
        <p:xfrm>
          <a:off x="1120000" y="485550"/>
          <a:ext cx="3000000" cy="3000000"/>
        </p:xfrm>
        <a:graphic>
          <a:graphicData uri="http://schemas.openxmlformats.org/drawingml/2006/table">
            <a:tbl>
              <a:tblPr>
                <a:noFill/>
                <a:tableStyleId>{1F70E6B1-5AC3-4B70-B267-FD0594B94E4B}</a:tableStyleId>
              </a:tblPr>
              <a:tblGrid>
                <a:gridCol w="1362950"/>
                <a:gridCol w="3268750"/>
                <a:gridCol w="3540750"/>
                <a:gridCol w="3540750"/>
                <a:gridCol w="4524275"/>
              </a:tblGrid>
              <a:tr h="77390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1</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building</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story</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history</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truth</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2</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still</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to, towards</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yet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skirt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3</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next to, beside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before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in front of</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without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4</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part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entry, admission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while (noun)</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thing, material</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11775">
                <a:tc rowSpan="2">
                  <a:txBody>
                    <a:bodyPr/>
                    <a:lstStyle/>
                    <a:p>
                      <a:pPr indent="0" lvl="0" marL="0" rtl="0" algn="ctr">
                        <a:lnSpc>
                          <a:spcPct val="115000"/>
                        </a:lnSpc>
                        <a:spcBef>
                          <a:spcPts val="1200"/>
                        </a:spcBef>
                        <a:spcAft>
                          <a:spcPts val="0"/>
                        </a:spcAft>
                        <a:buNone/>
                      </a:pPr>
                      <a:r>
                        <a:rPr b="1" lang="en-GB" sz="2600">
                          <a:solidFill>
                            <a:schemeClr val="dk2"/>
                          </a:solidFill>
                          <a:latin typeface="Montserrat"/>
                          <a:ea typeface="Montserrat"/>
                          <a:cs typeface="Montserrat"/>
                          <a:sym typeface="Montserrat"/>
                        </a:rPr>
                        <a:t>5</a:t>
                      </a:r>
                      <a:endParaRPr b="1" sz="26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to appear, look</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to get up,</a:t>
                      </a:r>
                      <a:endParaRPr sz="2600">
                        <a:solidFill>
                          <a:schemeClr val="dk2"/>
                        </a:solidFill>
                        <a:latin typeface="Montserrat"/>
                        <a:ea typeface="Montserrat"/>
                        <a:cs typeface="Montserrat"/>
                        <a:sym typeface="Montserrat"/>
                      </a:endParaRPr>
                    </a:p>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getting up</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to watch, look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to put, set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73900">
                <a:tc vMerge="1"/>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aphicFrame>
        <p:nvGraphicFramePr>
          <p:cNvPr id="120" name="Google Shape;120;p21"/>
          <p:cNvGraphicFramePr/>
          <p:nvPr/>
        </p:nvGraphicFramePr>
        <p:xfrm>
          <a:off x="1120000" y="485550"/>
          <a:ext cx="3000000" cy="3000000"/>
        </p:xfrm>
        <a:graphic>
          <a:graphicData uri="http://schemas.openxmlformats.org/drawingml/2006/table">
            <a:tbl>
              <a:tblPr>
                <a:noFill/>
                <a:tableStyleId>{1F70E6B1-5AC3-4B70-B267-FD0594B94E4B}</a:tableStyleId>
              </a:tblPr>
              <a:tblGrid>
                <a:gridCol w="1364000"/>
                <a:gridCol w="3271250"/>
                <a:gridCol w="3543475"/>
                <a:gridCol w="3543475"/>
                <a:gridCol w="4527750"/>
              </a:tblGrid>
              <a:tr h="790175">
                <a:tc rowSpan="2">
                  <a:txBody>
                    <a:bodyPr/>
                    <a:lstStyle/>
                    <a:p>
                      <a:pPr indent="0" lvl="0" marL="0" rtl="0" algn="ctr">
                        <a:lnSpc>
                          <a:spcPct val="115000"/>
                        </a:lnSpc>
                        <a:spcBef>
                          <a:spcPts val="1200"/>
                        </a:spcBef>
                        <a:spcAft>
                          <a:spcPts val="0"/>
                        </a:spcAft>
                        <a:buNone/>
                      </a:pPr>
                      <a:r>
                        <a:rPr b="1" lang="en-GB" sz="2500">
                          <a:solidFill>
                            <a:schemeClr val="dk2"/>
                          </a:solidFill>
                          <a:latin typeface="Montserrat"/>
                          <a:ea typeface="Montserrat"/>
                          <a:cs typeface="Montserrat"/>
                          <a:sym typeface="Montserrat"/>
                        </a:rPr>
                        <a:t>6</a:t>
                      </a:r>
                      <a:endParaRPr b="1" sz="25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new</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correct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blue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exact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0175">
                <a:tc vMerge="1"/>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35175">
                <a:tc rowSpan="2">
                  <a:txBody>
                    <a:bodyPr/>
                    <a:lstStyle/>
                    <a:p>
                      <a:pPr indent="0" lvl="0" marL="0" rtl="0" algn="ctr">
                        <a:lnSpc>
                          <a:spcPct val="115000"/>
                        </a:lnSpc>
                        <a:spcBef>
                          <a:spcPts val="1200"/>
                        </a:spcBef>
                        <a:spcAft>
                          <a:spcPts val="0"/>
                        </a:spcAft>
                        <a:buNone/>
                      </a:pPr>
                      <a:r>
                        <a:rPr b="1" lang="en-GB" sz="2500">
                          <a:solidFill>
                            <a:schemeClr val="dk2"/>
                          </a:solidFill>
                          <a:latin typeface="Montserrat"/>
                          <a:ea typeface="Montserrat"/>
                          <a:cs typeface="Montserrat"/>
                          <a:sym typeface="Montserrat"/>
                        </a:rPr>
                        <a:t>7</a:t>
                      </a:r>
                      <a:endParaRPr b="1" sz="25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page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side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east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sorrow, grief</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0175">
                <a:tc vMerge="1"/>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0175">
                <a:tc rowSpan="2">
                  <a:txBody>
                    <a:bodyPr/>
                    <a:lstStyle/>
                    <a:p>
                      <a:pPr indent="0" lvl="0" marL="0" rtl="0" algn="ctr">
                        <a:lnSpc>
                          <a:spcPct val="115000"/>
                        </a:lnSpc>
                        <a:spcBef>
                          <a:spcPts val="1200"/>
                        </a:spcBef>
                        <a:spcAft>
                          <a:spcPts val="0"/>
                        </a:spcAft>
                        <a:buNone/>
                      </a:pPr>
                      <a:r>
                        <a:rPr b="1" lang="en-GB" sz="2500">
                          <a:solidFill>
                            <a:schemeClr val="dk2"/>
                          </a:solidFill>
                          <a:latin typeface="Montserrat"/>
                          <a:ea typeface="Montserrat"/>
                          <a:cs typeface="Montserrat"/>
                          <a:sym typeface="Montserrat"/>
                        </a:rPr>
                        <a:t>8</a:t>
                      </a:r>
                      <a:endParaRPr b="1" sz="25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fruit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food</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menu</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meal</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0175">
                <a:tc vMerge="1"/>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59250">
                <a:tc rowSpan="2">
                  <a:txBody>
                    <a:bodyPr/>
                    <a:lstStyle/>
                    <a:p>
                      <a:pPr indent="0" lvl="0" marL="0" rtl="0" algn="ctr">
                        <a:lnSpc>
                          <a:spcPct val="115000"/>
                        </a:lnSpc>
                        <a:spcBef>
                          <a:spcPts val="1200"/>
                        </a:spcBef>
                        <a:spcAft>
                          <a:spcPts val="0"/>
                        </a:spcAft>
                        <a:buNone/>
                      </a:pPr>
                      <a:r>
                        <a:rPr b="1" lang="en-GB" sz="2500">
                          <a:solidFill>
                            <a:schemeClr val="dk2"/>
                          </a:solidFill>
                          <a:latin typeface="Montserrat"/>
                          <a:ea typeface="Montserrat"/>
                          <a:cs typeface="Montserrat"/>
                          <a:sym typeface="Montserrat"/>
                        </a:rPr>
                        <a:t>9</a:t>
                      </a:r>
                      <a:endParaRPr b="1" sz="25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stayed, remained (pp)</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gave, given (pp)</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brought (pp)</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to please, pleasing</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0175">
                <a:tc vMerge="1"/>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135175">
                <a:tc rowSpan="2">
                  <a:txBody>
                    <a:bodyPr/>
                    <a:lstStyle/>
                    <a:p>
                      <a:pPr indent="0" lvl="0" marL="0" rtl="0" algn="ctr">
                        <a:lnSpc>
                          <a:spcPct val="115000"/>
                        </a:lnSpc>
                        <a:spcBef>
                          <a:spcPts val="1200"/>
                        </a:spcBef>
                        <a:spcAft>
                          <a:spcPts val="0"/>
                        </a:spcAft>
                        <a:buNone/>
                      </a:pPr>
                      <a:r>
                        <a:rPr b="1" lang="en-GB" sz="2500">
                          <a:solidFill>
                            <a:schemeClr val="dk2"/>
                          </a:solidFill>
                          <a:latin typeface="Montserrat"/>
                          <a:ea typeface="Montserrat"/>
                          <a:cs typeface="Montserrat"/>
                          <a:sym typeface="Montserrat"/>
                        </a:rPr>
                        <a:t>10</a:t>
                      </a:r>
                      <a:endParaRPr b="1" sz="2500">
                        <a:solidFill>
                          <a:schemeClr val="dk2"/>
                        </a:solidFill>
                        <a:latin typeface="Montserrat"/>
                        <a:ea typeface="Montserrat"/>
                        <a:cs typeface="Montserrat"/>
                        <a:sym typeface="Montserrat"/>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rather</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unfortunately</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perhaps</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happy, fortunate</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0175">
                <a:tc vMerge="1"/>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1200"/>
                        </a:spcBef>
                        <a:spcAft>
                          <a:spcPts val="0"/>
                        </a:spcAft>
                        <a:buNone/>
                      </a:pPr>
                      <a:r>
                        <a:rPr lang="en-GB" sz="2600">
                          <a:solidFill>
                            <a:schemeClr val="dk2"/>
                          </a:solidFill>
                          <a:latin typeface="Montserrat"/>
                          <a:ea typeface="Montserrat"/>
                          <a:cs typeface="Montserrat"/>
                          <a:sym typeface="Montserrat"/>
                        </a:rPr>
                        <a:t>☐</a:t>
                      </a:r>
                      <a:endParaRPr sz="2600">
                        <a:solidFill>
                          <a:schemeClr val="dk2"/>
                        </a:solidFill>
                        <a:latin typeface="Montserrat"/>
                        <a:ea typeface="Montserrat"/>
                        <a:cs typeface="Montserrat"/>
                        <a:sym typeface="Montserrat"/>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nvSpPr>
        <p:spPr>
          <a:xfrm>
            <a:off x="737400" y="890050"/>
            <a:ext cx="16813200" cy="8037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GB" sz="4700">
                <a:solidFill>
                  <a:schemeClr val="dk2"/>
                </a:solidFill>
                <a:highlight>
                  <a:schemeClr val="lt1"/>
                </a:highlight>
                <a:latin typeface="Montserrat"/>
                <a:ea typeface="Montserrat"/>
                <a:cs typeface="Montserrat"/>
                <a:sym typeface="Montserrat"/>
              </a:rPr>
              <a:t>Vocabulary </a:t>
            </a:r>
            <a:endParaRPr b="1" sz="47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rPr b="1" lang="en-GB" sz="4000">
                <a:solidFill>
                  <a:schemeClr val="dk2"/>
                </a:solidFill>
                <a:highlight>
                  <a:schemeClr val="lt1"/>
                </a:highlight>
                <a:latin typeface="Montserrat"/>
                <a:ea typeface="Montserrat"/>
                <a:cs typeface="Montserrat"/>
                <a:sym typeface="Montserrat"/>
              </a:rPr>
              <a:t>PART B: definitions</a:t>
            </a:r>
            <a:endParaRPr b="1" sz="4000">
              <a:solidFill>
                <a:schemeClr val="dk2"/>
              </a:solidFill>
              <a:highlight>
                <a:schemeClr val="lt1"/>
              </a:highlight>
              <a:latin typeface="Montserrat"/>
              <a:ea typeface="Montserrat"/>
              <a:cs typeface="Montserrat"/>
              <a:sym typeface="Montserrat"/>
            </a:endParaRPr>
          </a:p>
          <a:p>
            <a:pPr indent="0" lvl="0" marL="0" rtl="0" algn="l">
              <a:lnSpc>
                <a:spcPct val="107916"/>
              </a:lnSpc>
              <a:spcBef>
                <a:spcPts val="800"/>
              </a:spcBef>
              <a:spcAft>
                <a:spcPts val="0"/>
              </a:spcAft>
              <a:buNone/>
            </a:pPr>
            <a:r>
              <a:t/>
            </a:r>
            <a:endParaRPr b="1" sz="4700">
              <a:solidFill>
                <a:schemeClr val="dk2"/>
              </a:solidFill>
              <a:highlight>
                <a:schemeClr val="lt1"/>
              </a:highlight>
              <a:latin typeface="Montserrat"/>
              <a:ea typeface="Montserrat"/>
              <a:cs typeface="Montserrat"/>
              <a:sym typeface="Montserrat"/>
            </a:endParaRPr>
          </a:p>
          <a:p>
            <a:pPr indent="0" lvl="0" marL="0" rtl="0" algn="l">
              <a:spcBef>
                <a:spcPts val="800"/>
              </a:spcBef>
              <a:spcAft>
                <a:spcPts val="0"/>
              </a:spcAft>
              <a:buNone/>
            </a:pPr>
            <a:r>
              <a:rPr lang="en-GB" sz="3000">
                <a:solidFill>
                  <a:schemeClr val="dk2"/>
                </a:solidFill>
                <a:latin typeface="Montserrat"/>
                <a:ea typeface="Montserrat"/>
                <a:cs typeface="Montserrat"/>
                <a:sym typeface="Montserrat"/>
              </a:rPr>
              <a:t>On the following two slides</a:t>
            </a:r>
            <a:r>
              <a:rPr lang="en-GB" sz="3000">
                <a:solidFill>
                  <a:schemeClr val="dk2"/>
                </a:solidFill>
                <a:latin typeface="Montserrat"/>
                <a:ea typeface="Montserrat"/>
                <a:cs typeface="Montserrat"/>
                <a:sym typeface="Montserrat"/>
              </a:rPr>
              <a:t> you will hear a short definition in German.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Put a cross (x)</a:t>
            </a:r>
            <a:r>
              <a:rPr lang="en-GB" sz="3000">
                <a:solidFill>
                  <a:schemeClr val="dk2"/>
                </a:solidFill>
                <a:latin typeface="Montserrat"/>
                <a:ea typeface="Montserrat"/>
                <a:cs typeface="Montserrat"/>
                <a:sym typeface="Montserrat"/>
              </a:rPr>
              <a:t> under the English word that </a:t>
            </a:r>
            <a:r>
              <a:rPr b="1" lang="en-GB" sz="3000">
                <a:solidFill>
                  <a:schemeClr val="dk2"/>
                </a:solidFill>
                <a:latin typeface="Montserrat"/>
                <a:ea typeface="Montserrat"/>
                <a:cs typeface="Montserrat"/>
                <a:sym typeface="Montserrat"/>
              </a:rPr>
              <a:t>best matches</a:t>
            </a:r>
            <a:r>
              <a:rPr lang="en-GB" sz="3000">
                <a:solidFill>
                  <a:schemeClr val="dk2"/>
                </a:solidFill>
                <a:latin typeface="Montserrat"/>
                <a:ea typeface="Montserrat"/>
                <a:cs typeface="Montserrat"/>
                <a:sym typeface="Montserrat"/>
              </a:rPr>
              <a:t> the German definition that you hear.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You will hear each German definition </a:t>
            </a:r>
            <a:r>
              <a:rPr b="1" lang="en-GB" sz="3000">
                <a:solidFill>
                  <a:schemeClr val="dk2"/>
                </a:solidFill>
                <a:latin typeface="Montserrat"/>
                <a:ea typeface="Montserrat"/>
                <a:cs typeface="Montserrat"/>
                <a:sym typeface="Montserrat"/>
              </a:rPr>
              <a:t>twice</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950">
              <a:solidFill>
                <a:schemeClr val="dk2"/>
              </a:solidFill>
              <a:latin typeface="Montserrat"/>
              <a:ea typeface="Montserrat"/>
              <a:cs typeface="Montserrat"/>
              <a:sym typeface="Montserrat"/>
            </a:endParaRPr>
          </a:p>
          <a:p>
            <a:pPr indent="0" lvl="0" marL="1260475" rtl="0" algn="l">
              <a:lnSpc>
                <a:spcPct val="200000"/>
              </a:lnSpc>
              <a:spcBef>
                <a:spcPts val="0"/>
              </a:spcBef>
              <a:spcAft>
                <a:spcPts val="800"/>
              </a:spcAft>
              <a:buNone/>
            </a:pPr>
            <a:r>
              <a:t/>
            </a:r>
            <a:endParaRPr b="1" sz="35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