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10287000" cx="18288000"/>
  <p:notesSz cx="6858000" cy="9144000"/>
  <p:embeddedFontLst>
    <p:embeddedFont>
      <p:font typeface="Montserrat SemiBold"/>
      <p:regular r:id="rId55"/>
      <p:bold r:id="rId56"/>
      <p:italic r:id="rId57"/>
      <p:boldItalic r:id="rId58"/>
    </p:embeddedFont>
    <p:embeddedFont>
      <p:font typeface="Montserrat"/>
      <p:regular r:id="rId59"/>
      <p:bold r:id="rId60"/>
      <p:italic r:id="rId61"/>
      <p:boldItalic r:id="rId62"/>
    </p:embeddedFont>
    <p:embeddedFont>
      <p:font typeface="Montserrat Medium"/>
      <p:regular r:id="rId63"/>
      <p:bold r:id="rId64"/>
      <p:italic r:id="rId65"/>
      <p:boldItalic r:id="rId66"/>
    </p:embeddedFon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FD88FC-D559-4C2C-81EB-2C4A1FB8FD3B}">
  <a:tblStyle styleId="{99FD88FC-D559-4C2C-81EB-2C4A1FB8FD3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-boldItalic.fntdata"/><Relationship Id="rId61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64" Type="http://schemas.openxmlformats.org/officeDocument/2006/relationships/font" Target="fonts/MontserratMedium-bold.fntdata"/><Relationship Id="rId63" Type="http://schemas.openxmlformats.org/officeDocument/2006/relationships/font" Target="fonts/MontserratMedium-regular.fntdata"/><Relationship Id="rId22" Type="http://schemas.openxmlformats.org/officeDocument/2006/relationships/slide" Target="slides/slide17.xml"/><Relationship Id="rId66" Type="http://schemas.openxmlformats.org/officeDocument/2006/relationships/font" Target="fonts/MontserratMedium-boldItalic.fntdata"/><Relationship Id="rId21" Type="http://schemas.openxmlformats.org/officeDocument/2006/relationships/slide" Target="slides/slide16.xml"/><Relationship Id="rId65" Type="http://schemas.openxmlformats.org/officeDocument/2006/relationships/font" Target="fonts/MontserratMedium-italic.fntdata"/><Relationship Id="rId24" Type="http://schemas.openxmlformats.org/officeDocument/2006/relationships/slide" Target="slides/slide19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8.xml"/><Relationship Id="rId67" Type="http://schemas.openxmlformats.org/officeDocument/2006/relationships/font" Target="fonts/CenturyGothic-regular.fntdata"/><Relationship Id="rId60" Type="http://schemas.openxmlformats.org/officeDocument/2006/relationships/font" Target="fonts/Montserrat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MontserratSemiBold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MontserratSemiBold-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SemiBold-bold.fntdata"/><Relationship Id="rId15" Type="http://schemas.openxmlformats.org/officeDocument/2006/relationships/slide" Target="slides/slide10.xml"/><Relationship Id="rId59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58" Type="http://schemas.openxmlformats.org/officeDocument/2006/relationships/font" Target="fonts/MontserratSemiBol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2085d616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92085d61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2085d616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2085d616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2085d6160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2085d616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2085d6160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2085d616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20dc7595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20dc7595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3269f590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3269f590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2085d6160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2085d6160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2085d6160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2085d6160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20dc7595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20dc7595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2085d6160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2085d6160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20dc7595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20dc7595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20dc7595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20dc7595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20dc7595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20dc7595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20dc7595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20dc7595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20dc75953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20dc75953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2085d6160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2085d616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20dc75953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20dc75953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20dc75953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20dc75953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3269f590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3269f590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3269f56c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3269f56c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2085d6160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2085d6160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2085d616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2085d61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3269f56c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3269f56c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3269f56c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3269f56c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3269f56c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3269f56c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2085d6160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2085d6160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2085d6160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92085d6160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20dc75953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20dc75953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2085d6160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2085d6160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2085d6160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2085d6160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2085d6160_5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92085d6160_5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3269f56c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3269f56c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20dc7595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20dc7595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92085d6160_5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92085d6160_5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2085d6160_5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2085d6160_5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92085d6160_5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92085d6160_5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2085d6160_5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92085d6160_5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2085d6160_5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2085d6160_5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92085d6160_5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92085d6160_5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2085d6160_5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92085d6160_5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2085d6160_5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92085d6160_5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2085d6160_5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92085d6160_5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2085d6160_5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92085d6160_5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20dc7595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20dc7595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2085d616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2085d616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2085d616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2085d616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2085d6160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2085d616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2085d6160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2085d616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633775" y="3783099"/>
            <a:ext cx="79809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0A35"/>
              </a:buClr>
              <a:buSzPts val="4800"/>
              <a:buFont typeface="Twentieth Century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4"/>
          <p:cNvSpPr txBox="1"/>
          <p:nvPr>
            <p:ph idx="2" type="subTitle"/>
          </p:nvPr>
        </p:nvSpPr>
        <p:spPr>
          <a:xfrm>
            <a:off x="388668" y="8447868"/>
            <a:ext cx="119556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r>
              <a:rPr i="1" lang="en-GB" sz="1600">
                <a:solidFill>
                  <a:srgbClr val="4B3241"/>
                </a:solidFill>
              </a:rPr>
              <a:t>Resources by NCELP/University of York. Content has had superficial branding changes from NCELP/University of York (CC BY-NC-SA)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285488" y="2547708"/>
            <a:ext cx="17667900" cy="3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Assessment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Year 7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Spanish</a:t>
            </a:r>
            <a:endParaRPr b="0" i="0" sz="4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Term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Achievement Test</a:t>
            </a:r>
            <a:endParaRPr b="0" i="0" sz="4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3460" y="9347007"/>
            <a:ext cx="2473737" cy="67972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388655" y="533997"/>
            <a:ext cx="8019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SemiBold"/>
              <a:buNone/>
            </a:pPr>
            <a:r>
              <a:rPr b="1" lang="en-GB" sz="4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Spanish</a:t>
            </a:r>
            <a:endParaRPr b="0" i="0" sz="4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14677350" y="8450025"/>
            <a:ext cx="3610500" cy="1836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23"/>
          <p:cNvGraphicFramePr/>
          <p:nvPr/>
        </p:nvGraphicFramePr>
        <p:xfrm>
          <a:off x="498975" y="71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989500"/>
                <a:gridCol w="3596400"/>
                <a:gridCol w="3520300"/>
                <a:gridCol w="3520300"/>
                <a:gridCol w="352030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9" name="Google Shape;149;p23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1048100"/>
                <a:gridCol w="3551075"/>
                <a:gridCol w="3515875"/>
                <a:gridCol w="3515875"/>
                <a:gridCol w="3515875"/>
              </a:tblGrid>
              <a:tr h="21115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around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</a:t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</a:t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86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875" y="1581700"/>
            <a:ext cx="1605537" cy="18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1250" y="1581700"/>
            <a:ext cx="1818371" cy="17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65375" y="1775610"/>
            <a:ext cx="1818375" cy="145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65557" y="1500175"/>
            <a:ext cx="1304517" cy="17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8417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B – CATEGORIES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Here are ten English categories. You will hear the categories read out to you. Then, you will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hear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four words in Spanish.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Put a tick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under the word (A, B, C or D) which is a good example of the category. You will hear each set of Spanish words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twice.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1130000" y="136375"/>
            <a:ext cx="10033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Which Spanish word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is a good example of …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64" name="Google Shape;164;p25"/>
          <p:cNvGraphicFramePr/>
          <p:nvPr/>
        </p:nvGraphicFramePr>
        <p:xfrm>
          <a:off x="610800" y="1001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1070600"/>
                <a:gridCol w="4912100"/>
                <a:gridCol w="2770925"/>
                <a:gridCol w="2770925"/>
                <a:gridCol w="2770925"/>
                <a:gridCol w="2770925"/>
              </a:tblGrid>
              <a:tr h="548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family member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language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place in town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school subject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you wear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 animal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direction or location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classroom object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hobby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drink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1130000" y="593575"/>
            <a:ext cx="15922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Grammar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You will hear twelve sentences in Spanish.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You will hear each sentence </a:t>
            </a: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twice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On the next slide, decide </a:t>
            </a: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who the verb is referring to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Tick the box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next to your answer.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Google Shape;174;p27"/>
          <p:cNvGraphicFramePr/>
          <p:nvPr/>
        </p:nvGraphicFramePr>
        <p:xfrm>
          <a:off x="276338" y="627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1485275"/>
                <a:gridCol w="2678375"/>
                <a:gridCol w="1047000"/>
                <a:gridCol w="2800125"/>
                <a:gridCol w="1120050"/>
                <a:gridCol w="3116650"/>
                <a:gridCol w="1120050"/>
                <a:gridCol w="2946200"/>
                <a:gridCol w="1095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 	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917950" y="7278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B: Reading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Vocabulary</a:t>
            </a:r>
            <a:br>
              <a:rPr b="1"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PART A – SYNONYMS</a:t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 the following slides,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tick the box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next to the word with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most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similar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meaning to the word in bold.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This part of the test will take around</a:t>
            </a:r>
            <a:r>
              <a:rPr b="1" lang="en-GB" sz="28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1 minute.</a:t>
            </a:r>
            <a:endParaRPr b="1" sz="28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29"/>
          <p:cNvGraphicFramePr/>
          <p:nvPr/>
        </p:nvGraphicFramePr>
        <p:xfrm>
          <a:off x="332900" y="53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73530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 Es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alegre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Es ______.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aburrido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serio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feliz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importante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5" name="Google Shape;185;p29"/>
          <p:cNvGraphicFramePr/>
          <p:nvPr/>
        </p:nvGraphicFramePr>
        <p:xfrm>
          <a:off x="332900" y="35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5747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Debo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limpiar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bicicleta.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Debo ______ la bicicleta.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buscar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estudiar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lavar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cambiar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6" name="Google Shape;186;p29"/>
          <p:cNvGraphicFramePr/>
          <p:nvPr/>
        </p:nvGraphicFramePr>
        <p:xfrm>
          <a:off x="332900" y="660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5747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señor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está en la calle.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El ______ está en la calle.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vaso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equipo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compañero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hombre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Google Shape;191;p30"/>
          <p:cNvGraphicFramePr/>
          <p:nvPr/>
        </p:nvGraphicFramePr>
        <p:xfrm>
          <a:off x="332900" y="1405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73530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4) Puede hacer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ejercicio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Puede hacer ______.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un favor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deporte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algo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una puert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2" name="Google Shape;192;p30"/>
          <p:cNvGraphicFramePr/>
          <p:nvPr/>
        </p:nvGraphicFramePr>
        <p:xfrm>
          <a:off x="332900" y="510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5747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5) El campo es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hermoso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El campo es ______.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verdadero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antiguo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bonito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moreno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/>
        </p:nvSpPr>
        <p:spPr>
          <a:xfrm>
            <a:off x="308550" y="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PART B – OPPOSITES</a:t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 the following slides,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tick the box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next to the word with the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opposite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meaning to the word in bold.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98" name="Google Shape;198;p31"/>
          <p:cNvGraphicFramePr/>
          <p:nvPr/>
        </p:nvGraphicFramePr>
        <p:xfrm>
          <a:off x="308550" y="257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73530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Siempre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 los deberes.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_____ hace los deberes.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sólo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a veces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nunca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normalmente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9" name="Google Shape;199;p31"/>
          <p:cNvGraphicFramePr/>
          <p:nvPr/>
        </p:nvGraphicFramePr>
        <p:xfrm>
          <a:off x="332900" y="603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73530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La cámara es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mala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La cámara es _____.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falsa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grande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buena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electrónica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32"/>
          <p:cNvGraphicFramePr/>
          <p:nvPr/>
        </p:nvGraphicFramePr>
        <p:xfrm>
          <a:off x="332900" y="53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73530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 El ordenador es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barato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El ordenador es _____.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loco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caro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nervioso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tonto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5" name="Google Shape;205;p32"/>
          <p:cNvGraphicFramePr/>
          <p:nvPr/>
        </p:nvGraphicFramePr>
        <p:xfrm>
          <a:off x="332900" y="35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5747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4) La silla está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delante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 la mesa.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La silla está_____ de la mesa.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aquí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debajo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también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detrás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6" name="Google Shape;206;p32"/>
          <p:cNvGraphicFramePr/>
          <p:nvPr/>
        </p:nvGraphicFramePr>
        <p:xfrm>
          <a:off x="332900" y="660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5747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5) El río está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oscuro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El río está _____.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solo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rico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claro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famoso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681900" y="448100"/>
            <a:ext cx="16868700" cy="8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Achievement Test - Year 7 Term 3 Spanish</a:t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Your name: ______________________	Your class / name of teacher: ______________________</a:t>
            </a:r>
            <a:endParaRPr b="1"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This test checks your knowledge of </a:t>
            </a: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phonics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vocabulary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grammar.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The test is in four sections: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A: Listening (20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B: Reading (11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C: Writing (11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D: Speaking (9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This makes a total of</a:t>
            </a: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 51 minutes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to complete the entire test.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Remember – always just have a go! If you know some words, just write or say them!</a:t>
            </a:r>
            <a:endParaRPr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Just do what you can!</a:t>
            </a:r>
            <a:endParaRPr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b="1"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/>
        </p:nvSpPr>
        <p:spPr>
          <a:xfrm>
            <a:off x="308550" y="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PART C – ASSOCIATIONS </a:t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 the following slides,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tick the box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next to the word which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best goes together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with the word in bold.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2" name="Google Shape;212;p33"/>
          <p:cNvGraphicFramePr/>
          <p:nvPr/>
        </p:nvGraphicFramePr>
        <p:xfrm>
          <a:off x="308550" y="257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73530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dinero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comprar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el mar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agosto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la llamada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3" name="Google Shape;213;p33"/>
          <p:cNvGraphicFramePr/>
          <p:nvPr/>
        </p:nvGraphicFramePr>
        <p:xfrm>
          <a:off x="332900" y="603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73530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mensaje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el caballo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el norte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recibir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ser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34"/>
          <p:cNvGraphicFramePr/>
          <p:nvPr/>
        </p:nvGraphicFramePr>
        <p:xfrm>
          <a:off x="332900" y="53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761775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viajar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seis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el lunes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amarillo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las vacaciones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9" name="Google Shape;219;p34"/>
          <p:cNvGraphicFramePr/>
          <p:nvPr/>
        </p:nvGraphicFramePr>
        <p:xfrm>
          <a:off x="332900" y="35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5747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4)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basura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el primo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sacar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el árbol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entre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0" name="Google Shape;220;p34"/>
          <p:cNvGraphicFramePr/>
          <p:nvPr/>
        </p:nvGraphicFramePr>
        <p:xfrm>
          <a:off x="332900" y="660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5747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5)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escuela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la cosa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el suelo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julio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los deberes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Google Shape;225;p35"/>
          <p:cNvGraphicFramePr/>
          <p:nvPr/>
        </p:nvGraphicFramePr>
        <p:xfrm>
          <a:off x="332900" y="53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73530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ventana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organizar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el animal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abrir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perdón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6" name="Google Shape;226;p35"/>
          <p:cNvGraphicFramePr/>
          <p:nvPr/>
        </p:nvGraphicFramePr>
        <p:xfrm>
          <a:off x="332900" y="35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5747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campo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la estación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la naturaleza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la carne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la opción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7" name="Google Shape;227;p35"/>
          <p:cNvGraphicFramePr/>
          <p:nvPr/>
        </p:nvGraphicFramePr>
        <p:xfrm>
          <a:off x="332900" y="660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57475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aprender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la ciencia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la plaza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la comida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7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el mar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Google Shape;232;p36"/>
          <p:cNvGraphicFramePr/>
          <p:nvPr/>
        </p:nvGraphicFramePr>
        <p:xfrm>
          <a:off x="308550" y="173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73530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libro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hola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correr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leer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estar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33" name="Google Shape;233;p36"/>
          <p:cNvGraphicFramePr/>
          <p:nvPr/>
        </p:nvGraphicFramePr>
        <p:xfrm>
          <a:off x="332900" y="51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6354175"/>
                <a:gridCol w="7700275"/>
                <a:gridCol w="2919750"/>
              </a:tblGrid>
              <a:tr h="735300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bicicleta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 participar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 montar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 otra vez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3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 hasta luego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/>
        </p:nvSpPr>
        <p:spPr>
          <a:xfrm>
            <a:off x="1013125" y="0"/>
            <a:ext cx="16966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Grammar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part of the test will take around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6½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minutes.</a:t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Read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sentences. Choose who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verb is referring to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Tick the box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next to the person or people the sentence is about.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39" name="Google Shape;239;p37"/>
          <p:cNvGraphicFramePr/>
          <p:nvPr/>
        </p:nvGraphicFramePr>
        <p:xfrm>
          <a:off x="731513" y="397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50735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Disfrutan las vacaciones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33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073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40" name="Google Shape;240;p37"/>
          <p:cNvGraphicFramePr/>
          <p:nvPr/>
        </p:nvGraphicFramePr>
        <p:xfrm>
          <a:off x="731513" y="666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4978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Necesito un periódico.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/>
        </p:nvSpPr>
        <p:spPr>
          <a:xfrm>
            <a:off x="308550" y="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46" name="Google Shape;246;p38"/>
          <p:cNvGraphicFramePr/>
          <p:nvPr/>
        </p:nvGraphicFramePr>
        <p:xfrm>
          <a:off x="731513" y="50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4978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Hablas con los profesores.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47" name="Google Shape;247;p38"/>
          <p:cNvGraphicFramePr/>
          <p:nvPr/>
        </p:nvGraphicFramePr>
        <p:xfrm>
          <a:off x="731525" y="2835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4978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Son guapos.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48" name="Google Shape;248;p38"/>
          <p:cNvGraphicFramePr/>
          <p:nvPr/>
        </p:nvGraphicFramePr>
        <p:xfrm>
          <a:off x="731525" y="516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4978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Estamos en Madrid.	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49" name="Google Shape;249;p38"/>
          <p:cNvGraphicFramePr/>
          <p:nvPr/>
        </p:nvGraphicFramePr>
        <p:xfrm>
          <a:off x="731513" y="749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4978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Tienes tres hermanas.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/>
        </p:nvSpPr>
        <p:spPr>
          <a:xfrm>
            <a:off x="308550" y="-22860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55" name="Google Shape;255;p39"/>
          <p:cNvGraphicFramePr/>
          <p:nvPr/>
        </p:nvGraphicFramePr>
        <p:xfrm>
          <a:off x="731513" y="447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4978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Vives en Inglaterra.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56" name="Google Shape;256;p39"/>
          <p:cNvGraphicFramePr/>
          <p:nvPr/>
        </p:nvGraphicFramePr>
        <p:xfrm>
          <a:off x="727194" y="2792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4978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 por el parque.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e/she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57" name="Google Shape;257;p39"/>
          <p:cNvGraphicFramePr/>
          <p:nvPr/>
        </p:nvGraphicFramePr>
        <p:xfrm>
          <a:off x="727194" y="51345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4978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Doy un regalo.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58" name="Google Shape;258;p39"/>
          <p:cNvGraphicFramePr/>
          <p:nvPr/>
        </p:nvGraphicFramePr>
        <p:xfrm>
          <a:off x="727194" y="74586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4978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Quiere una revista.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/>
        </p:nvSpPr>
        <p:spPr>
          <a:xfrm>
            <a:off x="308550" y="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4" name="Google Shape;264;p40"/>
          <p:cNvGraphicFramePr/>
          <p:nvPr/>
        </p:nvGraphicFramePr>
        <p:xfrm>
          <a:off x="731513" y="73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4978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Debes estudiar en silencio.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65" name="Google Shape;265;p40"/>
          <p:cNvGraphicFramePr/>
          <p:nvPr/>
        </p:nvGraphicFramePr>
        <p:xfrm>
          <a:off x="731525" y="3368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85050"/>
                <a:gridCol w="5986675"/>
                <a:gridCol w="1825175"/>
                <a:gridCol w="7780075"/>
              </a:tblGrid>
              <a:tr h="4978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Puedo participar.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978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B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Decide what these Spanish sentences mean in English.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Tick the box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next to your answer.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Es alegre.			☐ He is cheerful (now).      		☐ He is cheerful (in general).     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Estás nerviosa.	☐ You are nervous (now).		☐ You are nervous (in general).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C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Choose which word could replace the </a:t>
            </a:r>
            <a:r>
              <a:rPr b="1" lang="en-GB" sz="2800" u="sng">
                <a:latin typeface="Montserrat"/>
                <a:ea typeface="Montserrat"/>
                <a:cs typeface="Montserrat"/>
                <a:sym typeface="Montserrat"/>
              </a:rPr>
              <a:t>underlined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word.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Tick the box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by the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article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that completes the sentence.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76" name="Google Shape;276;p42"/>
          <p:cNvGraphicFramePr/>
          <p:nvPr/>
        </p:nvGraphicFramePr>
        <p:xfrm>
          <a:off x="917950" y="429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4754550"/>
                <a:gridCol w="2424625"/>
                <a:gridCol w="2614050"/>
                <a:gridCol w="2424625"/>
                <a:gridCol w="2784525"/>
              </a:tblGrid>
              <a:tr h="1172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Uso </a:t>
                      </a:r>
                      <a:r>
                        <a:rPr b="1"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una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bicicleta.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el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la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los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las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</a:tr>
              <a:tr h="1172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Quiere </a:t>
                      </a:r>
                      <a:r>
                        <a:rPr b="1"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barco.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un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una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unos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unas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</a:tr>
              <a:tr h="1172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Necesito </a:t>
                      </a:r>
                      <a:r>
                        <a:rPr b="1" lang="en-GB" sz="2800" u="sng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zapatos.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	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un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una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unos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unas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496175" y="389650"/>
            <a:ext cx="1480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A: Listening</a:t>
            </a:r>
            <a:br>
              <a:rPr b="1" lang="en-GB" sz="4000"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-GB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Phonics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part of the test will take around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minutes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will hear the 15 Spanish words listed on the next slide.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Complete the spelling of each word by filling in the missing letters.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Each dash (_) represents one missing letter.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For some of the words you hear, there may be more than one way of spelling them.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Just type in any one possible spelling for each word.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aim is to see how you write the sounds that you hear. You won’t know these words because they are very rare. Don’t worry – just do your best!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will hear each word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twice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D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Write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the words in each box in the correct order.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82" name="Google Shape;282;p43"/>
          <p:cNvGraphicFramePr/>
          <p:nvPr/>
        </p:nvGraphicFramePr>
        <p:xfrm>
          <a:off x="917950" y="414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3917700"/>
                <a:gridCol w="11309575"/>
              </a:tblGrid>
              <a:tr h="1649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interesante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revista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order:_________________________________________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9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verde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árbol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order:_________________________________________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E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Choose either </a:t>
            </a:r>
            <a:r>
              <a:rPr b="1" i="1" lang="en-GB" sz="2800">
                <a:latin typeface="Montserrat"/>
                <a:ea typeface="Montserrat"/>
                <a:cs typeface="Montserrat"/>
                <a:sym typeface="Montserrat"/>
              </a:rPr>
              <a:t>hay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i="1" lang="en-GB" sz="2800">
                <a:latin typeface="Montserrat"/>
                <a:ea typeface="Montserrat"/>
                <a:cs typeface="Montserrat"/>
                <a:sym typeface="Montserrat"/>
              </a:rPr>
              <a:t>tiene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to complete the sentence.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Tick the box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next to the noun that completes the sentence.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88" name="Google Shape;288;p44"/>
          <p:cNvGraphicFramePr/>
          <p:nvPr/>
        </p:nvGraphicFramePr>
        <p:xfrm>
          <a:off x="1158925" y="496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9485475"/>
                <a:gridCol w="2596925"/>
                <a:gridCol w="3037125"/>
              </a:tblGrid>
              <a:tr h="1620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El pueblo ______ unos lugares verdes.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hay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tiene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</a:tr>
              <a:tr h="1620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el centro _______ unos edificios importantes.      	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hay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tiene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F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Decide what the sentences mean.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Tick the box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next to your answer.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94" name="Google Shape;294;p45"/>
          <p:cNvGraphicFramePr/>
          <p:nvPr/>
        </p:nvGraphicFramePr>
        <p:xfrm>
          <a:off x="917950" y="405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5155100"/>
                <a:gridCol w="4698350"/>
                <a:gridCol w="5546625"/>
              </a:tblGrid>
              <a:tr h="131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Escuchas música.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You listen to music.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You do not listen to music.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</a:tr>
              <a:tr h="131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hace deporte.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He does sport.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 He does not do sport.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</a:tr>
              <a:tr h="131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llevo una camisa.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 wear a shirt.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 do not wear a shirt.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latin typeface="Montserrat"/>
                <a:ea typeface="Montserrat"/>
                <a:cs typeface="Montserrat"/>
                <a:sym typeface="Montserrat"/>
              </a:rPr>
              <a:t>SECTION C: Writing</a:t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Vocabulary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This part of the test will take around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5 minutes.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Translate the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English words in brackets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on the following slides to complete the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Spanish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sentence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4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/>
        </p:nvSpPr>
        <p:spPr>
          <a:xfrm>
            <a:off x="632550" y="597825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1) _________ los martes es normal.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playing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      	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2) _______ persona está en el museo.       	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every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	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3) La cosa está __________.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outside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                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4) Debe __________.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drink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   	       	           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5) Es importante __________.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work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               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6) Está guapo _______.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today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 	       	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7) La plaza está __________.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there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	                 	      	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8) ¿ _________ está Sara?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how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	       	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9) _____ __________ está en Madrid.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woman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	       	(write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10)¿_____ es la frase correcta? (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)                    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/>
        </p:nvSpPr>
        <p:spPr>
          <a:xfrm>
            <a:off x="632550" y="597825"/>
            <a:ext cx="17670900" cy="9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11) Lucía estudia inglés, ________ no estudia arte.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but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12) ¿___________ estudias?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how much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                         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13) Vives en ___________.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France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	                                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14) Escribe ___________.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lot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  	                                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15) ¿___________ es la chica?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who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	                                       	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16) Es normal___________ la clase.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enjoy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	                     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17) Es  _____  ___________. 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Wednesday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	       	       	(write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18) ¿___________ tienes?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 	                            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19) Está en  _____  ___________.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train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                     	(write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20) ¿Quieres  _____   ___________? (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water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          		(write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words)                 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Grammar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This part of the test will take around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5½ minutes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Complete the sentences by writing the Spanish for the English in brackets.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    	                            		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8686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Clues:</a:t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___________ el mar. (she looks at)	       	       	     	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mirar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look at</a:t>
            </a:r>
            <a:endParaRPr i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 ___________ con la profesora? (do we arrive)      	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llegar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arrive</a:t>
            </a:r>
            <a:endParaRPr i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¿ ___________a Diego? (do you write)       	       	    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escribir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write</a:t>
            </a:r>
            <a:endParaRPr i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 ___________ tarde. (they respond, reply)                 	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responder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respond, to reply</a:t>
            </a:r>
            <a:endParaRPr i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/>
          <p:nvPr/>
        </p:nvSpPr>
        <p:spPr>
          <a:xfrm>
            <a:off x="634150" y="818250"/>
            <a:ext cx="16735800" cy="8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PART B</a:t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Write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Spanish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for the English given in brackets.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/>
              <a:t> 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highlight>
                  <a:srgbClr val="FFFFFF"/>
                </a:highlight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___________ en la ciudad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(they are) (for location)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___________ unas chicas serias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(we are) (for permanent characteristics)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___________ los platos blancos.  (I have)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 ___________ unas bolsas nuevas.  (she gives)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C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Complete these sentences with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Spanish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for the English in brackets.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Das ___________ cosa (f). (a)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Tienes ___________ gato (m).  (the)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	    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																			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clues: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Quiero los teléfonos ___________.  (new)       	       	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  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nuevo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new</a:t>
            </a:r>
            <a:endParaRPr i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Tenemos la planta ___________.  (small)       	       	      	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pequeño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i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small</a:t>
            </a:r>
            <a:endParaRPr i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PART D</a:t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Complete these sentences with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Spanish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for the English in brackets.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30" name="Google Shape;330;p52"/>
          <p:cNvGraphicFramePr/>
          <p:nvPr/>
        </p:nvGraphicFramePr>
        <p:xfrm>
          <a:off x="917950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840100"/>
                <a:gridCol w="9221650"/>
                <a:gridCol w="4728050"/>
              </a:tblGrid>
              <a:tr h="74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CLUES:</a:t>
                      </a:r>
                      <a:endParaRPr b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2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___________   ___________ con el profesor.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(You can speak)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poder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</a:t>
                      </a:r>
                      <a:r>
                        <a:rPr i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able to, can</a:t>
                      </a:r>
                      <a:endParaRPr i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hablar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</a:t>
                      </a:r>
                      <a:r>
                        <a:rPr i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speak</a:t>
                      </a:r>
                      <a:endParaRPr i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2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___________   ___________ el teléfono.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(He must use)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deber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</a:t>
                      </a:r>
                      <a:r>
                        <a:rPr i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to, must</a:t>
                      </a:r>
                      <a:endParaRPr i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usar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</a:t>
                      </a:r>
                      <a:r>
                        <a:rPr i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use</a:t>
                      </a:r>
                      <a:endParaRPr i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2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___________   ___________ un regalo.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 want to ask for)</a:t>
                      </a:r>
                      <a:endParaRPr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querer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</a:t>
                      </a:r>
                      <a:r>
                        <a:rPr i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want to,</a:t>
                      </a:r>
                      <a:endParaRPr i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pedir</a:t>
                      </a:r>
                      <a:r>
                        <a:rPr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 </a:t>
                      </a:r>
                      <a:r>
                        <a:rPr i="1" lang="en-GB" sz="28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ask for</a:t>
                      </a:r>
                      <a:endParaRPr i="1" sz="28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2152225" y="2199450"/>
            <a:ext cx="6264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1.		a _ _ asar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2.		_ rna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3.		_ _ bil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4.		_ arpa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5.		_ _ ma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6.		_ p_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7.		_ _ _ lco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8.		_ _ ta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7734750" y="2199450"/>
            <a:ext cx="5611200" cy="54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9.			apa _ ear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10.		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_ _ dro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11.			_ nd_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12.			_ mpar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13.			_ _ ntal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14.		_ _ ma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15.			_ aina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D: Speaking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will need 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record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your speaking.  Your teacher may have given you instructions already.  If not, use the instructions below: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Before you start this section of the test, please go to this website: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vocaroo.com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It will open in a new tab. Click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red record button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, then come back to this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Phonics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part of the test will take around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 ½ minutes.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That’s 6 seconds per word – you have time to think about each one carefully.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Read this list of Spanish words aloud. You won't know the words – they are rare. Just say them as you think they should sound.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will get marks for pronouncing the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bold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8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underlined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parts of each word correctly.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If you’re not sure, don’t worry – just have a go and do your best.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55"/>
          <p:cNvSpPr txBox="1"/>
          <p:nvPr/>
        </p:nvSpPr>
        <p:spPr>
          <a:xfrm>
            <a:off x="1706525" y="890050"/>
            <a:ext cx="5573700" cy="6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nte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2.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ll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agar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3.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dón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4.                        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asar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5.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bar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6.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asco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7.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neblar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8.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irón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953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953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55"/>
          <p:cNvSpPr txBox="1"/>
          <p:nvPr/>
        </p:nvSpPr>
        <p:spPr>
          <a:xfrm>
            <a:off x="7159200" y="890050"/>
            <a:ext cx="8797500" cy="6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9.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go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10.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ci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sne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11.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apa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12.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endir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13.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ga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mo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14.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rmen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128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15.                        </a:t>
            </a:r>
            <a:r>
              <a:rPr b="1" lang="en-GB" sz="3000" u="sng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3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apar</a:t>
            </a:r>
            <a:endParaRPr sz="3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6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Vocabulary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part of the test will take around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 minutes.</a:t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Say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for the words on the next two slides.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Remember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to say the word for ‘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the’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if needed!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the mountain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words, include the word for ‘the’)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very                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late                            	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 the bed          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words, include the word for ‘the’)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5. the paper      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words, include the word for ‘the’)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6. the morning   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words, include the word for ‘the’)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7. although        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8. where?          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9. eleven           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10. but                 	       	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8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11. the meat       	       	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words, include the word for ‘the’)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12. the east         	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words, include the word for ‘the’)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13. after                        	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14. the language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words, include the word for ‘the’)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15. during            	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16. the view       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words, include the word for ‘the’)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17. Spain            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18. blue              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19. the Saturday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words, include the word for ‘the’)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20. the mother               	(say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words, include the word for ‘the’)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/>
          <p:nvPr/>
        </p:nvSpPr>
        <p:spPr>
          <a:xfrm>
            <a:off x="917950" y="804000"/>
            <a:ext cx="164520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Grammar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part of the test will take around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 minutes.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Say the Spanish for the English in brackets.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gaps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tell you how many Spanish words you will need. The clue tells you which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verb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to use.</a:t>
            </a:r>
            <a:endParaRPr sz="1100"/>
          </a:p>
          <a:p>
            <a:pPr indent="457200" lvl="0" marL="8229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Clues: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español. (he speaks)  	                 	       	to speak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hablar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¿__________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un teléfono? (do I use)                  	    	to use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usar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en barco. (you arrive)	                 	       	to arrive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llegar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¿__________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chino? (do you learn)                   	     to learn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aprender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__________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revistas. (I write)          	       	       	     to write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escribir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6.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¿__________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ayuda? (do they look for)                 	 to look for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buscar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0"/>
          <p:cNvSpPr txBox="1"/>
          <p:nvPr/>
        </p:nvSpPr>
        <p:spPr>
          <a:xfrm>
            <a:off x="917950" y="804000"/>
            <a:ext cx="16756800" cy="71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B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Say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Spanish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for the English in brackets.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lines tell you how many words you need. The clue tells you which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noun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adjective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to use.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                                 	   		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clues: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Estamos en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  _____  _____.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(the white house)      	white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blanco;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house =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 casa (f.)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Son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  _____  _____. (the tall boys)                            	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tall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alto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; boy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chico (m.)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Tiene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  _____  _____. (a red plate)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                     	red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rojo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; plate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plato (m.)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Tienes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  _____  _____. (some new shirts)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 		new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nuevo;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shirt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camisa (f.)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1"/>
          <p:cNvSpPr txBox="1"/>
          <p:nvPr/>
        </p:nvSpPr>
        <p:spPr>
          <a:xfrm>
            <a:off x="917950" y="804000"/>
            <a:ext cx="167568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C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PART C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Say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Spanish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for the English in brackets. The clue tells you which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verbs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to use.                                                                    	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                     	 	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Clues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 ________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inglés. (he can speak) 		to be able to, can =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 poder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; to speak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hablar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 ________ en clase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(I must listen)  	to have to, must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deber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; to listen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escuchar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________ ________ a la escuela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(you want to walk)     to want to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querer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; to walk = </a:t>
            </a: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caminar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2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Now go back to the Vocaroo window.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Click on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red button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Click on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"Save &amp; Share"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Copy &amp; paste / write the URL for your Vocaroo recording here: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END OF ASSESSMENT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62"/>
          <p:cNvSpPr/>
          <p:nvPr/>
        </p:nvSpPr>
        <p:spPr>
          <a:xfrm>
            <a:off x="974150" y="4071950"/>
            <a:ext cx="14885100" cy="109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496175" y="389650"/>
            <a:ext cx="1480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A: Listening</a:t>
            </a:r>
            <a:br>
              <a:rPr b="1" lang="en-GB" sz="4000"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-GB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Vocabulary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part of the test will take around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11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minutes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PART A – MEANING </a:t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will hear 10 Spanish words.  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Put a tick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under the picture or English word that best matches what you hear.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will hear each Spanish word </a:t>
            </a:r>
            <a:r>
              <a:rPr b="1"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twice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19"/>
          <p:cNvGraphicFramePr/>
          <p:nvPr/>
        </p:nvGraphicFramePr>
        <p:xfrm>
          <a:off x="469700" y="315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1353375"/>
                <a:gridCol w="3448350"/>
                <a:gridCol w="3448350"/>
                <a:gridCol w="3448350"/>
                <a:gridCol w="3448350"/>
              </a:tblGrid>
              <a:tr h="25422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7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1" name="Google Shape;111;p19"/>
          <p:cNvGraphicFramePr/>
          <p:nvPr/>
        </p:nvGraphicFramePr>
        <p:xfrm>
          <a:off x="469700" y="485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1353350"/>
                <a:gridCol w="3245775"/>
                <a:gridCol w="3515875"/>
                <a:gridCol w="3515875"/>
                <a:gridCol w="3515875"/>
              </a:tblGrid>
              <a:tr h="25231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950" y="977775"/>
            <a:ext cx="2180799" cy="16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150" y="977775"/>
            <a:ext cx="1091750" cy="154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6300" y="977775"/>
            <a:ext cx="2270526" cy="16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50500" y="1272742"/>
            <a:ext cx="1879900" cy="139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2725" y="5467000"/>
            <a:ext cx="1642775" cy="16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42925" y="5520775"/>
            <a:ext cx="1814207" cy="1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06300" y="5632750"/>
            <a:ext cx="2270525" cy="146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091425" y="5594650"/>
            <a:ext cx="1279493" cy="13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20"/>
          <p:cNvGraphicFramePr/>
          <p:nvPr/>
        </p:nvGraphicFramePr>
        <p:xfrm>
          <a:off x="528300" y="7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997200"/>
                <a:gridCol w="3624450"/>
                <a:gridCol w="3547750"/>
                <a:gridCol w="3547750"/>
                <a:gridCol w="354775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ugly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5" name="Google Shape;125;p20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1068125"/>
                <a:gridCol w="3618900"/>
                <a:gridCol w="3583000"/>
                <a:gridCol w="3583000"/>
                <a:gridCol w="3583000"/>
              </a:tblGrid>
              <a:tr h="23891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short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strange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strong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62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21"/>
          <p:cNvGraphicFramePr/>
          <p:nvPr/>
        </p:nvGraphicFramePr>
        <p:xfrm>
          <a:off x="528300" y="7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990825"/>
                <a:gridCol w="3601200"/>
                <a:gridCol w="3525000"/>
                <a:gridCol w="3525000"/>
                <a:gridCol w="352500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(shop)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1" name="Google Shape;131;p21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1049500"/>
                <a:gridCol w="3555825"/>
                <a:gridCol w="3520575"/>
                <a:gridCol w="3520575"/>
                <a:gridCol w="3520575"/>
              </a:tblGrid>
              <a:tr h="23891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five</a:t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eight</a:t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</a:t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seven</a:t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62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550" y="1618425"/>
            <a:ext cx="2060339" cy="15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0875" y="1564200"/>
            <a:ext cx="1513025" cy="16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8925" y="1803150"/>
            <a:ext cx="1614346" cy="13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95700" y="1856550"/>
            <a:ext cx="1710438" cy="13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689" y="1695050"/>
            <a:ext cx="8839696" cy="1783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Google Shape;141;p22"/>
          <p:cNvGraphicFramePr/>
          <p:nvPr/>
        </p:nvGraphicFramePr>
        <p:xfrm>
          <a:off x="528300" y="7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989500"/>
                <a:gridCol w="3596400"/>
                <a:gridCol w="3520300"/>
                <a:gridCol w="3520300"/>
                <a:gridCol w="352030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2" name="Google Shape;142;p22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{99FD88FC-D559-4C2C-81EB-2C4A1FB8FD3B}</a:tableStyleId>
              </a:tblPr>
              <a:tblGrid>
                <a:gridCol w="1052150"/>
                <a:gridCol w="3564825"/>
                <a:gridCol w="3529475"/>
                <a:gridCol w="3529475"/>
                <a:gridCol w="3529475"/>
              </a:tblGrid>
              <a:tr h="23634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spend (time)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walk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ask</a:t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prepare</a:t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1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0325" y="1742250"/>
            <a:ext cx="1375147" cy="17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