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F06F3A-544E-4279-8858-19F0E27317D8}">
  <a:tblStyle styleId="{52F06F3A-544E-4279-8858-19F0E27317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c8530d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c8530d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bd0b0777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bd0b0777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d0b0777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d0b0777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23dc7290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23dc7290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ec8530df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ec8530d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4294967295" type="ctrTitle"/>
          </p:nvPr>
        </p:nvSpPr>
        <p:spPr>
          <a:xfrm>
            <a:off x="309000" y="2876300"/>
            <a:ext cx="17326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Talking about friends. [1 / 3]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The verbs </a:t>
            </a:r>
            <a:r>
              <a:rPr i="1" lang="en-GB" sz="6000">
                <a:solidFill>
                  <a:srgbClr val="4B3241"/>
                </a:solidFill>
              </a:rPr>
              <a:t>être</a:t>
            </a:r>
            <a:r>
              <a:rPr lang="en-GB" sz="6000">
                <a:solidFill>
                  <a:srgbClr val="4B3241"/>
                </a:solidFill>
              </a:rPr>
              <a:t> and </a:t>
            </a:r>
            <a:r>
              <a:rPr i="1" lang="en-GB" sz="6000">
                <a:solidFill>
                  <a:srgbClr val="4B3241"/>
                </a:solidFill>
              </a:rPr>
              <a:t>avoir</a:t>
            </a:r>
            <a:r>
              <a:rPr lang="en-GB" sz="6000">
                <a:solidFill>
                  <a:srgbClr val="4B3241"/>
                </a:solidFill>
              </a:rPr>
              <a:t> in the 3rd person</a:t>
            </a:r>
            <a:r>
              <a:rPr lang="en-GB">
                <a:solidFill>
                  <a:srgbClr val="4B3241"/>
                </a:solidFill>
              </a:rPr>
              <a:t>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0" name="Google Shape;150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Hodgson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6" name="Google Shape;156;p28"/>
          <p:cNvSpPr/>
          <p:nvPr/>
        </p:nvSpPr>
        <p:spPr>
          <a:xfrm>
            <a:off x="5359825" y="3751626"/>
            <a:ext cx="6293400" cy="4688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2651925" y="149125"/>
            <a:ext cx="12232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8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5854849" y="6501250"/>
            <a:ext cx="6363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timid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holding a sign that says 'shy'" id="160" name="Google Shape;16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5553" y="3855388"/>
            <a:ext cx="2034010" cy="271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7097838" y="4666416"/>
            <a:ext cx="1449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/>
          </a:p>
        </p:txBody>
      </p:sp>
      <p:pic>
        <p:nvPicPr>
          <p:cNvPr descr="Quiet Sign Clip Art" id="162" name="Google Shape;16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6784" y="5254326"/>
            <a:ext cx="666750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ange x" id="163" name="Google Shape;163;p28"/>
          <p:cNvSpPr/>
          <p:nvPr/>
        </p:nvSpPr>
        <p:spPr>
          <a:xfrm>
            <a:off x="9689198" y="6376075"/>
            <a:ext cx="1723200" cy="2367300"/>
          </a:xfrm>
          <a:prstGeom prst="mathMultiply">
            <a:avLst>
              <a:gd fmla="val 23520" name="adj1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1086098" y="2876300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mond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 flipH="1">
            <a:off x="13835051" y="2856350"/>
            <a:ext cx="40974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modern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7057921" y="45653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2651925" y="149125"/>
            <a:ext cx="12232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8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 b="39242" l="12221" r="72639" t="34832"/>
          <a:stretch/>
        </p:blipFill>
        <p:spPr>
          <a:xfrm>
            <a:off x="1281303" y="3810002"/>
            <a:ext cx="2768602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b="39242" l="64937" r="5201" t="34832"/>
          <a:stretch/>
        </p:blipFill>
        <p:spPr>
          <a:xfrm>
            <a:off x="12522231" y="3810000"/>
            <a:ext cx="5460974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750" y="5612351"/>
            <a:ext cx="3644960" cy="24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30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{52F06F3A-544E-4279-8858-19F0E27317D8}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n(e) ami(e)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friend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copain / une copine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friend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n(e) petit(e) ami(e)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boyfriend/girlfriend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l’amitié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friendship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agaçant(e)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annoying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drôle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funny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dynamique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fidèle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loyal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gentil(le)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31"/>
          <p:cNvSpPr txBox="1"/>
          <p:nvPr>
            <p:ph type="title"/>
          </p:nvPr>
        </p:nvSpPr>
        <p:spPr>
          <a:xfrm>
            <a:off x="1537650" y="1038775"/>
            <a:ext cx="61218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avoir - to have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1025050" y="2700300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J’</a:t>
            </a:r>
            <a:r>
              <a:rPr b="1" lang="en-GB" sz="3500">
                <a:solidFill>
                  <a:schemeClr val="accent5"/>
                </a:solidFill>
              </a:rPr>
              <a:t>ai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397800" y="27167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</a:t>
            </a:r>
            <a:r>
              <a:rPr b="1" lang="en-GB" sz="3500">
                <a:solidFill>
                  <a:schemeClr val="accent5"/>
                </a:solidFill>
              </a:rPr>
              <a:t>have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9486200" y="26940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 </a:t>
            </a:r>
            <a:r>
              <a:rPr b="1" lang="en-GB" sz="3500">
                <a:solidFill>
                  <a:schemeClr val="accent3"/>
                </a:solidFill>
              </a:rPr>
              <a:t>suis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11726150" y="2694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</a:t>
            </a:r>
            <a:r>
              <a:rPr b="1" lang="en-GB" sz="3500">
                <a:solidFill>
                  <a:schemeClr val="accent3"/>
                </a:solidFill>
              </a:rPr>
              <a:t>am</a:t>
            </a:r>
            <a:endParaRPr b="1" sz="2800">
              <a:solidFill>
                <a:schemeClr val="accent3"/>
              </a:solidFill>
            </a:endParaRPr>
          </a:p>
        </p:txBody>
      </p:sp>
      <p:cxnSp>
        <p:nvCxnSpPr>
          <p:cNvPr id="192" name="Google Shape;192;p31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3" name="Google Shape;193;p31"/>
          <p:cNvSpPr txBox="1"/>
          <p:nvPr>
            <p:ph type="title"/>
          </p:nvPr>
        </p:nvSpPr>
        <p:spPr>
          <a:xfrm>
            <a:off x="11127400" y="1038775"/>
            <a:ext cx="3540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être - to be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872650" y="3914925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Il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a</a:t>
            </a:r>
            <a:r>
              <a:rPr lang="en-GB" sz="3500"/>
              <a:t>/Elle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a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397800" y="39597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He </a:t>
            </a:r>
            <a:r>
              <a:rPr b="1" lang="en-GB" sz="3500">
                <a:solidFill>
                  <a:schemeClr val="accent5"/>
                </a:solidFill>
              </a:rPr>
              <a:t>has</a:t>
            </a:r>
            <a:r>
              <a:rPr lang="en-GB" sz="3500"/>
              <a:t>/She </a:t>
            </a:r>
            <a:r>
              <a:rPr b="1" lang="en-GB" sz="3500">
                <a:solidFill>
                  <a:schemeClr val="accent5"/>
                </a:solidFill>
              </a:rPr>
              <a:t>has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9436625" y="3959775"/>
            <a:ext cx="3230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Il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3"/>
                </a:solidFill>
              </a:rPr>
              <a:t>est</a:t>
            </a:r>
            <a:r>
              <a:rPr lang="en-GB" sz="3500"/>
              <a:t>/Elle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3"/>
                </a:solidFill>
              </a:rPr>
              <a:t>est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12806725" y="391492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He </a:t>
            </a:r>
            <a:r>
              <a:rPr b="1" lang="en-GB" sz="3500">
                <a:solidFill>
                  <a:schemeClr val="accent3"/>
                </a:solidFill>
              </a:rPr>
              <a:t>is</a:t>
            </a:r>
            <a:r>
              <a:rPr lang="en-GB" sz="3500"/>
              <a:t>/She </a:t>
            </a:r>
            <a:r>
              <a:rPr b="1" lang="en-GB" sz="3500">
                <a:solidFill>
                  <a:schemeClr val="accent3"/>
                </a:solidFill>
              </a:rPr>
              <a:t>is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98" name="Google Shape;198;p31"/>
          <p:cNvSpPr txBox="1"/>
          <p:nvPr>
            <p:ph type="title"/>
          </p:nvPr>
        </p:nvSpPr>
        <p:spPr>
          <a:xfrm>
            <a:off x="1313750" y="5385850"/>
            <a:ext cx="6444300" cy="399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We use ‘avoir’ to describe hair, eyes and age.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31"/>
          <p:cNvSpPr txBox="1"/>
          <p:nvPr>
            <p:ph type="title"/>
          </p:nvPr>
        </p:nvSpPr>
        <p:spPr>
          <a:xfrm>
            <a:off x="10342075" y="5385850"/>
            <a:ext cx="6121800" cy="226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We use ‘être’ for personality and size.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Talking about friends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The verb avoir means =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He has/she has =             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The verb être means =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He is/she is =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We use avoir to describe                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We use être to describe =              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10472750" y="2858250"/>
            <a:ext cx="31614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have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6891350" y="5830050"/>
            <a:ext cx="35427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est/elle est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8339150" y="3848850"/>
            <a:ext cx="2094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a/elle a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10244150" y="4839450"/>
            <a:ext cx="2094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1457750" y="7817850"/>
            <a:ext cx="53145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personality and size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1251550" y="6829700"/>
            <a:ext cx="53145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age, hair and eyes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