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4"/>
  </p:sldMasterIdLst>
  <p:notesMasterIdLst>
    <p:notesMasterId r:id="rId5"/>
  </p:notesMasterIdLst>
  <p:sldIdLst>
    <p:sldId id="256" r:id="rId6"/>
    <p:sldId id="257" r:id="rId7"/>
    <p:sldId id="258" r:id="rId8"/>
    <p:sldId id="259" r:id="rId9"/>
  </p:sldIdLst>
  <p:sldSz cy="10287000" cx="18288000"/>
  <p:notesSz cx="6858000" cy="9144000"/>
  <p:embeddedFontLst>
    <p:embeddedFont>
      <p:font typeface="Montserrat SemiBold"/>
      <p:regular r:id="rId10"/>
      <p:bold r:id="rId11"/>
      <p:italic r:id="rId12"/>
      <p:boldItalic r:id="rId13"/>
    </p:embeddedFont>
    <p:embeddedFont>
      <p:font typeface="Roboto"/>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2AC767-4F1F-4FD1-BD40-DCC4E0E36517}">
  <a:tblStyle styleId="{322AC767-4F1F-4FD1-BD40-DCC4E0E365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MontserratSemiBold-bold.fntdata"/><Relationship Id="rId10" Type="http://schemas.openxmlformats.org/officeDocument/2006/relationships/font" Target="fonts/MontserratSemiBold-regular.fntdata"/><Relationship Id="rId13" Type="http://schemas.openxmlformats.org/officeDocument/2006/relationships/font" Target="fonts/MontserratSemiBold-boldItalic.fntdata"/><Relationship Id="rId12" Type="http://schemas.openxmlformats.org/officeDocument/2006/relationships/font" Target="fonts/MontserratSemiBold-italic.fntdata"/><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c36b6b8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c36b6b8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338d36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338d36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pause the video now and have a go at the questions. Resume the video once you have finished the questions.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c338d36d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c338d36d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table shows 2 ways of getting rid of plastic milk bottles after they have been used. At home, we put them in a recycling bin, but if people don’t recycle the bottles they are 2 ways of disposing of them. We can either burn them or they enter a landfill site.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c338d36d0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c338d36d0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pause the video now and have a go at the questions. Resume the video once you have finished the questions.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1">
  <p:cSld name="TITLE_ONLY_1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 type="subTitle"/>
          </p:nvPr>
        </p:nvSpPr>
        <p:spPr>
          <a:xfrm>
            <a:off x="917950" y="21994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8" name="Google Shape;78;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2">
  <p:cSld name="TITLE_ONLY_1_1_3">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1" name="Google Shape;81;p15"/>
          <p:cNvSpPr txBox="1"/>
          <p:nvPr>
            <p:ph idx="1" type="subTitle"/>
          </p:nvPr>
        </p:nvSpPr>
        <p:spPr>
          <a:xfrm>
            <a:off x="917950" y="21994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3">
  <p:cSld name="TITLE_ONLY_1_1_4">
    <p:spTree>
      <p:nvGrpSpPr>
        <p:cNvPr id="83" name="Shape 83"/>
        <p:cNvGrpSpPr/>
        <p:nvPr/>
      </p:nvGrpSpPr>
      <p:grpSpPr>
        <a:xfrm>
          <a:off x="0" y="0"/>
          <a:ext cx="0" cy="0"/>
          <a:chOff x="0" y="0"/>
          <a:chExt cx="0" cy="0"/>
        </a:xfrm>
      </p:grpSpPr>
      <p:sp>
        <p:nvSpPr>
          <p:cNvPr id="84" name="Google Shape;84;p1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5" name="Google Shape;85;p16"/>
          <p:cNvSpPr txBox="1"/>
          <p:nvPr>
            <p:ph idx="1" type="subTitle"/>
          </p:nvPr>
        </p:nvSpPr>
        <p:spPr>
          <a:xfrm>
            <a:off x="917950" y="21994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2" name="Google Shape;92;p17"/>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Lesson 2</a:t>
            </a:r>
            <a:br>
              <a:rPr lang="en-GB"/>
            </a:br>
            <a:r>
              <a:rPr lang="en-GB"/>
              <a:t>Life Cycle Assessments (LCA)</a:t>
            </a:r>
            <a:endParaRPr/>
          </a:p>
        </p:txBody>
      </p:sp>
      <p:sp>
        <p:nvSpPr>
          <p:cNvPr id="93" name="Google Shape;93;p17"/>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Combined Science - Chemistry - Key Stage 4</a:t>
            </a:r>
            <a:endParaRPr>
              <a:solidFill>
                <a:srgbClr val="000000"/>
              </a:solidFill>
            </a:endParaRPr>
          </a:p>
          <a:p>
            <a:pPr indent="0" lvl="0" marL="0" rtl="0" algn="l">
              <a:spcBef>
                <a:spcPts val="2000"/>
              </a:spcBef>
              <a:spcAft>
                <a:spcPts val="2000"/>
              </a:spcAft>
              <a:buNone/>
            </a:pPr>
            <a:r>
              <a:rPr lang="en-GB">
                <a:solidFill>
                  <a:srgbClr val="000000"/>
                </a:solidFill>
              </a:rPr>
              <a:t>C10 Using Resources</a:t>
            </a:r>
            <a:endParaRPr>
              <a:solidFill>
                <a:srgbClr val="000000"/>
              </a:solidFill>
            </a:endParaRPr>
          </a:p>
        </p:txBody>
      </p:sp>
      <p:sp>
        <p:nvSpPr>
          <p:cNvPr id="94" name="Google Shape;94;p17"/>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000000"/>
                </a:solidFill>
              </a:rPr>
              <a:t>Miss Offer</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4294967295" type="subTitle"/>
          </p:nvPr>
        </p:nvSpPr>
        <p:spPr>
          <a:xfrm>
            <a:off x="917950" y="2385850"/>
            <a:ext cx="8036400" cy="6759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000000"/>
                </a:solidFill>
              </a:rPr>
              <a:t>Answer the following questions:</a:t>
            </a:r>
            <a:endParaRPr b="1" sz="3500">
              <a:solidFill>
                <a:srgbClr val="000000"/>
              </a:solidFill>
              <a:latin typeface="Montserrat"/>
              <a:ea typeface="Montserrat"/>
              <a:cs typeface="Montserrat"/>
              <a:sym typeface="Montserrat"/>
            </a:endParaRPr>
          </a:p>
        </p:txBody>
      </p:sp>
      <p:sp>
        <p:nvSpPr>
          <p:cNvPr id="100" name="Google Shape;100;p18"/>
          <p:cNvSpPr txBox="1"/>
          <p:nvPr>
            <p:ph idx="1" type="subTitle"/>
          </p:nvPr>
        </p:nvSpPr>
        <p:spPr>
          <a:xfrm>
            <a:off x="783650" y="2876300"/>
            <a:ext cx="16647900" cy="5269200"/>
          </a:xfrm>
          <a:prstGeom prst="rect">
            <a:avLst/>
          </a:prstGeom>
          <a:noFill/>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br>
              <a:rPr lang="en-GB" sz="2800">
                <a:solidFill>
                  <a:srgbClr val="000000"/>
                </a:solidFill>
              </a:rPr>
            </a:br>
            <a:r>
              <a:rPr lang="en-GB" sz="2800">
                <a:solidFill>
                  <a:srgbClr val="000000"/>
                </a:solidFill>
              </a:rPr>
              <a:t>A manufacturer designs a new car with an electric battery. </a:t>
            </a:r>
            <a:br>
              <a:rPr lang="en-GB" sz="2800">
                <a:solidFill>
                  <a:srgbClr val="000000"/>
                </a:solidFill>
              </a:rPr>
            </a:br>
            <a:endParaRPr sz="2800">
              <a:solidFill>
                <a:srgbClr val="000000"/>
              </a:solidFill>
            </a:endParaRPr>
          </a:p>
          <a:p>
            <a:pPr indent="-406400" lvl="0" marL="457200" rtl="0" algn="l">
              <a:lnSpc>
                <a:spcPct val="130000"/>
              </a:lnSpc>
              <a:spcBef>
                <a:spcPts val="0"/>
              </a:spcBef>
              <a:spcAft>
                <a:spcPts val="0"/>
              </a:spcAft>
              <a:buClr>
                <a:srgbClr val="000000"/>
              </a:buClr>
              <a:buSzPts val="2800"/>
              <a:buAutoNum type="arabicPeriod"/>
            </a:pPr>
            <a:r>
              <a:rPr b="0" lang="en-GB" sz="2800">
                <a:solidFill>
                  <a:srgbClr val="000000"/>
                </a:solidFill>
              </a:rPr>
              <a:t>The cars are to be sold in Europe. Aluminium ore is mined in Australia (10,500 miles from Europe) and India (4,600 mile from Europe). Where should the factory that builds the cars be located?</a:t>
            </a:r>
            <a:endParaRPr b="0" sz="2800">
              <a:solidFill>
                <a:srgbClr val="000000"/>
              </a:solidFill>
            </a:endParaRPr>
          </a:p>
          <a:p>
            <a:pPr indent="-406400" lvl="0" marL="457200" rtl="0" algn="l">
              <a:lnSpc>
                <a:spcPct val="130000"/>
              </a:lnSpc>
              <a:spcBef>
                <a:spcPts val="0"/>
              </a:spcBef>
              <a:spcAft>
                <a:spcPts val="0"/>
              </a:spcAft>
              <a:buClr>
                <a:srgbClr val="000000"/>
              </a:buClr>
              <a:buSzPts val="2800"/>
              <a:buAutoNum type="arabicPeriod"/>
            </a:pPr>
            <a:r>
              <a:rPr b="0" lang="en-GB" sz="2800">
                <a:solidFill>
                  <a:srgbClr val="000000"/>
                </a:solidFill>
              </a:rPr>
              <a:t>The Indian mine uses fossil fuels but the Australian one relies on wind and solar power plants. How does this impact the LCA?</a:t>
            </a:r>
            <a:endParaRPr b="0" sz="2800">
              <a:solidFill>
                <a:srgbClr val="000000"/>
              </a:solidFill>
            </a:endParaRPr>
          </a:p>
          <a:p>
            <a:pPr indent="-406400" lvl="0" marL="457200" rtl="0" algn="l">
              <a:lnSpc>
                <a:spcPct val="130000"/>
              </a:lnSpc>
              <a:spcBef>
                <a:spcPts val="0"/>
              </a:spcBef>
              <a:spcAft>
                <a:spcPts val="0"/>
              </a:spcAft>
              <a:buClr>
                <a:srgbClr val="000000"/>
              </a:buClr>
              <a:buSzPts val="2800"/>
              <a:buAutoNum type="arabicPeriod"/>
            </a:pPr>
            <a:r>
              <a:rPr b="0" lang="en-GB" sz="2800">
                <a:solidFill>
                  <a:srgbClr val="000000"/>
                </a:solidFill>
              </a:rPr>
              <a:t>Is aluminium a renewable resource?</a:t>
            </a:r>
            <a:endParaRPr b="0" sz="2800">
              <a:solidFill>
                <a:srgbClr val="000000"/>
              </a:solidFill>
            </a:endParaRPr>
          </a:p>
          <a:p>
            <a:pPr indent="-406400" lvl="0" marL="457200" rtl="0" algn="l">
              <a:lnSpc>
                <a:spcPct val="130000"/>
              </a:lnSpc>
              <a:spcBef>
                <a:spcPts val="0"/>
              </a:spcBef>
              <a:spcAft>
                <a:spcPts val="0"/>
              </a:spcAft>
              <a:buClr>
                <a:srgbClr val="000000"/>
              </a:buClr>
              <a:buSzPts val="2800"/>
              <a:buAutoNum type="arabicPeriod"/>
            </a:pPr>
            <a:r>
              <a:rPr b="0" lang="en-GB" sz="2800">
                <a:solidFill>
                  <a:srgbClr val="000000"/>
                </a:solidFill>
              </a:rPr>
              <a:t>Aluminium can be recycled, but only in southern Spain. How does this affect the LCA?</a:t>
            </a:r>
            <a:endParaRPr b="0" sz="2800">
              <a:solidFill>
                <a:srgbClr val="000000"/>
              </a:solidFill>
            </a:endParaRPr>
          </a:p>
        </p:txBody>
      </p:sp>
      <p:sp>
        <p:nvSpPr>
          <p:cNvPr id="101" name="Google Shape;101;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2" name="Google Shape;102;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Independent task - LCA analysis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idx="4294967295" type="subTitle"/>
          </p:nvPr>
        </p:nvSpPr>
        <p:spPr>
          <a:xfrm>
            <a:off x="952500" y="2106725"/>
            <a:ext cx="15836400" cy="9066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000000"/>
                </a:solidFill>
              </a:rPr>
              <a:t>Compare the 2 methods of disposal for 1000 plastic milk bottles </a:t>
            </a:r>
            <a:endParaRPr b="1" sz="3500">
              <a:solidFill>
                <a:srgbClr val="000000"/>
              </a:solidFill>
              <a:latin typeface="Montserrat"/>
              <a:ea typeface="Montserrat"/>
              <a:cs typeface="Montserrat"/>
              <a:sym typeface="Montserrat"/>
            </a:endParaRPr>
          </a:p>
        </p:txBody>
      </p:sp>
      <p:sp>
        <p:nvSpPr>
          <p:cNvPr id="108" name="Google Shape;10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9" name="Google Shape;109;p19"/>
          <p:cNvSpPr txBox="1"/>
          <p:nvPr>
            <p:ph type="title"/>
          </p:nvPr>
        </p:nvSpPr>
        <p:spPr>
          <a:xfrm>
            <a:off x="917950" y="890050"/>
            <a:ext cx="13201200" cy="1629000"/>
          </a:xfrm>
          <a:prstGeom prst="rect">
            <a:avLst/>
          </a:prstGeom>
          <a:noFill/>
        </p:spPr>
        <p:txBody>
          <a:bodyPr anchorCtr="0" anchor="t" bIns="0" lIns="0" spcFirstLastPara="1" rIns="0" wrap="square" tIns="0">
            <a:noAutofit/>
          </a:bodyPr>
          <a:lstStyle/>
          <a:p>
            <a:pPr indent="0" lvl="0" marL="0" rtl="0" algn="l">
              <a:spcBef>
                <a:spcPts val="0"/>
              </a:spcBef>
              <a:spcAft>
                <a:spcPts val="0"/>
              </a:spcAft>
              <a:buNone/>
            </a:pPr>
            <a:r>
              <a:rPr lang="en-GB"/>
              <a:t>Independent task - Comparison of LCA</a:t>
            </a:r>
            <a:endParaRPr/>
          </a:p>
        </p:txBody>
      </p:sp>
      <p:graphicFrame>
        <p:nvGraphicFramePr>
          <p:cNvPr id="110" name="Google Shape;110;p19"/>
          <p:cNvGraphicFramePr/>
          <p:nvPr/>
        </p:nvGraphicFramePr>
        <p:xfrm>
          <a:off x="952500" y="3286850"/>
          <a:ext cx="3000000" cy="3000000"/>
        </p:xfrm>
        <a:graphic>
          <a:graphicData uri="http://schemas.openxmlformats.org/drawingml/2006/table">
            <a:tbl>
              <a:tblPr>
                <a:noFill/>
                <a:tableStyleId>{322AC767-4F1F-4FD1-BD40-DCC4E0E36517}</a:tableStyleId>
              </a:tblPr>
              <a:tblGrid>
                <a:gridCol w="5278800"/>
                <a:gridCol w="5278800"/>
                <a:gridCol w="5278800"/>
              </a:tblGrid>
              <a:tr h="381000">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Burning and using energy to generate electricity</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Landfill</a:t>
                      </a:r>
                      <a:endParaRPr sz="35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Mass of carbon dioxide produced, kg</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35</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12</a:t>
                      </a:r>
                      <a:endParaRPr sz="35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Mass of solid residue, kg</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0.5</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0.8</a:t>
                      </a:r>
                      <a:endParaRPr sz="35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Mass of sulfur dioxide produced, kg</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0.4</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0.2</a:t>
                      </a:r>
                      <a:endParaRPr sz="35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4294967295" type="subTitle"/>
          </p:nvPr>
        </p:nvSpPr>
        <p:spPr>
          <a:xfrm>
            <a:off x="901800" y="2423000"/>
            <a:ext cx="15836400" cy="18468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000000"/>
                </a:solidFill>
              </a:rPr>
              <a:t>Evaluate the use of each material for making greenhouse windows (4 marks)</a:t>
            </a:r>
            <a:endParaRPr b="1" sz="3500">
              <a:solidFill>
                <a:srgbClr val="000000"/>
              </a:solidFill>
              <a:latin typeface="Montserrat"/>
              <a:ea typeface="Montserrat"/>
              <a:cs typeface="Montserrat"/>
              <a:sym typeface="Montserrat"/>
            </a:endParaRPr>
          </a:p>
        </p:txBody>
      </p:sp>
      <p:sp>
        <p:nvSpPr>
          <p:cNvPr id="116" name="Google Shape;11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7" name="Google Shape;117;p20"/>
          <p:cNvSpPr txBox="1"/>
          <p:nvPr>
            <p:ph type="title"/>
          </p:nvPr>
        </p:nvSpPr>
        <p:spPr>
          <a:xfrm>
            <a:off x="917950" y="890050"/>
            <a:ext cx="13201200" cy="1629000"/>
          </a:xfrm>
          <a:prstGeom prst="rect">
            <a:avLst/>
          </a:prstGeom>
          <a:noFill/>
        </p:spPr>
        <p:txBody>
          <a:bodyPr anchorCtr="0" anchor="t" bIns="0" lIns="0" spcFirstLastPara="1" rIns="0" wrap="square" tIns="0">
            <a:noAutofit/>
          </a:bodyPr>
          <a:lstStyle/>
          <a:p>
            <a:pPr indent="0" lvl="0" marL="0" rtl="0" algn="l">
              <a:spcBef>
                <a:spcPts val="0"/>
              </a:spcBef>
              <a:spcAft>
                <a:spcPts val="0"/>
              </a:spcAft>
              <a:buNone/>
            </a:pPr>
            <a:r>
              <a:rPr lang="en-GB"/>
              <a:t>Independent task - Evaluate LCA</a:t>
            </a:r>
            <a:endParaRPr/>
          </a:p>
        </p:txBody>
      </p:sp>
      <p:graphicFrame>
        <p:nvGraphicFramePr>
          <p:cNvPr id="118" name="Google Shape;118;p20"/>
          <p:cNvGraphicFramePr/>
          <p:nvPr/>
        </p:nvGraphicFramePr>
        <p:xfrm>
          <a:off x="952500" y="4460550"/>
          <a:ext cx="3000000" cy="3000000"/>
        </p:xfrm>
        <a:graphic>
          <a:graphicData uri="http://schemas.openxmlformats.org/drawingml/2006/table">
            <a:tbl>
              <a:tblPr>
                <a:noFill/>
                <a:tableStyleId>{322AC767-4F1F-4FD1-BD40-DCC4E0E36517}</a:tableStyleId>
              </a:tblPr>
              <a:tblGrid>
                <a:gridCol w="5461000"/>
                <a:gridCol w="5461000"/>
                <a:gridCol w="4863700"/>
              </a:tblGrid>
              <a:tr h="381000">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Glass</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Polymer</a:t>
                      </a:r>
                      <a:endParaRPr sz="3500">
                        <a:latin typeface="Montserrat"/>
                        <a:ea typeface="Montserrat"/>
                        <a:cs typeface="Montserrat"/>
                        <a:sym typeface="Montserrat"/>
                      </a:endParaRPr>
                    </a:p>
                  </a:txBody>
                  <a:tcPr marT="91425" marB="91425" marR="91425" marL="91425"/>
                </a:tc>
              </a:tr>
              <a:tr h="444900">
                <a:tc>
                  <a:txBody>
                    <a:bodyPr/>
                    <a:lstStyle/>
                    <a:p>
                      <a:pPr indent="0" lvl="0" marL="0" rtl="0" algn="l">
                        <a:spcBef>
                          <a:spcPts val="0"/>
                        </a:spcBef>
                        <a:spcAft>
                          <a:spcPts val="0"/>
                        </a:spcAft>
                        <a:buNone/>
                      </a:pPr>
                      <a:r>
                        <a:rPr lang="en-GB" sz="3500">
                          <a:latin typeface="Montserrat"/>
                          <a:ea typeface="Montserrat"/>
                          <a:cs typeface="Montserrat"/>
                          <a:sym typeface="Montserrat"/>
                        </a:rPr>
                        <a:t>Density in g/cm</a:t>
                      </a:r>
                      <a:r>
                        <a:rPr lang="en-GB" sz="3600">
                          <a:latin typeface="Roboto"/>
                          <a:ea typeface="Roboto"/>
                          <a:cs typeface="Roboto"/>
                          <a:sym typeface="Roboto"/>
                        </a:rPr>
                        <a:t>³</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2.8</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1.2</a:t>
                      </a:r>
                      <a:endParaRPr sz="35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Cost in £ per m</a:t>
                      </a:r>
                      <a:r>
                        <a:rPr lang="en-GB" sz="3600">
                          <a:latin typeface="Roboto"/>
                          <a:ea typeface="Roboto"/>
                          <a:cs typeface="Roboto"/>
                          <a:sym typeface="Roboto"/>
                        </a:rPr>
                        <a:t>²</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20</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28</a:t>
                      </a:r>
                      <a:endParaRPr sz="35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Effect of sunlight</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No effect</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Discolours over time</a:t>
                      </a:r>
                      <a:endParaRPr sz="35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