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CA21BA-520A-4DC4-9726-F4C7D377B1CE}">
  <a:tblStyle styleId="{C6CA21BA-520A-4DC4-9726-F4C7D377B1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4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3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df37164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bdf37164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bdf37164b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bdf37164b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b9dbb7727_4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8b9dbb7727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df37164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bdf37164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df37164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bdf37164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bdf3716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bdf3716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bdf37164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bdf37164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bdf37164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bdf37164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bdf37164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bdf37164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4294967295" type="ctrTitle"/>
          </p:nvPr>
        </p:nvSpPr>
        <p:spPr>
          <a:xfrm>
            <a:off x="917950" y="2199450"/>
            <a:ext cx="167865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Discussing reading habits [1 / 3]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Using a</a:t>
            </a: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dverbs of preference gern, lieber and am liebsten with different verbs</a:t>
            </a:r>
            <a:endParaRPr b="1" sz="4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6" name="Google Shape;156;p2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Bolton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gern, lieber, am liebsten</a:t>
            </a:r>
            <a:endParaRPr>
              <a:solidFill>
                <a:srgbClr val="4B3241"/>
              </a:solidFill>
            </a:endParaRPr>
          </a:p>
        </p:txBody>
      </p:sp>
      <p:graphicFrame>
        <p:nvGraphicFramePr>
          <p:cNvPr id="242" name="Google Shape;242;p37"/>
          <p:cNvGraphicFramePr/>
          <p:nvPr/>
        </p:nvGraphicFramePr>
        <p:xfrm>
          <a:off x="1015200" y="390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{C6CA21BA-520A-4DC4-9726-F4C7D377B1CE}</a:tableStyleId>
              </a:tblPr>
              <a:tblGrid>
                <a:gridCol w="3315950"/>
                <a:gridCol w="3723175"/>
                <a:gridCol w="4615175"/>
                <a:gridCol w="5022400"/>
              </a:tblGrid>
              <a:tr h="89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Verb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gern / lieber /am liebsten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Extra information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nicht </a:t>
                      </a:r>
                      <a:r>
                        <a:rPr b="1" lang="en-GB" sz="35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gern</a:t>
                      </a:r>
                      <a:endParaRPr b="1" sz="35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Computer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3" name="Google Shape;243;p37"/>
          <p:cNvSpPr txBox="1"/>
          <p:nvPr/>
        </p:nvSpPr>
        <p:spPr>
          <a:xfrm>
            <a:off x="917950" y="2428050"/>
            <a:ext cx="153717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To say that you </a:t>
            </a:r>
            <a:r>
              <a:rPr b="1" lang="en-GB" sz="3500" u="sng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don’t </a:t>
            </a: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like</a:t>
            </a: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doing something, you use </a:t>
            </a:r>
            <a:r>
              <a:rPr b="1" lang="en-GB" sz="3500" u="sng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nicht </a:t>
            </a: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gern</a:t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531000" y="2199450"/>
            <a:ext cx="17226000" cy="68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1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The adverbs gern, lieber and am liebsten always follow a </a:t>
            </a:r>
            <a:r>
              <a:rPr b="1" lang="en-GB" sz="3500">
                <a:solidFill>
                  <a:schemeClr val="accent3"/>
                </a:solidFill>
              </a:rPr>
              <a:t>verb</a:t>
            </a:r>
            <a:r>
              <a:rPr lang="en-GB" sz="3500">
                <a:solidFill>
                  <a:schemeClr val="accent3"/>
                </a:solidFill>
              </a:rPr>
              <a:t>.</a:t>
            </a:r>
            <a:endParaRPr sz="3500">
              <a:solidFill>
                <a:schemeClr val="accent3"/>
              </a:solidFill>
            </a:endParaRPr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1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ich lese gern means:   </a:t>
            </a:r>
            <a:r>
              <a:rPr b="1" lang="en-GB" sz="3500">
                <a:solidFill>
                  <a:schemeClr val="accent3"/>
                </a:solidFill>
              </a:rPr>
              <a:t>I like reading.</a:t>
            </a:r>
            <a:endParaRPr b="1" sz="3500">
              <a:solidFill>
                <a:schemeClr val="accent3"/>
              </a:solidFill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ich lese lieber means: </a:t>
            </a:r>
            <a:r>
              <a:rPr lang="en-GB" sz="3500">
                <a:solidFill>
                  <a:schemeClr val="accent3"/>
                </a:solidFill>
              </a:rPr>
              <a:t> </a:t>
            </a:r>
            <a:r>
              <a:rPr b="1" lang="en-GB" sz="3500">
                <a:solidFill>
                  <a:schemeClr val="accent3"/>
                </a:solidFill>
              </a:rPr>
              <a:t> I prefer reading.</a:t>
            </a:r>
            <a:endParaRPr b="1" sz="3500">
              <a:solidFill>
                <a:schemeClr val="accent3"/>
              </a:solidFill>
            </a:endParaRPr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ich lese am liebsten means:   </a:t>
            </a:r>
            <a:r>
              <a:rPr b="1" lang="en-GB" sz="3500">
                <a:solidFill>
                  <a:schemeClr val="accent3"/>
                </a:solidFill>
              </a:rPr>
              <a:t>I like reading the most.</a:t>
            </a:r>
            <a:endParaRPr b="1" sz="3500">
              <a:solidFill>
                <a:schemeClr val="accent3"/>
              </a:solidFill>
            </a:endParaRPr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1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–"/>
            </a:pPr>
            <a:r>
              <a:rPr lang="en-GB" sz="3500"/>
              <a:t>The verb in each of the sentences above is: </a:t>
            </a:r>
            <a:r>
              <a:rPr b="1" lang="en-GB" sz="3500">
                <a:solidFill>
                  <a:schemeClr val="accent3"/>
                </a:solidFill>
              </a:rPr>
              <a:t>lese.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249" name="Google Shape;249;p38"/>
          <p:cNvSpPr txBox="1"/>
          <p:nvPr/>
        </p:nvSpPr>
        <p:spPr>
          <a:xfrm>
            <a:off x="812250" y="8900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accent6"/>
                </a:solidFill>
              </a:rPr>
              <a:t> </a:t>
            </a:r>
            <a:br>
              <a:rPr lang="en-GB" sz="3600">
                <a:solidFill>
                  <a:schemeClr val="accent6"/>
                </a:solidFill>
              </a:rPr>
            </a:br>
            <a:endParaRPr sz="3600">
              <a:solidFill>
                <a:schemeClr val="accent6"/>
              </a:solidFill>
            </a:endParaRPr>
          </a:p>
        </p:txBody>
      </p:sp>
      <p:sp>
        <p:nvSpPr>
          <p:cNvPr descr="rectangle" id="162" name="Google Shape;162;p29"/>
          <p:cNvSpPr/>
          <p:nvPr/>
        </p:nvSpPr>
        <p:spPr>
          <a:xfrm>
            <a:off x="1778426" y="3370632"/>
            <a:ext cx="6293486" cy="5203412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2875252" y="6519272"/>
            <a:ext cx="4347986" cy="203132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sz="10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" id="164" name="Google Shape;164;p29"/>
          <p:cNvSpPr/>
          <p:nvPr/>
        </p:nvSpPr>
        <p:spPr>
          <a:xfrm>
            <a:off x="10216088" y="3325792"/>
            <a:ext cx="6293486" cy="5203412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11424940" y="6497878"/>
            <a:ext cx="3886322" cy="2031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2173750" y="8612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10667638" y="8928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8495" y="3809099"/>
            <a:ext cx="2944878" cy="26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701" y="3815551"/>
            <a:ext cx="2739125" cy="2451625"/>
          </a:xfrm>
          <a:prstGeom prst="rect">
            <a:avLst/>
          </a:prstGeom>
          <a:noFill/>
          <a:ln cap="flat" cmpd="sng" w="22225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955500" y="3181350"/>
            <a:ext cx="114438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k</a:t>
            </a:r>
            <a:r>
              <a:rPr lang="en-GB" sz="8000"/>
              <a:t>l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n										l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der			</a:t>
            </a:r>
            <a:endParaRPr sz="80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03C78"/>
                </a:solidFill>
              </a:rPr>
              <a:t>				</a:t>
            </a:r>
            <a:r>
              <a:rPr lang="en-GB" sz="8000"/>
              <a:t>tr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ben</a:t>
            </a:r>
            <a:endParaRPr sz="8000">
              <a:solidFill>
                <a:srgbClr val="F03C78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F03C78"/>
                </a:solidFill>
              </a:rPr>
              <a:t>e</a:t>
            </a:r>
            <a:r>
              <a:rPr lang="en-GB" sz="8000">
                <a:solidFill>
                  <a:srgbClr val="F03C78"/>
                </a:solidFill>
              </a:rPr>
              <a:t>i</a:t>
            </a:r>
            <a:r>
              <a:rPr lang="en-GB" sz="8000"/>
              <a:t>n							all</a:t>
            </a:r>
            <a:r>
              <a:rPr lang="en-GB" sz="8000">
                <a:solidFill>
                  <a:srgbClr val="F03C78"/>
                </a:solidFill>
              </a:rPr>
              <a:t>ei</a:t>
            </a:r>
            <a:r>
              <a:rPr lang="en-GB" sz="8000"/>
              <a:t>n						</a:t>
            </a:r>
            <a:endParaRPr sz="8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/>
          </a:p>
        </p:txBody>
      </p:sp>
      <p:sp>
        <p:nvSpPr>
          <p:cNvPr id="175" name="Google Shape;175;p30"/>
          <p:cNvSpPr txBox="1"/>
          <p:nvPr/>
        </p:nvSpPr>
        <p:spPr>
          <a:xfrm>
            <a:off x="6574800" y="-36735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25" y="2220541"/>
            <a:ext cx="3718000" cy="234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550" y="6029046"/>
            <a:ext cx="3718000" cy="3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2950" y="5609950"/>
            <a:ext cx="4563150" cy="28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936450" y="2876550"/>
            <a:ext cx="114438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Br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f</a:t>
            </a:r>
            <a:r>
              <a:rPr lang="en-GB" sz="8000"/>
              <a:t>													s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			</a:t>
            </a:r>
            <a:endParaRPr sz="80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f</a:t>
            </a:r>
            <a:r>
              <a:rPr lang="en-GB" sz="8000"/>
              <a:t>									sp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len					</a:t>
            </a:r>
            <a:endParaRPr sz="8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l</a:t>
            </a:r>
            <a:r>
              <a:rPr lang="en-GB" sz="8000">
                <a:solidFill>
                  <a:srgbClr val="F03C78"/>
                </a:solidFill>
              </a:rPr>
              <a:t>ie</a:t>
            </a:r>
            <a:r>
              <a:rPr lang="en-GB" sz="8000"/>
              <a:t>gen</a:t>
            </a:r>
            <a:endParaRPr sz="8000"/>
          </a:p>
        </p:txBody>
      </p:sp>
      <p:sp>
        <p:nvSpPr>
          <p:cNvPr id="184" name="Google Shape;184;p31"/>
          <p:cNvSpPr txBox="1"/>
          <p:nvPr/>
        </p:nvSpPr>
        <p:spPr>
          <a:xfrm>
            <a:off x="7644000" y="181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600" y="4617988"/>
            <a:ext cx="4226950" cy="30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6250" y="6962775"/>
            <a:ext cx="4226950" cy="1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3849" y="2215963"/>
            <a:ext cx="2809025" cy="21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1600" y="2343150"/>
            <a:ext cx="2809025" cy="18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03364" y="4391025"/>
            <a:ext cx="3378994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32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{C6CA21BA-520A-4DC4-9726-F4C7D377B1CE}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treiben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(sport)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treffen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meet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hören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listen 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read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watch/see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faulenzen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laze around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Freizeit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 time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Stadt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town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gern, lieber, am liebsten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B3241"/>
                </a:solidFill>
              </a:rPr>
              <a:t>gern = gladly</a:t>
            </a:r>
            <a:endParaRPr b="1" sz="4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B3241"/>
                </a:solidFill>
              </a:rPr>
              <a:t>lieber = rather</a:t>
            </a:r>
            <a:endParaRPr b="1" sz="4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rgbClr val="4B3241"/>
                </a:solidFill>
              </a:rPr>
              <a:t>am liebsten = the best / most </a:t>
            </a:r>
            <a:endParaRPr b="1" sz="40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gern, lieber, am liebsten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833975" y="267145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4B3241"/>
                </a:solidFill>
              </a:rPr>
              <a:t>I</a:t>
            </a:r>
            <a:r>
              <a:rPr b="1" lang="en-GB" sz="3500">
                <a:solidFill>
                  <a:srgbClr val="4B3241"/>
                </a:solidFill>
              </a:rPr>
              <a:t>ch lese gern.</a:t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</a:rPr>
              <a:t>								</a:t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</a:rPr>
              <a:t>Ich sehe lieber fern.		</a:t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B3241"/>
                </a:solidFill>
              </a:rPr>
              <a:t>Ich spiele am liebsten Hockey.</a:t>
            </a:r>
            <a:endParaRPr b="1" sz="3500">
              <a:solidFill>
                <a:srgbClr val="4B3241"/>
              </a:solidFill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4450500" y="2585225"/>
            <a:ext cx="98904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like reading.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185050" y="4543500"/>
            <a:ext cx="81579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prefer watching TV.</a:t>
            </a:r>
            <a:b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(literally, I watch rather TV)</a:t>
            </a:r>
            <a:endParaRPr b="1" i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1113" y="6173025"/>
            <a:ext cx="1110075" cy="1110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/>
          <p:nvPr/>
        </p:nvSpPr>
        <p:spPr>
          <a:xfrm>
            <a:off x="8205400" y="6391600"/>
            <a:ext cx="74901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like playing hockey the most.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5913" y="6157600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2013" y="6157600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6463" y="4283675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2563" y="4283675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563" y="2353500"/>
            <a:ext cx="1110075" cy="1110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/>
          <p:nvPr/>
        </p:nvSpPr>
        <p:spPr>
          <a:xfrm>
            <a:off x="1718726" y="7986050"/>
            <a:ext cx="14350608" cy="85244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Which 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word in each German sentence is the verb?</a:t>
            </a:r>
            <a:r>
              <a:rPr b="1" lang="en-GB" sz="36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25" y="7080900"/>
            <a:ext cx="1110049" cy="208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gern, lieber, am liebsten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689250" y="297625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4B3241"/>
                </a:solidFill>
              </a:rPr>
              <a:t>I</a:t>
            </a:r>
            <a:r>
              <a:rPr b="1" lang="en-GB" sz="3500">
                <a:solidFill>
                  <a:srgbClr val="4B3241"/>
                </a:solidFill>
              </a:rPr>
              <a:t>ch </a:t>
            </a:r>
            <a:r>
              <a:rPr b="1" lang="en-GB" sz="3500" u="sng">
                <a:solidFill>
                  <a:srgbClr val="4B3241"/>
                </a:solidFill>
              </a:rPr>
              <a:t>lese</a:t>
            </a:r>
            <a:r>
              <a:rPr b="1" lang="en-GB" sz="3500">
                <a:solidFill>
                  <a:srgbClr val="4B3241"/>
                </a:solidFill>
              </a:rPr>
              <a:t> gern</a:t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</a:rPr>
              <a:t>								</a:t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</a:rPr>
              <a:t>Ich </a:t>
            </a:r>
            <a:r>
              <a:rPr b="1" lang="en-GB" sz="3500" u="sng">
                <a:solidFill>
                  <a:srgbClr val="4B3241"/>
                </a:solidFill>
              </a:rPr>
              <a:t>sehe</a:t>
            </a:r>
            <a:r>
              <a:rPr b="1" lang="en-GB" sz="3500">
                <a:solidFill>
                  <a:srgbClr val="4B3241"/>
                </a:solidFill>
              </a:rPr>
              <a:t> lieber fern			</a:t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4B3241"/>
                </a:solidFill>
              </a:rPr>
              <a:t>Ich </a:t>
            </a:r>
            <a:r>
              <a:rPr b="1" lang="en-GB" sz="3500" u="sng">
                <a:solidFill>
                  <a:srgbClr val="4B3241"/>
                </a:solidFill>
              </a:rPr>
              <a:t>spiele</a:t>
            </a:r>
            <a:r>
              <a:rPr b="1" lang="en-GB" sz="3500">
                <a:solidFill>
                  <a:srgbClr val="4B3241"/>
                </a:solidFill>
              </a:rPr>
              <a:t> am liebsten Hockey</a:t>
            </a:r>
            <a:endParaRPr b="1" sz="3500">
              <a:solidFill>
                <a:srgbClr val="4B3241"/>
              </a:solidFill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163" y="2677350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163" y="4588475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913" y="4588475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4263" y="6506400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7413" y="6506400"/>
            <a:ext cx="1110075" cy="1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2163" y="6506400"/>
            <a:ext cx="1110075" cy="1110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gern, lieber, am liebsten</a:t>
            </a:r>
            <a:endParaRPr>
              <a:solidFill>
                <a:srgbClr val="4B3241"/>
              </a:solidFill>
            </a:endParaRPr>
          </a:p>
        </p:txBody>
      </p:sp>
      <p:graphicFrame>
        <p:nvGraphicFramePr>
          <p:cNvPr id="236" name="Google Shape;236;p36"/>
          <p:cNvGraphicFramePr/>
          <p:nvPr/>
        </p:nvGraphicFramePr>
        <p:xfrm>
          <a:off x="838200" y="3446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{C6CA21BA-520A-4DC4-9726-F4C7D377B1CE}</a:tableStyleId>
              </a:tblPr>
              <a:tblGrid>
                <a:gridCol w="3315950"/>
                <a:gridCol w="3723175"/>
                <a:gridCol w="4615175"/>
                <a:gridCol w="5022400"/>
              </a:tblGrid>
              <a:tr h="89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</a:t>
                      </a:r>
                      <a:endParaRPr b="1"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Verb</a:t>
                      </a:r>
                      <a:endParaRPr b="1"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r>
                        <a:rPr b="1"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ern / lieber /am liebsten</a:t>
                      </a:r>
                      <a:endParaRPr b="1"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Extra information</a:t>
                      </a:r>
                      <a:endParaRPr b="1"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spiele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gern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Computer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treffe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lieber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Freunde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faulenze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liebsten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 dem Sofa</a:t>
                      </a:r>
                      <a:endParaRPr sz="35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