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6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0DC7DC4-EC9A-4430-8FF5-723495BBAC7B}">
  <a:tblStyle styleId="{20DC7DC4-EC9A-4430-8FF5-723495BBAC7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6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6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059d06af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059d06af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ed5515a47_1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ed5515a47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f059d06a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f059d06a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f059d06a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f059d06a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690fb33ef_3_1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690fb33ef_3_1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1257300" y="664609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2700"/>
              <a:buChar char="●"/>
              <a:defRPr/>
            </a:lvl1pPr>
            <a:lvl2pPr indent="-419100" lvl="1" marL="9144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3000"/>
              <a:buChar char="–"/>
              <a:defRPr sz="3000"/>
            </a:lvl2pPr>
            <a:lvl3pPr indent="-400050" lvl="2" marL="13716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1F3864"/>
              </a:buClr>
              <a:buSzPts val="2700"/>
              <a:buChar char="–"/>
              <a:defRPr sz="2700"/>
            </a:lvl3pPr>
            <a:lvl4pPr indent="-3810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4pPr>
            <a:lvl5pPr indent="-3810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–"/>
              <a:defRPr sz="2400"/>
            </a:lvl5pPr>
            <a:lvl6pPr indent="-4000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400"/>
              </a:spcAft>
              <a:buClr>
                <a:schemeClr val="dk1"/>
              </a:buClr>
              <a:buSzPts val="27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1371600" y="1683544"/>
            <a:ext cx="155448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9000"/>
              <a:buFont typeface="Century Gothic"/>
              <a:buNone/>
              <a:defRPr sz="90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1F3864"/>
              </a:buClr>
              <a:buSzPts val="3600"/>
              <a:buNone/>
              <a:defRPr sz="360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453850" y="834925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6" name="Google Shape;86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B3241"/>
                </a:solidFill>
              </a:rPr>
              <a:t>Señorita Vázquez</a:t>
            </a:r>
            <a:endParaRPr sz="3500">
              <a:solidFill>
                <a:srgbClr val="4B324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11000" y="3380725"/>
            <a:ext cx="17116800" cy="39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Talking to people you know and don’t know [2/2]</a:t>
            </a:r>
            <a:endParaRPr sz="5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</a:t>
            </a:r>
            <a:r>
              <a:rPr b="1" lang="en-GB" sz="4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Using ‘tú’ and ‘usted’.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955100" y="431300"/>
            <a:ext cx="9120600" cy="17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5000">
                <a:solidFill>
                  <a:srgbClr val="115076"/>
                </a:solidFill>
              </a:rPr>
              <a:t>[ñ]</a:t>
            </a:r>
            <a:endParaRPr sz="15000"/>
          </a:p>
        </p:txBody>
      </p:sp>
      <p:sp>
        <p:nvSpPr>
          <p:cNvPr descr="rectangle" id="93" name="Google Shape;93;p17"/>
          <p:cNvSpPr/>
          <p:nvPr/>
        </p:nvSpPr>
        <p:spPr>
          <a:xfrm>
            <a:off x="4781639" y="2508025"/>
            <a:ext cx="3510900" cy="3064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876021" y="431300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8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ño</a:t>
            </a:r>
            <a:endParaRPr i="0" sz="18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9804551" y="717242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2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[to leave]</a:t>
            </a:r>
            <a:endParaRPr i="0" sz="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4647184" y="4182857"/>
            <a:ext cx="3857400" cy="13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espa</a:t>
            </a:r>
            <a:r>
              <a:rPr lang="en-GB" sz="6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6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ol</a:t>
            </a:r>
            <a:endParaRPr i="0" sz="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2971" y="3064150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lang="en-GB" sz="71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7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ora</a:t>
            </a:r>
            <a:endParaRPr i="0" sz="3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9307951" y="596387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lang="en-GB" sz="7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77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ana</a:t>
            </a:r>
            <a:endParaRPr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5193901" y="1944288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ni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lang="en-GB" sz="9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5815" y="2791663"/>
            <a:ext cx="1959505" cy="13890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lker.com/cliparts/s/N/I/w/o/Q/mom-hi.png" id="101" name="Google Shape;10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975" y="2630101"/>
            <a:ext cx="1238712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916545" y="1764182"/>
            <a:ext cx="2086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61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2019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5">
            <a:alphaModFix/>
          </a:blip>
          <a:srcRect b="34346" l="37112" r="52296" t="45326"/>
          <a:stretch/>
        </p:blipFill>
        <p:spPr>
          <a:xfrm>
            <a:off x="16255607" y="3445807"/>
            <a:ext cx="1534358" cy="1656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>
            <p:ph type="title"/>
          </p:nvPr>
        </p:nvSpPr>
        <p:spPr>
          <a:xfrm>
            <a:off x="7233275" y="432850"/>
            <a:ext cx="6271200" cy="169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8000"/>
              <a:buFont typeface="Century Gothic"/>
              <a:buNone/>
            </a:pPr>
            <a:r>
              <a:rPr lang="en-GB" sz="15000">
                <a:solidFill>
                  <a:srgbClr val="115076"/>
                </a:solidFill>
              </a:rPr>
              <a:t>[n]</a:t>
            </a:r>
            <a:endParaRPr sz="15000"/>
          </a:p>
        </p:txBody>
      </p:sp>
      <p:sp>
        <p:nvSpPr>
          <p:cNvPr descr="rectangle" id="105" name="Google Shape;105;p17"/>
          <p:cNvSpPr/>
          <p:nvPr/>
        </p:nvSpPr>
        <p:spPr>
          <a:xfrm>
            <a:off x="8663622" y="2553884"/>
            <a:ext cx="3669600" cy="30174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523087" y="4202998"/>
            <a:ext cx="4032000" cy="1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2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ma</a:t>
            </a:r>
            <a:r>
              <a:rPr lang="en-GB" sz="8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82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17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9/6/9/1/1194985251383288862paper_RPSWB.svg.hi.png" id="107" name="Google Shape;10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94185" y="2820624"/>
            <a:ext cx="3024605" cy="14054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3912650" y="5820450"/>
            <a:ext cx="5224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8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86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osotros</a:t>
            </a:r>
            <a:endParaRPr i="0" sz="18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7">
            <a:alphaModFix/>
          </a:blip>
          <a:srcRect b="52917" l="52176" r="24930" t="18686"/>
          <a:stretch/>
        </p:blipFill>
        <p:spPr>
          <a:xfrm>
            <a:off x="4847781" y="7125598"/>
            <a:ext cx="2359469" cy="164613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 txBox="1"/>
          <p:nvPr/>
        </p:nvSpPr>
        <p:spPr>
          <a:xfrm>
            <a:off x="14333926" y="5099688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9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pla</a:t>
            </a:r>
            <a:r>
              <a:rPr lang="en-GB" sz="9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9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ta</a:t>
            </a:r>
            <a:endParaRPr i="0" sz="22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http://www.clker.com/cliparts/4/7/6/4/119498659391600484fern_mo_01.svg.med.png" id="111" name="Google Shape;11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749490" y="6623686"/>
            <a:ext cx="1392822" cy="20511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7876" y="6624925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60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[to have, having</a:t>
            </a:r>
            <a:r>
              <a:rPr lang="en-GB" sz="74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]</a:t>
            </a:r>
            <a:endParaRPr i="0" sz="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204471" y="5329525"/>
            <a:ext cx="49305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9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te</a:t>
            </a:r>
            <a:r>
              <a:rPr lang="en-GB" sz="79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79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1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12110076" y="-75762"/>
            <a:ext cx="652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-GB" sz="73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po</a:t>
            </a:r>
            <a:r>
              <a:rPr lang="en-GB" sz="73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-GB" sz="7300">
                <a:solidFill>
                  <a:srgbClr val="115076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 i="0" sz="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882948" y="1176416"/>
            <a:ext cx="2231446" cy="2231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8"/>
          <p:cNvGraphicFramePr/>
          <p:nvPr/>
        </p:nvGraphicFramePr>
        <p:xfrm>
          <a:off x="1686150" y="48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{20DC7DC4-EC9A-4430-8FF5-723495BBAC7B}</a:tableStyleId>
              </a:tblPr>
              <a:tblGrid>
                <a:gridCol w="1089950"/>
                <a:gridCol w="4097950"/>
                <a:gridCol w="8133700"/>
              </a:tblGrid>
              <a:tr h="604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Word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English meaning</a:t>
                      </a:r>
                      <a:endParaRPr b="1" sz="34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trabajo</a:t>
                      </a:r>
                      <a:endParaRPr sz="3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ork, job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llorar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cry, crying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papel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paper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acompañar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accompany, accompanying 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 cumpleaños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birthday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dejar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leave, leaving / to allow, allowing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subir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upload, uploading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4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comprender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 understand, understanding</a:t>
                      </a:r>
                      <a:endParaRPr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50" marB="91450" marR="91450" marL="91450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1071125" y="436750"/>
            <a:ext cx="18572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rgbClr val="1F4E79"/>
                </a:solidFill>
              </a:rPr>
              <a:t>Polite &amp; friendly Spanish: using ‘tú’ and ‘usted’ with -ar verbs</a:t>
            </a:r>
            <a:endParaRPr sz="4000">
              <a:solidFill>
                <a:srgbClr val="1F4E79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994925" y="1198700"/>
            <a:ext cx="16556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In Spanish the verb ending changes depending on whether </a:t>
            </a:r>
            <a:b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we talk to </a:t>
            </a:r>
            <a:r>
              <a:rPr b="1" i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tú</a:t>
            </a:r>
            <a:r>
              <a:rPr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(friendly ‘you’) or </a:t>
            </a:r>
            <a:r>
              <a:rPr b="1" i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usted</a:t>
            </a:r>
            <a:r>
              <a:rPr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(polite ‘you’).</a:t>
            </a:r>
            <a:endParaRPr sz="4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sz="40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429375" y="4478700"/>
            <a:ext cx="8401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¿Necesit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una toalla?</a:t>
            </a:r>
            <a:endParaRPr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918725" y="4457625"/>
            <a:ext cx="64179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¿Necesit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una toalla?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9" name="Google Shape;129;p19"/>
          <p:cNvGrpSpPr/>
          <p:nvPr/>
        </p:nvGrpSpPr>
        <p:grpSpPr>
          <a:xfrm>
            <a:off x="994925" y="3041488"/>
            <a:ext cx="11867050" cy="982800"/>
            <a:chOff x="994925" y="3346288"/>
            <a:chExt cx="11867050" cy="982800"/>
          </a:xfrm>
        </p:grpSpPr>
        <p:sp>
          <p:nvSpPr>
            <p:cNvPr id="130" name="Google Shape;130;p19"/>
            <p:cNvSpPr txBox="1"/>
            <p:nvPr/>
          </p:nvSpPr>
          <p:spPr>
            <a:xfrm>
              <a:off x="994925" y="3422488"/>
              <a:ext cx="3280200" cy="90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b="1" lang="en-GB" sz="3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tú </a:t>
              </a:r>
              <a:endParaRPr b="1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19"/>
            <p:cNvSpPr txBox="1"/>
            <p:nvPr/>
          </p:nvSpPr>
          <p:spPr>
            <a:xfrm>
              <a:off x="9581775" y="3346288"/>
              <a:ext cx="3280200" cy="90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b="1" lang="en-GB" sz="3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usted</a:t>
              </a:r>
              <a:endParaRPr b="1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32" name="Google Shape;132;p19"/>
          <p:cNvSpPr txBox="1"/>
          <p:nvPr/>
        </p:nvSpPr>
        <p:spPr>
          <a:xfrm>
            <a:off x="1933450" y="5146725"/>
            <a:ext cx="72381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you need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 towel? (friendly) </a:t>
            </a:r>
            <a:endParaRPr sz="3200"/>
          </a:p>
        </p:txBody>
      </p:sp>
      <p:sp>
        <p:nvSpPr>
          <p:cNvPr id="133" name="Google Shape;133;p19"/>
          <p:cNvSpPr txBox="1"/>
          <p:nvPr/>
        </p:nvSpPr>
        <p:spPr>
          <a:xfrm>
            <a:off x="11064625" y="5210000"/>
            <a:ext cx="72381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you need 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 towel? (polite)</a:t>
            </a:r>
            <a:endParaRPr sz="3200"/>
          </a:p>
        </p:txBody>
      </p:sp>
      <p:sp>
        <p:nvSpPr>
          <p:cNvPr id="134" name="Google Shape;134;p19"/>
          <p:cNvSpPr/>
          <p:nvPr/>
        </p:nvSpPr>
        <p:spPr>
          <a:xfrm>
            <a:off x="13651675" y="2548151"/>
            <a:ext cx="4433400" cy="1705800"/>
          </a:xfrm>
          <a:prstGeom prst="wedgeRoundRectCallout">
            <a:avLst>
              <a:gd fmla="val 46276" name="adj1"/>
              <a:gd fmla="val 10458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Polite 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&amp; more </a:t>
            </a: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respectful</a:t>
            </a: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 Use it to talk to an older person or in formal situations.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5" name="Google Shape;135;p19"/>
          <p:cNvCxnSpPr/>
          <p:nvPr/>
        </p:nvCxnSpPr>
        <p:spPr>
          <a:xfrm>
            <a:off x="9132850" y="2971725"/>
            <a:ext cx="38700" cy="34290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36" name="Google Shape;136;p19"/>
          <p:cNvSpPr txBox="1"/>
          <p:nvPr/>
        </p:nvSpPr>
        <p:spPr>
          <a:xfrm>
            <a:off x="1047725" y="8100500"/>
            <a:ext cx="162987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-ar and add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-a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to talk to ‘you’ politely (e.g. in a job interview).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1066800" y="6248400"/>
            <a:ext cx="162987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for regular Spanish verbs ending in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-ar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(e.g. montar):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047725" y="7109900"/>
            <a:ext cx="18288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-ar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-as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to ‘you’ informally (e.g. your friend).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071125" y="436750"/>
            <a:ext cx="18572400" cy="90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rgbClr val="1F4E79"/>
                </a:solidFill>
              </a:rPr>
              <a:t>Polite &amp; friendly Spanish: using ‘tú’ and ‘usted’ with -er &amp; -ir verbs</a:t>
            </a:r>
            <a:endParaRPr sz="3800">
              <a:solidFill>
                <a:srgbClr val="1F4E79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865650" y="1140550"/>
            <a:ext cx="165567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 b="1" sz="40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9429375" y="3716700"/>
            <a:ext cx="8401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¿Tien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un minuto?</a:t>
            </a:r>
            <a:endParaRPr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918725" y="3695625"/>
            <a:ext cx="64179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¿Tien</a:t>
            </a:r>
            <a:r>
              <a:rPr b="1" lang="en-GB" sz="40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r>
              <a:rPr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un minuto?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7" name="Google Shape;147;p20"/>
          <p:cNvGrpSpPr/>
          <p:nvPr/>
        </p:nvGrpSpPr>
        <p:grpSpPr>
          <a:xfrm>
            <a:off x="994925" y="2431888"/>
            <a:ext cx="11867050" cy="982800"/>
            <a:chOff x="994925" y="3346288"/>
            <a:chExt cx="11867050" cy="982800"/>
          </a:xfrm>
        </p:grpSpPr>
        <p:sp>
          <p:nvSpPr>
            <p:cNvPr id="148" name="Google Shape;148;p20"/>
            <p:cNvSpPr txBox="1"/>
            <p:nvPr/>
          </p:nvSpPr>
          <p:spPr>
            <a:xfrm>
              <a:off x="994925" y="3422488"/>
              <a:ext cx="3280200" cy="90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b="1" lang="en-GB" sz="3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tú </a:t>
              </a:r>
              <a:endParaRPr b="1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49" name="Google Shape;149;p20"/>
            <p:cNvSpPr txBox="1"/>
            <p:nvPr/>
          </p:nvSpPr>
          <p:spPr>
            <a:xfrm>
              <a:off x="9581775" y="3346288"/>
              <a:ext cx="3280200" cy="90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2000"/>
                </a:spcAft>
                <a:buNone/>
              </a:pPr>
              <a:r>
                <a:rPr b="1" lang="en-GB" sz="35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usted</a:t>
              </a:r>
              <a:endParaRPr b="1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0" name="Google Shape;150;p20"/>
          <p:cNvSpPr txBox="1"/>
          <p:nvPr/>
        </p:nvSpPr>
        <p:spPr>
          <a:xfrm>
            <a:off x="1781050" y="4384725"/>
            <a:ext cx="7238100" cy="12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you have 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 minute? (friendly) </a:t>
            </a:r>
            <a:endParaRPr sz="3200"/>
          </a:p>
        </p:txBody>
      </p:sp>
      <p:sp>
        <p:nvSpPr>
          <p:cNvPr id="151" name="Google Shape;151;p20"/>
          <p:cNvSpPr txBox="1"/>
          <p:nvPr/>
        </p:nvSpPr>
        <p:spPr>
          <a:xfrm>
            <a:off x="11064625" y="4448000"/>
            <a:ext cx="7238100" cy="9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Do you have </a:t>
            </a:r>
            <a:r>
              <a:rPr i="1" lang="en-GB" sz="32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a minute? (polite)</a:t>
            </a:r>
            <a:endParaRPr sz="3200"/>
          </a:p>
        </p:txBody>
      </p:sp>
      <p:sp>
        <p:nvSpPr>
          <p:cNvPr id="152" name="Google Shape;152;p20"/>
          <p:cNvSpPr/>
          <p:nvPr/>
        </p:nvSpPr>
        <p:spPr>
          <a:xfrm>
            <a:off x="4585750" y="1436325"/>
            <a:ext cx="3242400" cy="1705800"/>
          </a:xfrm>
          <a:prstGeom prst="wedgeRoundRectCallout">
            <a:avLst>
              <a:gd fmla="val 46276" name="adj1"/>
              <a:gd fmla="val 104589" name="adj2"/>
              <a:gd fmla="val 0" name="adj3"/>
            </a:avLst>
          </a:prstGeom>
          <a:solidFill>
            <a:schemeClr val="lt1"/>
          </a:solidFill>
          <a:ln cap="flat" cmpd="sng" w="28575">
            <a:solidFill>
              <a:srgbClr val="00A0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3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Adults always address children as “tú”</a:t>
            </a:r>
            <a:endParaRPr sz="3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3" name="Google Shape;153;p20"/>
          <p:cNvCxnSpPr/>
          <p:nvPr/>
        </p:nvCxnSpPr>
        <p:spPr>
          <a:xfrm>
            <a:off x="9132850" y="2971725"/>
            <a:ext cx="38700" cy="34290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4" name="Google Shape;154;p20"/>
          <p:cNvSpPr txBox="1"/>
          <p:nvPr/>
        </p:nvSpPr>
        <p:spPr>
          <a:xfrm>
            <a:off x="1047725" y="8024300"/>
            <a:ext cx="170184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-er / -ir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to talk to ‘you’ politely (e.g. in a job interview).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066800" y="6172200"/>
            <a:ext cx="17018400" cy="9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So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, for regular Spanish verbs ending in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-er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-ir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(e.g. aprender &amp; descubrir):</a:t>
            </a:r>
            <a:endParaRPr sz="3500">
              <a:solidFill>
                <a:srgbClr val="00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0"/>
          <p:cNvSpPr txBox="1"/>
          <p:nvPr/>
        </p:nvSpPr>
        <p:spPr>
          <a:xfrm>
            <a:off x="1047725" y="7033700"/>
            <a:ext cx="182880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Remove </a:t>
            </a:r>
            <a:r>
              <a:rPr b="1"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-er / -ir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and add </a:t>
            </a:r>
            <a:r>
              <a:rPr b="1"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-es</a:t>
            </a:r>
            <a:r>
              <a:rPr lang="en-GB" sz="35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35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to talk to ‘you’ informally (e.g. your friend).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4294967295" type="title"/>
          </p:nvPr>
        </p:nvSpPr>
        <p:spPr>
          <a:xfrm>
            <a:off x="533400" y="1208850"/>
            <a:ext cx="16452000" cy="836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Spanish the verb ending changes depending on whether </a:t>
            </a:r>
            <a:b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talk to a friendly ‘you’ or polite ‘you’.		True 	/   False</a:t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We use ‘_________’ to talk to someone in a more polite and respectful way and ‘______      ’ is a friendly way of addressing someone. </a:t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Select the verb in the ‘usted’ form.   a) necesita		b) necesitas</a:t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900"/>
              <a:buFont typeface="Montserrat"/>
              <a:buAutoNum type="arabicPeriod"/>
            </a:pP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Select the verb in the ‘tú’ form.		a) aprende		b) aprendes</a:t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762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900"/>
              <a:buAutoNum type="arabicPeriod"/>
            </a:pP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‘¿Tienes un minuto?’ means __________________</a:t>
            </a:r>
            <a:r>
              <a:rPr b="1" lang="en-GB" sz="3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and it’s a a) polite  or b) friendly way of addressing someone. </a:t>
            </a:r>
            <a:endParaRPr b="1" sz="3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533400" y="228600"/>
            <a:ext cx="15960300" cy="12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Respuestas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1335550" y="2465700"/>
            <a:ext cx="2406000" cy="5916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3132725" y="2990150"/>
            <a:ext cx="2406000" cy="83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usted</a:t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6307025" y="3505225"/>
            <a:ext cx="2237700" cy="83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tú</a:t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10040150" y="5132700"/>
            <a:ext cx="3253800" cy="5916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13240550" y="5818500"/>
            <a:ext cx="3436800" cy="5916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8288225" y="6477025"/>
            <a:ext cx="6196500" cy="83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‘Do you have a minute?’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907825" y="7239925"/>
            <a:ext cx="3436800" cy="591600"/>
          </a:xfrm>
          <a:prstGeom prst="rect">
            <a:avLst/>
          </a:prstGeom>
          <a:noFill/>
          <a:ln cap="flat" cmpd="sng" w="1143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