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  <p:embeddedFont>
      <p:font typeface="Century Gothic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518E85E-512E-420D-A8B8-C3178EC75FB4}">
  <a:tblStyle styleId="{9518E85E-512E-420D-A8B8-C3178EC75F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8" Type="http://schemas.openxmlformats.org/officeDocument/2006/relationships/font" Target="fonts/CenturyGothic-regular.fntdata"/><Relationship Id="rId27" Type="http://schemas.openxmlformats.org/officeDocument/2006/relationships/font" Target="fonts/MontserratMedium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boldItalic.fntdata"/><Relationship Id="rId30" Type="http://schemas.openxmlformats.org/officeDocument/2006/relationships/font" Target="fonts/CenturyGothic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6643ac9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6643ac9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b546f17b8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b546f17b8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b546f17b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b546f17b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b546f17b8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b546f17b8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23bc98928_0_5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23bc98928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23bc98928_0_6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823bc98928_0_6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823bc98928_0_6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23bc98928_0_8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23bc98928_0_8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c08aff8c4_2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c08aff8c4_2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b546f17b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b546f17b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87" name="Google Shape;87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8"/>
            <a:ext cx="4719200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13" name="Google Shape;113;p21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15" name="Google Shape;115;p21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idx="4294967295" type="ctrTitle"/>
          </p:nvPr>
        </p:nvSpPr>
        <p:spPr>
          <a:xfrm>
            <a:off x="917950" y="2876300"/>
            <a:ext cx="155292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marR="469900" rtl="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Talking about places </a:t>
            </a:r>
            <a:r>
              <a:rPr lang="en-GB" sz="4600">
                <a:solidFill>
                  <a:srgbClr val="4B3241"/>
                </a:solidFill>
              </a:rPr>
              <a:t>[2 / 3]</a:t>
            </a:r>
            <a:r>
              <a:rPr lang="en-GB">
                <a:solidFill>
                  <a:srgbClr val="4B3241"/>
                </a:solidFill>
              </a:rPr>
              <a:t> </a:t>
            </a:r>
            <a:endParaRPr>
              <a:solidFill>
                <a:srgbClr val="4B3241"/>
              </a:solidFill>
            </a:endParaRPr>
          </a:p>
          <a:p>
            <a:pPr indent="-508000" lvl="0" marL="457200" rtl="0" algn="l">
              <a:spcBef>
                <a:spcPts val="50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Present tense HAY vs ESTAR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51" name="Google Shape;151;p27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152" name="Google Shape;152;p2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Señorita Brown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1257300" y="162000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8000"/>
              <a:buFont typeface="Century Gothic"/>
              <a:buNone/>
            </a:pPr>
            <a:r>
              <a:rPr b="1" i="0" lang="en-GB" sz="18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[gu]</a:t>
            </a:r>
            <a:endParaRPr i="0" sz="5900">
              <a:solidFill>
                <a:srgbClr val="000000"/>
              </a:solidFill>
            </a:endParaRPr>
          </a:p>
        </p:txBody>
      </p:sp>
      <p:sp>
        <p:nvSpPr>
          <p:cNvPr descr="rectangle" id="158" name="Google Shape;158;p28"/>
          <p:cNvSpPr/>
          <p:nvPr/>
        </p:nvSpPr>
        <p:spPr>
          <a:xfrm>
            <a:off x="5664200" y="6398204"/>
            <a:ext cx="6959700" cy="23994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" name="Google Shape;159;p28"/>
          <p:cNvSpPr txBox="1"/>
          <p:nvPr/>
        </p:nvSpPr>
        <p:spPr>
          <a:xfrm>
            <a:off x="0" y="2855730"/>
            <a:ext cx="57150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se</a:t>
            </a:r>
            <a:r>
              <a:rPr b="1"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gu</a:t>
            </a: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ndo</a:t>
            </a:r>
            <a:endParaRPr i="0" sz="21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8"/>
          <p:cNvSpPr txBox="1"/>
          <p:nvPr/>
        </p:nvSpPr>
        <p:spPr>
          <a:xfrm>
            <a:off x="5971857" y="6834986"/>
            <a:ext cx="63441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pre</a:t>
            </a:r>
            <a:r>
              <a:rPr b="1"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gu</a:t>
            </a: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ntar</a:t>
            </a:r>
            <a:endParaRPr i="0" sz="21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8"/>
          <p:cNvSpPr txBox="1"/>
          <p:nvPr/>
        </p:nvSpPr>
        <p:spPr>
          <a:xfrm>
            <a:off x="12938493" y="2545431"/>
            <a:ext cx="4966200" cy="2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¡mucho </a:t>
            </a:r>
            <a:r>
              <a:rPr b="1"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gu</a:t>
            </a: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sto!</a:t>
            </a:r>
            <a:endParaRPr i="0" sz="21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1257300" y="270000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8000"/>
              <a:buFont typeface="Century Gothic"/>
              <a:buNone/>
            </a:pPr>
            <a:r>
              <a:rPr b="1" i="0" lang="en-GB" sz="18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[ue]</a:t>
            </a:r>
            <a:endParaRPr i="0" sz="5900">
              <a:solidFill>
                <a:srgbClr val="000000"/>
              </a:solidFill>
            </a:endParaRPr>
          </a:p>
        </p:txBody>
      </p:sp>
      <p:sp>
        <p:nvSpPr>
          <p:cNvPr descr="rectangle" id="167" name="Google Shape;167;p29"/>
          <p:cNvSpPr/>
          <p:nvPr/>
        </p:nvSpPr>
        <p:spPr>
          <a:xfrm>
            <a:off x="6551100" y="3995650"/>
            <a:ext cx="5649300" cy="33870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8" name="Google Shape;168;p29"/>
          <p:cNvSpPr txBox="1"/>
          <p:nvPr/>
        </p:nvSpPr>
        <p:spPr>
          <a:xfrm>
            <a:off x="6858139" y="4875462"/>
            <a:ext cx="50352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0"/>
              <a:buFont typeface="Arial"/>
              <a:buNone/>
            </a:pPr>
            <a:r>
              <a:rPr lang="en-GB" sz="10800"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="1" i="0" lang="en-GB" sz="10800" u="none" cap="none" strike="noStrike">
                <a:latin typeface="Montserrat"/>
                <a:ea typeface="Montserrat"/>
                <a:cs typeface="Montserrat"/>
                <a:sym typeface="Montserrat"/>
              </a:rPr>
              <a:t>ue</a:t>
            </a:r>
            <a:r>
              <a:rPr lang="en-GB" sz="10800">
                <a:latin typeface="Montserrat"/>
                <a:ea typeface="Montserrat"/>
                <a:cs typeface="Montserrat"/>
                <a:sym typeface="Montserrat"/>
              </a:rPr>
              <a:t>do</a:t>
            </a:r>
            <a:endParaRPr i="0" sz="21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9"/>
          <p:cNvSpPr txBox="1"/>
          <p:nvPr/>
        </p:nvSpPr>
        <p:spPr>
          <a:xfrm>
            <a:off x="8187250" y="6511750"/>
            <a:ext cx="23622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[I can]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1185875" y="504450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8000"/>
              <a:buFont typeface="Century Gothic"/>
              <a:buNone/>
            </a:pPr>
            <a:r>
              <a:rPr i="0" lang="en-GB" sz="18000">
                <a:solidFill>
                  <a:srgbClr val="000000"/>
                </a:solidFill>
              </a:rPr>
              <a:t>[gue]</a:t>
            </a:r>
            <a:endParaRPr i="0" sz="5900">
              <a:solidFill>
                <a:srgbClr val="000000"/>
              </a:solidFill>
            </a:endParaRPr>
          </a:p>
        </p:txBody>
      </p:sp>
      <p:sp>
        <p:nvSpPr>
          <p:cNvPr descr="rectangle" id="175" name="Google Shape;175;p30"/>
          <p:cNvSpPr/>
          <p:nvPr/>
        </p:nvSpPr>
        <p:spPr>
          <a:xfrm>
            <a:off x="2585375" y="4006228"/>
            <a:ext cx="12974400" cy="24891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6" name="Google Shape;176;p30"/>
          <p:cNvSpPr txBox="1"/>
          <p:nvPr/>
        </p:nvSpPr>
        <p:spPr>
          <a:xfrm>
            <a:off x="6554964" y="4243362"/>
            <a:ext cx="50352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0"/>
              <a:buFont typeface="Arial"/>
              <a:buNone/>
            </a:pPr>
            <a:r>
              <a:rPr b="1" i="0" lang="en-GB" sz="10800" u="none" cap="none" strike="noStrike">
                <a:latin typeface="Montserrat"/>
                <a:ea typeface="Montserrat"/>
                <a:cs typeface="Montserrat"/>
                <a:sym typeface="Montserrat"/>
              </a:rPr>
              <a:t>gue</a:t>
            </a:r>
            <a:r>
              <a:rPr i="0" lang="en-GB" sz="10800" u="none" cap="none" strike="noStrike">
                <a:latin typeface="Montserrat"/>
                <a:ea typeface="Montserrat"/>
                <a:cs typeface="Montserrat"/>
                <a:sym typeface="Montserrat"/>
              </a:rPr>
              <a:t>rra</a:t>
            </a:r>
            <a:endParaRPr i="0" sz="21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Google Shape;181;p31"/>
          <p:cNvGraphicFramePr/>
          <p:nvPr/>
        </p:nvGraphicFramePr>
        <p:xfrm>
          <a:off x="4769975" y="80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{9518E85E-512E-420D-A8B8-C3178EC75FB4}</a:tableStyleId>
              </a:tblPr>
              <a:tblGrid>
                <a:gridCol w="602100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ayuntamiento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biblioteca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calle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ciudad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iglesia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oficina de Correos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pista de hielo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plaza (mayor)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esquina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lugar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17550" y="2380693"/>
            <a:ext cx="1734250" cy="13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/>
        </p:nvSpPr>
        <p:spPr>
          <a:xfrm>
            <a:off x="4557255" y="729116"/>
            <a:ext cx="8122500" cy="279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7300"/>
              <a:buFont typeface="Century Gothic"/>
              <a:buNone/>
            </a:pPr>
            <a:r>
              <a:rPr b="1" i="0" lang="en-GB" sz="173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b="1" i="0" sz="173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32"/>
          <p:cNvSpPr txBox="1"/>
          <p:nvPr/>
        </p:nvSpPr>
        <p:spPr>
          <a:xfrm>
            <a:off x="6881355" y="3310528"/>
            <a:ext cx="8122500" cy="8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800"/>
              <a:buFont typeface="Century Gothic"/>
              <a:buNone/>
            </a:pPr>
            <a:r>
              <a:rPr b="0" i="0" lang="en-GB" sz="48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[is] (location, state)</a:t>
            </a:r>
            <a:endParaRPr b="0" i="0" sz="48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32"/>
          <p:cNvSpPr txBox="1"/>
          <p:nvPr/>
        </p:nvSpPr>
        <p:spPr>
          <a:xfrm>
            <a:off x="1" y="5034060"/>
            <a:ext cx="18288000" cy="152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9000"/>
              <a:buFont typeface="Century Gothic"/>
              <a:buNone/>
            </a:pPr>
            <a:r>
              <a:rPr lang="en-GB" sz="9000">
                <a:latin typeface="Montserrat"/>
                <a:ea typeface="Montserrat"/>
                <a:cs typeface="Montserrat"/>
                <a:sym typeface="Montserrat"/>
              </a:rPr>
              <a:t>La tienda </a:t>
            </a:r>
            <a:r>
              <a:rPr b="1"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está </a:t>
            </a: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en </a:t>
            </a:r>
            <a:r>
              <a:rPr lang="en-GB" sz="9000">
                <a:latin typeface="Montserrat"/>
                <a:ea typeface="Montserrat"/>
                <a:cs typeface="Montserrat"/>
                <a:sym typeface="Montserrat"/>
              </a:rPr>
              <a:t>la calle</a:t>
            </a: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32"/>
          <p:cNvSpPr txBox="1"/>
          <p:nvPr/>
        </p:nvSpPr>
        <p:spPr>
          <a:xfrm>
            <a:off x="-187298" y="6385836"/>
            <a:ext cx="182880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800"/>
              <a:buFont typeface="Century Gothic"/>
              <a:buNone/>
            </a:pPr>
            <a:r>
              <a:rPr i="0" lang="en-GB" sz="4800" u="none" cap="none" strike="noStrike">
                <a:latin typeface="Montserrat"/>
                <a:ea typeface="Montserrat"/>
                <a:cs typeface="Montserrat"/>
                <a:sym typeface="Montserrat"/>
              </a:rPr>
              <a:t>[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The shop </a:t>
            </a: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is 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in the street</a:t>
            </a:r>
            <a:r>
              <a:rPr i="0" lang="en-GB" sz="4800" u="none" cap="none" strike="noStrike">
                <a:latin typeface="Montserrat"/>
                <a:ea typeface="Montserrat"/>
                <a:cs typeface="Montserrat"/>
                <a:sym typeface="Montserrat"/>
              </a:rPr>
              <a:t>.]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/>
        </p:nvSpPr>
        <p:spPr>
          <a:xfrm>
            <a:off x="1167050" y="1624375"/>
            <a:ext cx="14619600" cy="8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To say ‘there is’ or ‘there are’, Spanish uses the word ‘hay’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33"/>
          <p:cNvSpPr txBox="1"/>
          <p:nvPr/>
        </p:nvSpPr>
        <p:spPr>
          <a:xfrm>
            <a:off x="1167051" y="2571650"/>
            <a:ext cx="82461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Sentences with ‘hay’ often start with ‘en’.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33"/>
          <p:cNvSpPr txBox="1"/>
          <p:nvPr/>
        </p:nvSpPr>
        <p:spPr>
          <a:xfrm>
            <a:off x="1364325" y="4218000"/>
            <a:ext cx="13927800" cy="15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95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Char char="●"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En la ciudad 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hay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 una plaza.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  <a:p>
            <a:pPr indent="-495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Char char="●"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En el pueblo 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hay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 un ayuntamiento.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  <a:p>
            <a:pPr indent="-495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Char char="●"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En la plaza 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hay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 una tienda.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33"/>
          <p:cNvSpPr txBox="1"/>
          <p:nvPr/>
        </p:nvSpPr>
        <p:spPr>
          <a:xfrm>
            <a:off x="1069300" y="425800"/>
            <a:ext cx="13927800" cy="9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latin typeface="Montserrat"/>
                <a:ea typeface="Montserrat"/>
                <a:cs typeface="Montserrat"/>
                <a:sym typeface="Montserrat"/>
              </a:rPr>
              <a:t>The use of ‘hay’</a:t>
            </a:r>
            <a:endParaRPr b="1" sz="4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/>
          <p:nvPr/>
        </p:nvSpPr>
        <p:spPr>
          <a:xfrm>
            <a:off x="917950" y="2600600"/>
            <a:ext cx="153162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In Spanish, there are two ways to say ‘is’: ________ and _______.</a:t>
            </a:r>
            <a:endParaRPr sz="340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05" name="Google Shape;205;p34"/>
          <p:cNvSpPr txBox="1"/>
          <p:nvPr/>
        </p:nvSpPr>
        <p:spPr>
          <a:xfrm>
            <a:off x="9829800" y="2506400"/>
            <a:ext cx="14625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está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06" name="Google Shape;206;p34"/>
          <p:cNvSpPr txBox="1"/>
          <p:nvPr/>
        </p:nvSpPr>
        <p:spPr>
          <a:xfrm>
            <a:off x="12992100" y="2506400"/>
            <a:ext cx="10626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es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07" name="Google Shape;207;p34"/>
          <p:cNvSpPr txBox="1"/>
          <p:nvPr/>
        </p:nvSpPr>
        <p:spPr>
          <a:xfrm>
            <a:off x="1047600" y="4468800"/>
            <a:ext cx="143595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Use ‘______’ for location and for state or mood.</a:t>
            </a:r>
            <a:endParaRPr sz="340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08" name="Google Shape;208;p34"/>
          <p:cNvSpPr txBox="1"/>
          <p:nvPr/>
        </p:nvSpPr>
        <p:spPr>
          <a:xfrm>
            <a:off x="1047600" y="5361000"/>
            <a:ext cx="120543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Use ‘_______’ for traits.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34"/>
          <p:cNvSpPr txBox="1"/>
          <p:nvPr/>
        </p:nvSpPr>
        <p:spPr>
          <a:xfrm>
            <a:off x="2133600" y="4468800"/>
            <a:ext cx="14625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está</a:t>
            </a: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10" name="Google Shape;210;p34"/>
          <p:cNvSpPr txBox="1"/>
          <p:nvPr/>
        </p:nvSpPr>
        <p:spPr>
          <a:xfrm>
            <a:off x="2463000" y="5208600"/>
            <a:ext cx="1571400" cy="5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es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11" name="Google Shape;211;p34"/>
          <p:cNvSpPr txBox="1"/>
          <p:nvPr/>
        </p:nvSpPr>
        <p:spPr>
          <a:xfrm>
            <a:off x="1047600" y="372700"/>
            <a:ext cx="6781800" cy="11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Using ESTÁ vs ES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34"/>
          <p:cNvSpPr txBox="1"/>
          <p:nvPr/>
        </p:nvSpPr>
        <p:spPr>
          <a:xfrm>
            <a:off x="1047600" y="6429900"/>
            <a:ext cx="99879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●"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Está en el centro - It is in the city centre (location)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●"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Es grande - it is big (trait)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●"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Está sucio - it is dirty (state)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●"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Está en la plaza (location)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  <p:sp>
        <p:nvSpPr>
          <p:cNvPr id="218" name="Google Shape;218;p35"/>
          <p:cNvSpPr txBox="1"/>
          <p:nvPr>
            <p:ph idx="1" type="body"/>
          </p:nvPr>
        </p:nvSpPr>
        <p:spPr>
          <a:xfrm>
            <a:off x="729000" y="2004350"/>
            <a:ext cx="16830000" cy="454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La esquina means _________ 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El lugar means ____________.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La tienda means ___________.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Está means ___ or ___ ___ in English.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We use está to describe __________ something is.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To say what there is, we use the verb ‘hay’ when the sentence begins with ___.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Dónde está? means _______________ .</a:t>
            </a:r>
            <a:endParaRPr/>
          </a:p>
        </p:txBody>
      </p:sp>
      <p:graphicFrame>
        <p:nvGraphicFramePr>
          <p:cNvPr id="219" name="Google Shape;219;p35"/>
          <p:cNvGraphicFramePr/>
          <p:nvPr/>
        </p:nvGraphicFramePr>
        <p:xfrm>
          <a:off x="727075" y="6906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{9518E85E-512E-420D-A8B8-C3178EC75FB4}</a:tableStyleId>
              </a:tblPr>
              <a:tblGrid>
                <a:gridCol w="4095750"/>
                <a:gridCol w="4095750"/>
                <a:gridCol w="4095750"/>
                <a:gridCol w="4095750"/>
              </a:tblGrid>
              <a:tr h="702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is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corner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Where is?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where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02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place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 is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shop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20" name="Google Shape;220;p35"/>
          <p:cNvSpPr txBox="1"/>
          <p:nvPr/>
        </p:nvSpPr>
        <p:spPr>
          <a:xfrm>
            <a:off x="5205750" y="1790675"/>
            <a:ext cx="20802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latin typeface="Montserrat"/>
                <a:ea typeface="Montserrat"/>
                <a:cs typeface="Montserrat"/>
                <a:sym typeface="Montserrat"/>
              </a:rPr>
              <a:t>corner</a:t>
            </a:r>
            <a:endParaRPr b="1" sz="4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35"/>
          <p:cNvSpPr txBox="1"/>
          <p:nvPr/>
        </p:nvSpPr>
        <p:spPr>
          <a:xfrm>
            <a:off x="4690150" y="2453238"/>
            <a:ext cx="20802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latin typeface="Montserrat"/>
                <a:ea typeface="Montserrat"/>
                <a:cs typeface="Montserrat"/>
                <a:sym typeface="Montserrat"/>
              </a:rPr>
              <a:t>place</a:t>
            </a:r>
            <a:endParaRPr b="1" sz="4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35"/>
          <p:cNvSpPr txBox="1"/>
          <p:nvPr/>
        </p:nvSpPr>
        <p:spPr>
          <a:xfrm>
            <a:off x="4822825" y="3115800"/>
            <a:ext cx="20802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latin typeface="Montserrat"/>
                <a:ea typeface="Montserrat"/>
                <a:cs typeface="Montserrat"/>
                <a:sym typeface="Montserrat"/>
              </a:rPr>
              <a:t>shop</a:t>
            </a:r>
            <a:endParaRPr b="1" sz="4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35"/>
          <p:cNvSpPr txBox="1"/>
          <p:nvPr/>
        </p:nvSpPr>
        <p:spPr>
          <a:xfrm>
            <a:off x="3754400" y="3711600"/>
            <a:ext cx="6306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latin typeface="Montserrat"/>
                <a:ea typeface="Montserrat"/>
                <a:cs typeface="Montserrat"/>
                <a:sym typeface="Montserrat"/>
              </a:rPr>
              <a:t>is</a:t>
            </a:r>
            <a:endParaRPr b="1" sz="4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35"/>
          <p:cNvSpPr txBox="1"/>
          <p:nvPr/>
        </p:nvSpPr>
        <p:spPr>
          <a:xfrm>
            <a:off x="4976250" y="3711600"/>
            <a:ext cx="15258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latin typeface="Montserrat"/>
                <a:ea typeface="Montserrat"/>
                <a:cs typeface="Montserrat"/>
                <a:sym typeface="Montserrat"/>
              </a:rPr>
              <a:t>it  is</a:t>
            </a:r>
            <a:endParaRPr b="1" sz="4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35"/>
          <p:cNvSpPr txBox="1"/>
          <p:nvPr/>
        </p:nvSpPr>
        <p:spPr>
          <a:xfrm>
            <a:off x="6120450" y="4371575"/>
            <a:ext cx="20802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latin typeface="Montserrat"/>
                <a:ea typeface="Montserrat"/>
                <a:cs typeface="Montserrat"/>
                <a:sym typeface="Montserrat"/>
              </a:rPr>
              <a:t>where</a:t>
            </a:r>
            <a:endParaRPr b="1" sz="4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35"/>
          <p:cNvSpPr txBox="1"/>
          <p:nvPr/>
        </p:nvSpPr>
        <p:spPr>
          <a:xfrm>
            <a:off x="16158575" y="4955375"/>
            <a:ext cx="10704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b="1" sz="4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35"/>
          <p:cNvSpPr txBox="1"/>
          <p:nvPr/>
        </p:nvSpPr>
        <p:spPr>
          <a:xfrm>
            <a:off x="5396625" y="5627375"/>
            <a:ext cx="30156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latin typeface="Montserrat"/>
                <a:ea typeface="Montserrat"/>
                <a:cs typeface="Montserrat"/>
                <a:sym typeface="Montserrat"/>
              </a:rPr>
              <a:t>Where is?</a:t>
            </a:r>
            <a:endParaRPr b="1" sz="4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