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2" r:id="rId4"/>
    <p:sldMasterId id="214748367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10287000" cx="1828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D30539C-1A93-4BEC-A77C-79F4B57E3922}">
  <a:tblStyle styleId="{7D30539C-1A93-4BEC-A77C-79F4B57E392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e115e1c4e2_0_1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e115e1c4e2_0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e115e1c4e2_0_3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e115e1c4e2_0_3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e115e1c4e2_0_2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e115e1c4e2_0_2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e1d92888ca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e1d92888ca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e1d92888ca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e1d92888ca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e1d92888ca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e1d92888ca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e115e1c4e2_0_3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e115e1c4e2_0_3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e1d41d181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e1d41d181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e115e1c4e2_0_3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e115e1c4e2_0_3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e1d92888ca_0_1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e1d92888ca_0_1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"/>
              <a:buNone/>
              <a:defRPr b="0" sz="60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17113568" y="9499702"/>
            <a:ext cx="1097400" cy="787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5" name="Google Shape;75;p11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9" name="Google Shape;79;p12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5" name="Google Shape;85;p12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2">
  <p:cSld name="TITLE_ONLY_1_3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9" name="Google Shape;89;p13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13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91" name="Google Shape;91;p13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2" name="Google Shape;92;p13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93" name="Google Shape;93;p13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4" name="Google Shape;94;p13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95" name="Google Shape;95;p13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"/>
              <a:buNone/>
              <a:defRPr b="0" sz="60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03" name="Google Shape;103;p15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04" name="Google Shape;104;p15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05" name="Google Shape;105;p15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5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"/>
              <a:buNone/>
              <a:defRPr b="0" sz="60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09" name="Google Shape;109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10" name="Google Shape;110;p16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13" name="Google Shape;113;p17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14" name="Google Shape;114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18" name="Google Shape;118;p18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19" name="Google Shape;119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0" name="Google Shape;120;p18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23" name="Google Shape;123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26" name="Google Shape;126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7" name="Google Shape;127;p20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28" name="Google Shape;128;p20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29" name="Google Shape;129;p20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30" name="Google Shape;130;p20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31" name="Google Shape;131;p20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32" name="Google Shape;132;p20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35" name="Google Shape;135;p21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36" name="Google Shape;136;p21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137" name="Google Shape;137;p21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38" name="Google Shape;138;p21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39" name="Google Shape;139;p21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40" name="Google Shape;140;p21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141" name="Google Shape;141;p21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142" name="Google Shape;142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"/>
              <a:buNone/>
              <a:defRPr b="0" sz="60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0" name="Google Shape;20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3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2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45" name="Google Shape;145;p22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46" name="Google Shape;146;p22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47" name="Google Shape;147;p22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48" name="Google Shape;148;p22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49" name="Google Shape;149;p22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50" name="Google Shape;150;p22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51" name="Google Shape;151;p22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52" name="Google Shape;152;p22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53" name="Google Shape;153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3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6" name="Google Shape;156;p23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57" name="Google Shape;157;p2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4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b="0" i="1"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60" name="Google Shape;160;p24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61" name="Google Shape;161;p2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5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6" name="Google Shape;26;p4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917950" y="890050"/>
            <a:ext cx="63999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78677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2" name="Google Shape;32;p5"/>
          <p:cNvSpPr txBox="1"/>
          <p:nvPr>
            <p:ph idx="3" type="title"/>
          </p:nvPr>
        </p:nvSpPr>
        <p:spPr>
          <a:xfrm>
            <a:off x="7842641" y="890050"/>
            <a:ext cx="63999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3" name="Google Shape;33;p5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7" name="Google Shape;37;p6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2" name="Google Shape;42;p7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7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7" name="Google Shape;47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8" name="Google Shape;48;p7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0" name="Google Shape;60;p8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3" name="Google Shape;63;p9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5" name="Google Shape;65;p9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rgbClr val="00468C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type="title"/>
          </p:nvPr>
        </p:nvSpPr>
        <p:spPr>
          <a:xfrm>
            <a:off x="980500" y="3647250"/>
            <a:ext cx="16389600" cy="465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Montserrat"/>
              <a:buNone/>
              <a:defRPr b="0" i="1" sz="7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subTitle"/>
          </p:nvPr>
        </p:nvSpPr>
        <p:spPr>
          <a:xfrm>
            <a:off x="949050" y="69484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69" name="Google Shape;69;p10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0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17113568" y="9499702"/>
            <a:ext cx="1097400" cy="787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2" name="Google Shape;72;p10"/>
          <p:cNvSpPr txBox="1"/>
          <p:nvPr>
            <p:ph idx="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98" name="Google Shape;98;p1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rtl="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rtl="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rtl="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 rtl="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 rtl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 rtl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 rtl="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99" name="Google Shape;99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00" name="Google Shape;100;p14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7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Indirect Statements 2: Past Tenses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Downloadable Resource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71" name="Google Shape;171;p27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Latin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72" name="Google Shape;172;p27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 Furber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73" name="Google Shape;173;p2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6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Challenge: Review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245" name="Google Shape;245;p3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46" name="Google Shape;246;p36"/>
          <p:cNvSpPr txBox="1"/>
          <p:nvPr>
            <p:ph idx="1" type="subTitle"/>
          </p:nvPr>
        </p:nvSpPr>
        <p:spPr>
          <a:xfrm>
            <a:off x="917950" y="1635300"/>
            <a:ext cx="15367800" cy="975000"/>
          </a:xfrm>
          <a:prstGeom prst="rect">
            <a:avLst/>
          </a:prstGeom>
          <a:solidFill>
            <a:schemeClr val="dk2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/>
              <a:t>Correct your answers.</a:t>
            </a:r>
            <a:endParaRPr sz="4800"/>
          </a:p>
        </p:txBody>
      </p:sp>
      <p:graphicFrame>
        <p:nvGraphicFramePr>
          <p:cNvPr id="247" name="Google Shape;247;p36"/>
          <p:cNvGraphicFramePr/>
          <p:nvPr/>
        </p:nvGraphicFramePr>
        <p:xfrm>
          <a:off x="917950" y="2610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{7D30539C-1A93-4BEC-A77C-79F4B57E3922}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65405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100"/>
                        <a:buFont typeface="Montserrat"/>
                        <a:buAutoNum type="arabicPeriod"/>
                      </a:pPr>
                      <a:r>
                        <a:rPr i="1" lang="en-GB" sz="3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imperatorem non Romanum sed hostem esse clamaverunt. </a:t>
                      </a:r>
                      <a:r>
                        <a:rPr lang="en-GB" sz="3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They shouted that the emperor/commander was not Roman but an enemy.</a:t>
                      </a:r>
                      <a:endParaRPr sz="31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5405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100"/>
                        <a:buFont typeface="Montserrat"/>
                        <a:buAutoNum type="arabicPeriod"/>
                      </a:pPr>
                      <a:r>
                        <a:rPr i="1" lang="en-GB" sz="3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feminae, quae ceteras discedere senserunt, lacrimare coeperunt. </a:t>
                      </a:r>
                      <a:r>
                        <a:rPr lang="en-GB" sz="3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women, who realised that the others were leaving, began to cry.</a:t>
                      </a:r>
                      <a:endParaRPr sz="31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5405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100"/>
                        <a:buFont typeface="Montserrat"/>
                        <a:buAutoNum type="arabicPeriod"/>
                      </a:pPr>
                      <a:r>
                        <a:rPr i="1" lang="en-GB" sz="3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senatores, ubi cognoverunt ducem comites ad forum vocare, oppugnare parabant. </a:t>
                      </a:r>
                      <a:r>
                        <a:rPr lang="en-GB" sz="3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senators, when they found out that the leader was calling his companions to the forum, were preparing to attack.</a:t>
                      </a:r>
                      <a:r>
                        <a:rPr i="1" lang="en-GB" sz="3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i="1" sz="31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8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9" name="Google Shape;179;p28"/>
          <p:cNvSpPr txBox="1"/>
          <p:nvPr>
            <p:ph idx="1" type="body"/>
          </p:nvPr>
        </p:nvSpPr>
        <p:spPr>
          <a:xfrm>
            <a:off x="918000" y="2809200"/>
            <a:ext cx="16452000" cy="5263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82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000"/>
              <a:buChar char="●"/>
            </a:pPr>
            <a:r>
              <a:rPr b="1" lang="en-GB" sz="4000"/>
              <a:t>Direct statement:</a:t>
            </a:r>
            <a:r>
              <a:rPr lang="en-GB" sz="4000"/>
              <a:t> 'The Romans are winning.'</a:t>
            </a:r>
            <a:endParaRPr sz="4000"/>
          </a:p>
          <a:p>
            <a:pPr indent="-482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000"/>
              <a:buChar char="●"/>
            </a:pPr>
            <a:r>
              <a:rPr b="1" lang="en-GB" sz="4000"/>
              <a:t>Indirect statement: </a:t>
            </a:r>
            <a:endParaRPr b="1" sz="40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/>
              <a:t>                      The messenger says that the Romans are winning.</a:t>
            </a:r>
            <a:endParaRPr sz="4000"/>
          </a:p>
          <a:p>
            <a:pPr indent="-482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000"/>
              <a:buChar char="●"/>
            </a:pPr>
            <a:r>
              <a:rPr b="1" lang="en-GB" sz="4000"/>
              <a:t>In Latin: </a:t>
            </a:r>
            <a:r>
              <a:rPr b="1" lang="en-GB" sz="4000"/>
              <a:t>head verb + accusative + infinitive</a:t>
            </a:r>
            <a:endParaRPr b="1" sz="40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4000"/>
              <a:t>	       </a:t>
            </a:r>
            <a:r>
              <a:rPr i="1" lang="en-GB" sz="4000"/>
              <a:t> </a:t>
            </a:r>
            <a:r>
              <a:rPr lang="en-GB" sz="4000"/>
              <a:t>e.g.</a:t>
            </a:r>
            <a:r>
              <a:rPr b="1" lang="en-GB" sz="4000"/>
              <a:t> </a:t>
            </a:r>
            <a:r>
              <a:rPr b="1" i="1" lang="en-GB" sz="4000"/>
              <a:t>nuntius dicit Romanos vincere.</a:t>
            </a:r>
            <a:endParaRPr b="1" i="1" sz="4000"/>
          </a:p>
          <a:p>
            <a:pPr indent="-482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000"/>
              <a:buChar char="●"/>
            </a:pPr>
            <a:r>
              <a:rPr b="1" lang="en-GB" sz="4000"/>
              <a:t>LITERAL: </a:t>
            </a:r>
            <a:r>
              <a:rPr lang="en-GB" sz="4000"/>
              <a:t>The messenger says the Romans to win.</a:t>
            </a:r>
            <a:endParaRPr sz="4000"/>
          </a:p>
          <a:p>
            <a:pPr indent="-482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000"/>
              <a:buChar char="●"/>
            </a:pPr>
            <a:r>
              <a:rPr b="1" lang="en-GB" sz="4000"/>
              <a:t>ELEGANT: </a:t>
            </a:r>
            <a:r>
              <a:rPr lang="en-GB" sz="4000"/>
              <a:t>The messenger says </a:t>
            </a:r>
            <a:r>
              <a:rPr b="1" lang="en-GB" sz="4000" u="sng"/>
              <a:t>THAT</a:t>
            </a:r>
            <a:r>
              <a:rPr lang="en-GB" sz="4000"/>
              <a:t> the Romans are winning.</a:t>
            </a:r>
            <a:endParaRPr sz="4000"/>
          </a:p>
        </p:txBody>
      </p:sp>
      <p:sp>
        <p:nvSpPr>
          <p:cNvPr id="180" name="Google Shape;180;p2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81" name="Google Shape;181;p28"/>
          <p:cNvSpPr txBox="1"/>
          <p:nvPr/>
        </p:nvSpPr>
        <p:spPr>
          <a:xfrm>
            <a:off x="917950" y="890050"/>
            <a:ext cx="16675800" cy="9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1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The Indirect Statement 2: Past Tenses</a:t>
            </a:r>
            <a:endParaRPr b="1" sz="51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9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7" name="Google Shape;187;p29"/>
          <p:cNvSpPr txBox="1"/>
          <p:nvPr>
            <p:ph idx="1" type="body"/>
          </p:nvPr>
        </p:nvSpPr>
        <p:spPr>
          <a:xfrm>
            <a:off x="918000" y="2809200"/>
            <a:ext cx="16452000" cy="5263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63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700"/>
              <a:buChar char="●"/>
            </a:pPr>
            <a:r>
              <a:rPr b="1" lang="en-GB" sz="3700"/>
              <a:t>In English,</a:t>
            </a:r>
            <a:r>
              <a:rPr lang="en-GB" sz="3700"/>
              <a:t> if the head verb is in the </a:t>
            </a:r>
            <a:r>
              <a:rPr b="1" lang="en-GB" sz="3700"/>
              <a:t>past tense</a:t>
            </a:r>
            <a:r>
              <a:rPr lang="en-GB" sz="3700"/>
              <a:t>, the tense of the verb in the indirect statement </a:t>
            </a:r>
            <a:r>
              <a:rPr b="1" lang="en-GB" sz="3700"/>
              <a:t>goes into the past tense as well</a:t>
            </a:r>
            <a:r>
              <a:rPr lang="en-GB" sz="3700"/>
              <a:t> (usually from present to </a:t>
            </a:r>
            <a:r>
              <a:rPr b="1" lang="en-GB" sz="3700"/>
              <a:t>imperfect </a:t>
            </a:r>
            <a:r>
              <a:rPr lang="en-GB" sz="3700"/>
              <a:t>tense).</a:t>
            </a:r>
            <a:endParaRPr sz="3700"/>
          </a:p>
          <a:p>
            <a:pPr indent="457200" lvl="0" marL="2743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700"/>
              <a:t>head verb + accusative + infinitive</a:t>
            </a:r>
            <a:endParaRPr sz="3700"/>
          </a:p>
          <a:p>
            <a:pPr indent="0" lvl="0" marL="2286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700"/>
              <a:t>e.g. </a:t>
            </a:r>
            <a:r>
              <a:rPr i="1" lang="en-GB" sz="3700"/>
              <a:t>nuntius </a:t>
            </a:r>
            <a:r>
              <a:rPr b="1" i="1" lang="en-GB" sz="3700"/>
              <a:t>dixit navem appropinquare</a:t>
            </a:r>
            <a:r>
              <a:rPr lang="en-GB" sz="3700"/>
              <a:t>.</a:t>
            </a:r>
            <a:endParaRPr sz="37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700"/>
              <a:t>LITERAL: </a:t>
            </a:r>
            <a:r>
              <a:rPr lang="en-GB" sz="3700"/>
              <a:t>The messenger said the ship to be approaching.</a:t>
            </a:r>
            <a:endParaRPr sz="37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700"/>
              <a:t>OR: </a:t>
            </a:r>
            <a:r>
              <a:rPr lang="en-GB" sz="3700"/>
              <a:t>The messenger said </a:t>
            </a:r>
            <a:r>
              <a:rPr b="1" lang="en-GB" sz="3700" u="sng"/>
              <a:t>THAT</a:t>
            </a:r>
            <a:r>
              <a:rPr lang="en-GB" sz="3700"/>
              <a:t> the ship </a:t>
            </a:r>
            <a:r>
              <a:rPr b="1" lang="en-GB" sz="3700" u="sng"/>
              <a:t>was</a:t>
            </a:r>
            <a:r>
              <a:rPr b="1" lang="en-GB" sz="3700"/>
              <a:t> </a:t>
            </a:r>
            <a:r>
              <a:rPr lang="en-GB" sz="3700"/>
              <a:t>approaching.</a:t>
            </a:r>
            <a:endParaRPr sz="37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700"/>
              <a:t>NOT: </a:t>
            </a:r>
            <a:r>
              <a:rPr lang="en-GB" sz="3700"/>
              <a:t>The messenger said that the ship </a:t>
            </a:r>
            <a:r>
              <a:rPr b="1" lang="en-GB" sz="3700"/>
              <a:t>is </a:t>
            </a:r>
            <a:r>
              <a:rPr lang="en-GB" sz="3700"/>
              <a:t>approaching.</a:t>
            </a:r>
            <a:endParaRPr sz="37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700"/>
              <a:t>NOT: </a:t>
            </a:r>
            <a:r>
              <a:rPr lang="en-GB" sz="3700"/>
              <a:t>The messenger said that the ship </a:t>
            </a:r>
            <a:r>
              <a:rPr b="1" lang="en-GB" sz="3700"/>
              <a:t>had </a:t>
            </a:r>
            <a:r>
              <a:rPr lang="en-GB" sz="3700"/>
              <a:t>approached.</a:t>
            </a:r>
            <a:endParaRPr sz="3700"/>
          </a:p>
        </p:txBody>
      </p:sp>
      <p:sp>
        <p:nvSpPr>
          <p:cNvPr id="188" name="Google Shape;188;p2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89" name="Google Shape;189;p29"/>
          <p:cNvSpPr txBox="1"/>
          <p:nvPr/>
        </p:nvSpPr>
        <p:spPr>
          <a:xfrm>
            <a:off x="917950" y="890050"/>
            <a:ext cx="16675800" cy="9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1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The Indirect Statement 2: Past Tenses</a:t>
            </a:r>
            <a:endParaRPr b="1" sz="51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0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5" name="Google Shape;195;p3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96" name="Google Shape;196;p30"/>
          <p:cNvGraphicFramePr/>
          <p:nvPr/>
        </p:nvGraphicFramePr>
        <p:xfrm>
          <a:off x="1436163" y="1951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{7D30539C-1A93-4BEC-A77C-79F4B57E3922}</a:tableStyleId>
              </a:tblPr>
              <a:tblGrid>
                <a:gridCol w="2998350"/>
                <a:gridCol w="5653775"/>
                <a:gridCol w="3126825"/>
                <a:gridCol w="4154750"/>
              </a:tblGrid>
              <a:tr h="7524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200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Latin</a:t>
                      </a:r>
                      <a:endParaRPr b="1" sz="42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2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English</a:t>
                      </a:r>
                      <a:endParaRPr sz="4200"/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2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Latin</a:t>
                      </a:r>
                      <a:endParaRPr b="1" sz="42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2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English</a:t>
                      </a:r>
                      <a:endParaRPr b="1" sz="42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680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audio</a:t>
                      </a:r>
                      <a:endParaRPr i="1"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hear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nuntio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announce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680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cognosco</a:t>
                      </a:r>
                      <a:endParaRPr i="1"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get to know, find out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puto</a:t>
                      </a:r>
                      <a:endParaRPr i="1"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think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680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clamo</a:t>
                      </a:r>
                      <a:endParaRPr i="1"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shout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respondeo</a:t>
                      </a:r>
                      <a:endParaRPr i="1"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reply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680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conspicio</a:t>
                      </a:r>
                      <a:endParaRPr i="1"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notice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(ne)scio</a:t>
                      </a:r>
                      <a:endParaRPr i="1"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(do not) know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680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credo</a:t>
                      </a:r>
                      <a:endParaRPr i="1"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believe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sentio</a:t>
                      </a:r>
                      <a:endParaRPr i="1"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feel, notice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680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dico</a:t>
                      </a:r>
                      <a:endParaRPr i="1"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say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video</a:t>
                      </a:r>
                      <a:endParaRPr i="1"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see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680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intellego</a:t>
                      </a:r>
                      <a:endParaRPr i="1"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understand, realise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dicitur</a:t>
                      </a:r>
                      <a:endParaRPr i="1"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(it) is said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5BE4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</a:tbl>
          </a:graphicData>
        </a:graphic>
      </p:graphicFrame>
      <p:sp>
        <p:nvSpPr>
          <p:cNvPr id="197" name="Google Shape;197;p30"/>
          <p:cNvSpPr txBox="1"/>
          <p:nvPr/>
        </p:nvSpPr>
        <p:spPr>
          <a:xfrm>
            <a:off x="917950" y="890050"/>
            <a:ext cx="16675800" cy="9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Head Verbs</a:t>
            </a:r>
            <a:endParaRPr b="1" sz="5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8" name="Google Shape;198;p30"/>
          <p:cNvSpPr txBox="1"/>
          <p:nvPr/>
        </p:nvSpPr>
        <p:spPr>
          <a:xfrm>
            <a:off x="1436175" y="7540475"/>
            <a:ext cx="15933600" cy="1406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107999" rtl="0" algn="l">
              <a:lnSpc>
                <a:spcPct val="15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 sz="31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Irregular infinitives:</a:t>
            </a:r>
            <a:r>
              <a:rPr lang="en-GB" sz="31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i="1" lang="en-GB" sz="31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esse </a:t>
            </a:r>
            <a:r>
              <a:rPr lang="en-GB" sz="31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('to be'); </a:t>
            </a:r>
            <a:r>
              <a:rPr i="1" lang="en-GB" sz="31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abesse </a:t>
            </a:r>
            <a:r>
              <a:rPr lang="en-GB" sz="31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('to be away'); </a:t>
            </a:r>
            <a:r>
              <a:rPr i="1" lang="en-GB" sz="31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adesse </a:t>
            </a:r>
            <a:r>
              <a:rPr lang="en-GB" sz="31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('to be present'); </a:t>
            </a:r>
            <a:r>
              <a:rPr i="1" lang="en-GB" sz="31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posse </a:t>
            </a:r>
            <a:r>
              <a:rPr lang="en-GB" sz="31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('to be able'); </a:t>
            </a:r>
            <a:r>
              <a:rPr i="1" lang="en-GB" sz="31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velle </a:t>
            </a:r>
            <a:r>
              <a:rPr lang="en-GB" sz="31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('to want'); </a:t>
            </a:r>
            <a:r>
              <a:rPr i="1" lang="en-GB" sz="31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nolle </a:t>
            </a:r>
            <a:r>
              <a:rPr lang="en-GB" sz="31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('not to want')</a:t>
            </a:r>
            <a:endParaRPr sz="31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1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Main Task 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204" name="Google Shape;204;p31"/>
          <p:cNvSpPr txBox="1"/>
          <p:nvPr>
            <p:ph idx="1" type="subTitle"/>
          </p:nvPr>
        </p:nvSpPr>
        <p:spPr>
          <a:xfrm>
            <a:off x="917950" y="1635300"/>
            <a:ext cx="15367800" cy="975000"/>
          </a:xfrm>
          <a:prstGeom prst="rect">
            <a:avLst/>
          </a:prstGeom>
          <a:solidFill>
            <a:schemeClr val="dk2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/>
              <a:t>Translate into English.</a:t>
            </a:r>
            <a:endParaRPr sz="4800"/>
          </a:p>
        </p:txBody>
      </p:sp>
      <p:graphicFrame>
        <p:nvGraphicFramePr>
          <p:cNvPr id="205" name="Google Shape;205;p31"/>
          <p:cNvGraphicFramePr/>
          <p:nvPr/>
        </p:nvGraphicFramePr>
        <p:xfrm>
          <a:off x="917925" y="2610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{7D30539C-1A93-4BEC-A77C-79F4B57E3922}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71755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100"/>
                        <a:buFont typeface="Montserrat"/>
                        <a:buAutoNum type="arabicPeriod"/>
                      </a:pPr>
                      <a:r>
                        <a:rPr i="1" lang="en-GB" sz="4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deus filiam lacrimare intellexit. </a:t>
                      </a:r>
                      <a:endParaRPr i="1" sz="41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1755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100"/>
                        <a:buFont typeface="Montserrat"/>
                        <a:buAutoNum type="arabicPeriod"/>
                      </a:pPr>
                      <a:r>
                        <a:rPr i="1" lang="en-GB" sz="4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omnes credebant urbem in maximo periculo esse.</a:t>
                      </a:r>
                      <a:endParaRPr i="1" sz="41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1755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100"/>
                        <a:buFont typeface="Montserrat"/>
                        <a:buAutoNum type="arabicPeriod"/>
                      </a:pPr>
                      <a:r>
                        <a:rPr i="1" lang="en-GB" sz="4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senatores cognoverunt ducem oppugnare nolle. </a:t>
                      </a:r>
                      <a:endParaRPr i="1" sz="41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1755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100"/>
                        <a:buFont typeface="Montserrat"/>
                        <a:buAutoNum type="arabicPeriod"/>
                      </a:pPr>
                      <a:r>
                        <a:rPr i="1" lang="en-GB" sz="4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vir, ubi surrexit, statim sensit equos abesse.</a:t>
                      </a:r>
                      <a:endParaRPr i="1" sz="41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1755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100"/>
                        <a:buFont typeface="Montserrat"/>
                        <a:buAutoNum type="arabicPeriod"/>
                      </a:pPr>
                      <a:r>
                        <a:rPr i="1" lang="en-GB" sz="4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regina vidit hostes appropinquare et gladios tenere. </a:t>
                      </a:r>
                      <a:endParaRPr i="1" sz="41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1755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100"/>
                        <a:buFont typeface="Montserrat"/>
                        <a:buAutoNum type="arabicPeriod"/>
                      </a:pPr>
                      <a:r>
                        <a:rPr i="1" lang="en-GB" sz="4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dea custodem dormire cognoscit.</a:t>
                      </a:r>
                      <a:endParaRPr i="1" sz="41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06" name="Google Shape;206;p3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07" name="Google Shape;207;p31"/>
          <p:cNvSpPr txBox="1"/>
          <p:nvPr/>
        </p:nvSpPr>
        <p:spPr>
          <a:xfrm>
            <a:off x="7252150" y="7844850"/>
            <a:ext cx="9033600" cy="8211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 sz="4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 Don't forget the Challenge!</a:t>
            </a:r>
            <a:endParaRPr b="1" sz="48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2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Challenge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213" name="Google Shape;213;p32"/>
          <p:cNvSpPr txBox="1"/>
          <p:nvPr>
            <p:ph idx="1" type="subTitle"/>
          </p:nvPr>
        </p:nvSpPr>
        <p:spPr>
          <a:xfrm>
            <a:off x="917950" y="1635300"/>
            <a:ext cx="15367800" cy="1058400"/>
          </a:xfrm>
          <a:prstGeom prst="rect">
            <a:avLst/>
          </a:prstGeom>
          <a:solidFill>
            <a:schemeClr val="dk2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200"/>
              <a:t>Translate these trickier indirect statements.</a:t>
            </a:r>
            <a:endParaRPr sz="4200"/>
          </a:p>
        </p:txBody>
      </p:sp>
      <p:graphicFrame>
        <p:nvGraphicFramePr>
          <p:cNvPr id="214" name="Google Shape;214;p32"/>
          <p:cNvGraphicFramePr/>
          <p:nvPr/>
        </p:nvGraphicFramePr>
        <p:xfrm>
          <a:off x="917950" y="2693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{7D30539C-1A93-4BEC-A77C-79F4B57E3922}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67945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500"/>
                        <a:buFont typeface="Montserrat"/>
                        <a:buAutoNum type="arabicPeriod"/>
                      </a:pPr>
                      <a:r>
                        <a:rPr i="1" lang="en-GB" sz="35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imperatorem non Romanum sed hostem esse clamaverunt.</a:t>
                      </a:r>
                      <a:endParaRPr i="1" sz="35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7945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500"/>
                        <a:buFont typeface="Montserrat"/>
                        <a:buAutoNum type="arabicPeriod"/>
                      </a:pPr>
                      <a:r>
                        <a:rPr i="1" lang="en-GB" sz="35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feminae, quae ceteras discedere senserunt, lacrimare coeperunt.</a:t>
                      </a:r>
                      <a:endParaRPr i="1" sz="35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7945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500"/>
                        <a:buFont typeface="Montserrat"/>
                        <a:buAutoNum type="arabicPeriod"/>
                      </a:pPr>
                      <a:r>
                        <a:rPr i="1" lang="en-GB" sz="35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senatores, ubi cognoverunt ducem comites ad forum vocare, oppugnare parabant. </a:t>
                      </a:r>
                      <a:endParaRPr i="1" sz="35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15" name="Google Shape;215;p3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3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1" name="Google Shape;221;p33"/>
          <p:cNvSpPr txBox="1"/>
          <p:nvPr/>
        </p:nvSpPr>
        <p:spPr>
          <a:xfrm>
            <a:off x="914400" y="2863400"/>
            <a:ext cx="16051200" cy="38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Review</a:t>
            </a:r>
            <a:endParaRPr sz="8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2" name="Google Shape;222;p3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23" name="Google Shape;223;p33"/>
          <p:cNvSpPr txBox="1"/>
          <p:nvPr/>
        </p:nvSpPr>
        <p:spPr>
          <a:xfrm>
            <a:off x="698950" y="4767700"/>
            <a:ext cx="12963600" cy="1770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Only turn to this section once you have completed the main task(s).</a:t>
            </a:r>
            <a:endParaRPr b="1" sz="4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4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91425" lIns="91425" spcFirstLastPara="1" rIns="13527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Main Task: Review 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229" name="Google Shape;229;p34"/>
          <p:cNvSpPr txBox="1"/>
          <p:nvPr>
            <p:ph idx="1" type="subTitle"/>
          </p:nvPr>
        </p:nvSpPr>
        <p:spPr>
          <a:xfrm>
            <a:off x="917950" y="1635300"/>
            <a:ext cx="15367800" cy="975000"/>
          </a:xfrm>
          <a:prstGeom prst="rect">
            <a:avLst/>
          </a:prstGeom>
          <a:solidFill>
            <a:schemeClr val="dk2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/>
              <a:t>Correct your answers.</a:t>
            </a:r>
            <a:endParaRPr sz="4800"/>
          </a:p>
        </p:txBody>
      </p:sp>
      <p:sp>
        <p:nvSpPr>
          <p:cNvPr id="230" name="Google Shape;230;p3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231" name="Google Shape;231;p34"/>
          <p:cNvGraphicFramePr/>
          <p:nvPr/>
        </p:nvGraphicFramePr>
        <p:xfrm>
          <a:off x="917925" y="2610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{7D30539C-1A93-4BEC-A77C-79F4B57E3922}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deus filiam lacrimare intellexit.  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god realised that his daughter was crying. 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omnes credebant urbem in maximo periculo esse. 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Everyone believed that the city was in very great danger. 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senatores cognoverunt ducem oppugnare nolle. 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senators found out that the leader did not want to attack.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5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91425" lIns="91425" spcFirstLastPara="1" rIns="13527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Main Task: Review 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237" name="Google Shape;237;p35"/>
          <p:cNvSpPr txBox="1"/>
          <p:nvPr>
            <p:ph idx="1" type="subTitle"/>
          </p:nvPr>
        </p:nvSpPr>
        <p:spPr>
          <a:xfrm>
            <a:off x="917950" y="1635300"/>
            <a:ext cx="15367800" cy="975000"/>
          </a:xfrm>
          <a:prstGeom prst="rect">
            <a:avLst/>
          </a:prstGeom>
          <a:solidFill>
            <a:schemeClr val="dk2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/>
              <a:t>Correct your answers.</a:t>
            </a:r>
            <a:endParaRPr sz="4800"/>
          </a:p>
        </p:txBody>
      </p:sp>
      <p:sp>
        <p:nvSpPr>
          <p:cNvPr id="238" name="Google Shape;238;p3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239" name="Google Shape;239;p35"/>
          <p:cNvGraphicFramePr/>
          <p:nvPr/>
        </p:nvGraphicFramePr>
        <p:xfrm>
          <a:off x="917925" y="2610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{7D30539C-1A93-4BEC-A77C-79F4B57E3922}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 startAt="4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vir, ubi surrexit, statim sensit equos abesse. 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man, when he rose, immediately realised that the horses were away. 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 startAt="4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regina vidit hostes appropinquare et gladios tenere. 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queen saw that the enemy were approaching and were holding swords.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 startAt="4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dea custodem dormire cognoscit. 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goddess finds out that the guard is sleeping.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