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10287000" cx="18288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21d11d40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21d11d40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8d004a32f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8d004a32f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larger concentration gradient (difference in the number of particles) will increase the rate of diffusion. Image A will have a slower rate of diffusion compared to image B.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d004a32f1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d004a32f1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Pause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higher temperature will give the particles more kinetic energy, therefore they will move quicker. Therefore a higher temperature will speed up the rate of diffusion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8d004a32f1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8d004a32f1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the 30 degrees beaker because increased temp speeds up diffusion.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d004a32f1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d004a32f1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8d004a32f1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8d004a32f1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Lesson 4 - Diffusion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Physics - </a:t>
            </a:r>
            <a:r>
              <a:rPr lang="en-GB">
                <a:solidFill>
                  <a:srgbClr val="4B3241"/>
                </a:solidFill>
              </a:rPr>
              <a:t>Key Stage 3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Matter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2" type="subTitle"/>
          </p:nvPr>
        </p:nvSpPr>
        <p:spPr>
          <a:xfrm>
            <a:off x="794750" y="78413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Mr McKee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 txBox="1"/>
          <p:nvPr>
            <p:ph type="title"/>
          </p:nvPr>
        </p:nvSpPr>
        <p:spPr>
          <a:xfrm>
            <a:off x="917950" y="890050"/>
            <a:ext cx="8550000" cy="124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Concentration Gradient</a:t>
            </a:r>
            <a:endParaRPr/>
          </a:p>
        </p:txBody>
      </p:sp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1051425" y="2057075"/>
            <a:ext cx="109974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Which image will have a faster rate of diffusion?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89" name="Google Shape;89;p15"/>
          <p:cNvGrpSpPr/>
          <p:nvPr/>
        </p:nvGrpSpPr>
        <p:grpSpPr>
          <a:xfrm>
            <a:off x="2004925" y="5270125"/>
            <a:ext cx="3345350" cy="3568375"/>
            <a:chOff x="3596275" y="4014450"/>
            <a:chExt cx="3345350" cy="3568375"/>
          </a:xfrm>
        </p:grpSpPr>
        <p:sp>
          <p:nvSpPr>
            <p:cNvPr id="90" name="Google Shape;90;p15"/>
            <p:cNvSpPr/>
            <p:nvPr/>
          </p:nvSpPr>
          <p:spPr>
            <a:xfrm>
              <a:off x="3596275" y="4014450"/>
              <a:ext cx="3345350" cy="3568375"/>
            </a:xfrm>
            <a:prstGeom prst="flowChartMagneticDisk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1" name="Google Shape;91;p15"/>
            <p:cNvCxnSpPr>
              <a:stCxn id="90" idx="3"/>
            </p:cNvCxnSpPr>
            <p:nvPr/>
          </p:nvCxnSpPr>
          <p:spPr>
            <a:xfrm rot="10800000">
              <a:off x="5268950" y="5203825"/>
              <a:ext cx="0" cy="237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" name="Google Shape;92;p15"/>
            <p:cNvSpPr/>
            <p:nvPr/>
          </p:nvSpPr>
          <p:spPr>
            <a:xfrm>
              <a:off x="4031500" y="6090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4031500" y="558130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4862088" y="5701138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3836500" y="666185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4650225" y="6090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4886463" y="646685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4031500" y="7047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4503975" y="666185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4650225" y="7047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4308975" y="558130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5866375" y="7047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6311400" y="56759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6344875" y="68951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5564625" y="6466838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6149875" y="6285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5692675" y="558130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8" name="Google Shape;108;p15"/>
          <p:cNvGrpSpPr/>
          <p:nvPr/>
        </p:nvGrpSpPr>
        <p:grpSpPr>
          <a:xfrm>
            <a:off x="7937050" y="5270125"/>
            <a:ext cx="3345350" cy="3568375"/>
            <a:chOff x="10523025" y="4014450"/>
            <a:chExt cx="3345350" cy="3568375"/>
          </a:xfrm>
        </p:grpSpPr>
        <p:sp>
          <p:nvSpPr>
            <p:cNvPr id="109" name="Google Shape;109;p15"/>
            <p:cNvSpPr/>
            <p:nvPr/>
          </p:nvSpPr>
          <p:spPr>
            <a:xfrm>
              <a:off x="10523025" y="4014450"/>
              <a:ext cx="3345350" cy="3568375"/>
            </a:xfrm>
            <a:prstGeom prst="flowChartMagneticDisk">
              <a:avLst/>
            </a:prstGeom>
            <a:solidFill>
              <a:schemeClr val="lt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110" name="Google Shape;110;p15"/>
            <p:cNvCxnSpPr>
              <a:stCxn id="109" idx="3"/>
              <a:endCxn id="109" idx="0"/>
            </p:cNvCxnSpPr>
            <p:nvPr/>
          </p:nvCxnSpPr>
          <p:spPr>
            <a:xfrm rot="10800000">
              <a:off x="12195700" y="5203825"/>
              <a:ext cx="0" cy="23790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1" name="Google Shape;111;p15"/>
            <p:cNvSpPr/>
            <p:nvPr/>
          </p:nvSpPr>
          <p:spPr>
            <a:xfrm>
              <a:off x="11462513" y="558130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10729325" y="558130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11076875" y="6285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11271875" y="520382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12719800" y="570115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12719800" y="629582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13275500" y="685685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11783100" y="6090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11462525" y="7242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10729325" y="68951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11783100" y="6466850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10691225" y="6238238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1462525" y="6090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11829113" y="7242575"/>
              <a:ext cx="195000" cy="195000"/>
            </a:xfrm>
            <a:prstGeom prst="flowChartConnector">
              <a:avLst/>
            </a:prstGeom>
            <a:solidFill>
              <a:srgbClr val="FF0000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p15"/>
          <p:cNvSpPr txBox="1"/>
          <p:nvPr/>
        </p:nvSpPr>
        <p:spPr>
          <a:xfrm>
            <a:off x="1051425" y="5942775"/>
            <a:ext cx="893100" cy="1241100"/>
          </a:xfrm>
          <a:prstGeom prst="rect">
            <a:avLst/>
          </a:prstGeom>
          <a:noFill/>
          <a:ln cap="flat" cmpd="sng" w="19050">
            <a:solidFill>
              <a:srgbClr val="2021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A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6920750" y="5942775"/>
            <a:ext cx="893100" cy="1241100"/>
          </a:xfrm>
          <a:prstGeom prst="rect">
            <a:avLst/>
          </a:prstGeom>
          <a:noFill/>
          <a:ln cap="flat" cmpd="sng" w="19050">
            <a:solidFill>
              <a:srgbClr val="20212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Montserrat"/>
                <a:ea typeface="Montserrat"/>
                <a:cs typeface="Montserrat"/>
                <a:sym typeface="Montserrat"/>
              </a:rPr>
              <a:t>B</a:t>
            </a:r>
            <a:endParaRPr sz="6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2137550" y="8962625"/>
            <a:ext cx="3080100" cy="2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Montserrat"/>
                <a:ea typeface="Montserrat"/>
                <a:cs typeface="Montserrat"/>
                <a:sym typeface="Montserrat"/>
              </a:rPr>
              <a:t>Source Mr McKee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6950" y="3555163"/>
            <a:ext cx="10058400" cy="43910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Temperature</a:t>
            </a:r>
            <a:endParaRPr/>
          </a:p>
        </p:txBody>
      </p:sp>
      <p:sp>
        <p:nvSpPr>
          <p:cNvPr id="134" name="Google Shape;13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5" name="Google Shape;135;p16"/>
          <p:cNvSpPr txBox="1"/>
          <p:nvPr/>
        </p:nvSpPr>
        <p:spPr>
          <a:xfrm>
            <a:off x="917950" y="1730550"/>
            <a:ext cx="10997400" cy="93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Which 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temperature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 will have a higher rate of diffusion?</a:t>
            </a:r>
            <a:endParaRPr sz="4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1786375" y="8192650"/>
            <a:ext cx="40335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200">
                <a:highlight>
                  <a:srgbClr val="FFFFFF"/>
                </a:highlight>
              </a:rPr>
              <a:t>Mr McKee: Created with Chemix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7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2" name="Google Shape;142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3" name="Google Shape;143;p17"/>
          <p:cNvSpPr txBox="1"/>
          <p:nvPr/>
        </p:nvSpPr>
        <p:spPr>
          <a:xfrm>
            <a:off x="1743000" y="1778700"/>
            <a:ext cx="14802000" cy="421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which of these solutions will diffusion happen more quickly?</a:t>
            </a:r>
            <a:endParaRPr sz="6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4" name="Google Shape;14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0875" y="4567400"/>
            <a:ext cx="3319950" cy="402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5" name="Google Shape;145;p17"/>
          <p:cNvCxnSpPr>
            <a:endCxn id="144" idx="2"/>
          </p:cNvCxnSpPr>
          <p:nvPr/>
        </p:nvCxnSpPr>
        <p:spPr>
          <a:xfrm>
            <a:off x="5588850" y="6396275"/>
            <a:ext cx="12000" cy="22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6" name="Google Shape;146;p17"/>
          <p:cNvSpPr/>
          <p:nvPr/>
        </p:nvSpPr>
        <p:spPr>
          <a:xfrm>
            <a:off x="4188525" y="73460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7"/>
          <p:cNvSpPr/>
          <p:nvPr/>
        </p:nvSpPr>
        <p:spPr>
          <a:xfrm>
            <a:off x="4268750" y="7787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7"/>
          <p:cNvSpPr/>
          <p:nvPr/>
        </p:nvSpPr>
        <p:spPr>
          <a:xfrm>
            <a:off x="4502925" y="80877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7"/>
          <p:cNvSpPr/>
          <p:nvPr/>
        </p:nvSpPr>
        <p:spPr>
          <a:xfrm>
            <a:off x="4888625" y="82283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7"/>
          <p:cNvSpPr/>
          <p:nvPr/>
        </p:nvSpPr>
        <p:spPr>
          <a:xfrm>
            <a:off x="4674938" y="7787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7"/>
          <p:cNvSpPr/>
          <p:nvPr/>
        </p:nvSpPr>
        <p:spPr>
          <a:xfrm>
            <a:off x="5081125" y="79395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7"/>
          <p:cNvSpPr/>
          <p:nvPr/>
        </p:nvSpPr>
        <p:spPr>
          <a:xfrm>
            <a:off x="5203025" y="738678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4888613" y="755303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7"/>
          <p:cNvSpPr/>
          <p:nvPr/>
        </p:nvSpPr>
        <p:spPr>
          <a:xfrm>
            <a:off x="4573550" y="73460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7"/>
          <p:cNvSpPr/>
          <p:nvPr/>
        </p:nvSpPr>
        <p:spPr>
          <a:xfrm>
            <a:off x="5832500" y="755303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7"/>
          <p:cNvSpPr/>
          <p:nvPr/>
        </p:nvSpPr>
        <p:spPr>
          <a:xfrm>
            <a:off x="6378700" y="7787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Google Shape;15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92625" y="4567400"/>
            <a:ext cx="3319950" cy="40290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8" name="Google Shape;158;p17"/>
          <p:cNvCxnSpPr>
            <a:endCxn id="157" idx="2"/>
          </p:cNvCxnSpPr>
          <p:nvPr/>
        </p:nvCxnSpPr>
        <p:spPr>
          <a:xfrm>
            <a:off x="11640600" y="6396275"/>
            <a:ext cx="12000" cy="22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9" name="Google Shape;159;p17"/>
          <p:cNvSpPr/>
          <p:nvPr/>
        </p:nvSpPr>
        <p:spPr>
          <a:xfrm>
            <a:off x="10240275" y="73460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7"/>
          <p:cNvSpPr/>
          <p:nvPr/>
        </p:nvSpPr>
        <p:spPr>
          <a:xfrm>
            <a:off x="10320500" y="7787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7"/>
          <p:cNvSpPr/>
          <p:nvPr/>
        </p:nvSpPr>
        <p:spPr>
          <a:xfrm>
            <a:off x="10554675" y="80877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7"/>
          <p:cNvSpPr/>
          <p:nvPr/>
        </p:nvSpPr>
        <p:spPr>
          <a:xfrm>
            <a:off x="10940375" y="82283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0726688" y="7787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7"/>
          <p:cNvSpPr/>
          <p:nvPr/>
        </p:nvSpPr>
        <p:spPr>
          <a:xfrm>
            <a:off x="11132875" y="79395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7"/>
          <p:cNvSpPr/>
          <p:nvPr/>
        </p:nvSpPr>
        <p:spPr>
          <a:xfrm>
            <a:off x="11254775" y="738678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7"/>
          <p:cNvSpPr/>
          <p:nvPr/>
        </p:nvSpPr>
        <p:spPr>
          <a:xfrm>
            <a:off x="10940363" y="755303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7"/>
          <p:cNvSpPr/>
          <p:nvPr/>
        </p:nvSpPr>
        <p:spPr>
          <a:xfrm>
            <a:off x="10625300" y="73460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1884250" y="755303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"/>
          <p:cNvSpPr/>
          <p:nvPr/>
        </p:nvSpPr>
        <p:spPr>
          <a:xfrm>
            <a:off x="12430450" y="7787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>
            <a:off x="2726675" y="4148225"/>
            <a:ext cx="1058700" cy="76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30</a:t>
            </a:r>
            <a:r>
              <a:rPr lang="en-GB" sz="2800">
                <a:solidFill>
                  <a:srgbClr val="4D5156"/>
                </a:solidFill>
                <a:latin typeface="Montserrat"/>
                <a:ea typeface="Montserrat"/>
                <a:cs typeface="Montserrat"/>
                <a:sym typeface="Montserrat"/>
              </a:rPr>
              <a:t>°C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7"/>
          <p:cNvSpPr txBox="1"/>
          <p:nvPr/>
        </p:nvSpPr>
        <p:spPr>
          <a:xfrm>
            <a:off x="8820000" y="4148225"/>
            <a:ext cx="1058700" cy="7620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2800">
                <a:solidFill>
                  <a:srgbClr val="4D5156"/>
                </a:solidFill>
                <a:latin typeface="Montserrat"/>
                <a:ea typeface="Montserrat"/>
                <a:cs typeface="Montserrat"/>
                <a:sym typeface="Montserrat"/>
              </a:rPr>
              <a:t>°C</a:t>
            </a:r>
            <a:endParaRPr sz="2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17"/>
          <p:cNvSpPr txBox="1"/>
          <p:nvPr/>
        </p:nvSpPr>
        <p:spPr>
          <a:xfrm>
            <a:off x="963275" y="7632491"/>
            <a:ext cx="3000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[Free SVG] - [OpenClipart] - [Water beaker]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78" name="Google Shape;178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9" name="Google Shape;1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6025" y="2612400"/>
            <a:ext cx="3319950" cy="402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8"/>
          <p:cNvSpPr txBox="1"/>
          <p:nvPr/>
        </p:nvSpPr>
        <p:spPr>
          <a:xfrm>
            <a:off x="2548375" y="780150"/>
            <a:ext cx="14245500" cy="141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For each picture, in which 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direction</a:t>
            </a:r>
            <a:r>
              <a:rPr b="1" lang="en-GB" sz="44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will the particles move?</a:t>
            </a:r>
            <a:endParaRPr b="1" sz="44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181" name="Google Shape;181;p18"/>
          <p:cNvCxnSpPr>
            <a:endCxn id="179" idx="2"/>
          </p:cNvCxnSpPr>
          <p:nvPr/>
        </p:nvCxnSpPr>
        <p:spPr>
          <a:xfrm>
            <a:off x="4384000" y="4441275"/>
            <a:ext cx="12000" cy="22002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82" name="Google Shape;182;p18"/>
          <p:cNvSpPr/>
          <p:nvPr/>
        </p:nvSpPr>
        <p:spPr>
          <a:xfrm>
            <a:off x="2983675" y="53910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3063900" y="5832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18"/>
          <p:cNvSpPr/>
          <p:nvPr/>
        </p:nvSpPr>
        <p:spPr>
          <a:xfrm>
            <a:off x="3298075" y="61327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8"/>
          <p:cNvSpPr/>
          <p:nvPr/>
        </p:nvSpPr>
        <p:spPr>
          <a:xfrm>
            <a:off x="3683775" y="62733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>
            <a:off x="3470088" y="5832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>
            <a:off x="3876275" y="59845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>
            <a:off x="3998175" y="543178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>
            <a:off x="3683763" y="559803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3368700" y="539100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4627650" y="5598038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18"/>
          <p:cNvSpPr/>
          <p:nvPr/>
        </p:nvSpPr>
        <p:spPr>
          <a:xfrm>
            <a:off x="5173850" y="5832150"/>
            <a:ext cx="314400" cy="300600"/>
          </a:xfrm>
          <a:prstGeom prst="ellipse">
            <a:avLst/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" name="Google Shape;193;p18"/>
          <p:cNvGrpSpPr/>
          <p:nvPr/>
        </p:nvGrpSpPr>
        <p:grpSpPr>
          <a:xfrm>
            <a:off x="7456750" y="2605038"/>
            <a:ext cx="3319950" cy="4043800"/>
            <a:chOff x="7484025" y="4725325"/>
            <a:chExt cx="3319950" cy="4043800"/>
          </a:xfrm>
        </p:grpSpPr>
        <p:pic>
          <p:nvPicPr>
            <p:cNvPr id="194" name="Google Shape;194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84025" y="4725325"/>
              <a:ext cx="3319950" cy="40290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5" name="Google Shape;195;p18"/>
            <p:cNvCxnSpPr/>
            <p:nvPr/>
          </p:nvCxnSpPr>
          <p:spPr>
            <a:xfrm>
              <a:off x="9112675" y="6423725"/>
              <a:ext cx="900" cy="23454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6" name="Google Shape;196;p18"/>
            <p:cNvSpPr/>
            <p:nvPr/>
          </p:nvSpPr>
          <p:spPr>
            <a:xfrm>
              <a:off x="7816775" y="7675325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8"/>
            <p:cNvSpPr/>
            <p:nvPr/>
          </p:nvSpPr>
          <p:spPr>
            <a:xfrm>
              <a:off x="7934550" y="80269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8"/>
            <p:cNvSpPr/>
            <p:nvPr/>
          </p:nvSpPr>
          <p:spPr>
            <a:xfrm>
              <a:off x="8548013" y="7675325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8"/>
            <p:cNvSpPr/>
            <p:nvPr/>
          </p:nvSpPr>
          <p:spPr>
            <a:xfrm>
              <a:off x="9437425" y="8214863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18"/>
            <p:cNvSpPr/>
            <p:nvPr/>
          </p:nvSpPr>
          <p:spPr>
            <a:xfrm>
              <a:off x="8536313" y="81532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9739825" y="8064563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8"/>
            <p:cNvSpPr/>
            <p:nvPr/>
          </p:nvSpPr>
          <p:spPr>
            <a:xfrm>
              <a:off x="9138075" y="7975925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8"/>
            <p:cNvSpPr/>
            <p:nvPr/>
          </p:nvSpPr>
          <p:spPr>
            <a:xfrm>
              <a:off x="10353600" y="74257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18"/>
            <p:cNvSpPr/>
            <p:nvPr/>
          </p:nvSpPr>
          <p:spPr>
            <a:xfrm>
              <a:off x="9797975" y="74257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18"/>
            <p:cNvSpPr/>
            <p:nvPr/>
          </p:nvSpPr>
          <p:spPr>
            <a:xfrm>
              <a:off x="9496325" y="7675325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18"/>
            <p:cNvSpPr/>
            <p:nvPr/>
          </p:nvSpPr>
          <p:spPr>
            <a:xfrm>
              <a:off x="9173000" y="74257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18"/>
            <p:cNvSpPr/>
            <p:nvPr/>
          </p:nvSpPr>
          <p:spPr>
            <a:xfrm>
              <a:off x="9138075" y="84538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8"/>
            <p:cNvSpPr/>
            <p:nvPr/>
          </p:nvSpPr>
          <p:spPr>
            <a:xfrm>
              <a:off x="10039175" y="8240375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8"/>
            <p:cNvSpPr/>
            <p:nvPr/>
          </p:nvSpPr>
          <p:spPr>
            <a:xfrm>
              <a:off x="10156975" y="77263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8"/>
            <p:cNvSpPr/>
            <p:nvPr/>
          </p:nvSpPr>
          <p:spPr>
            <a:xfrm>
              <a:off x="10341575" y="7975925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1" name="Google Shape;211;p18"/>
          <p:cNvGrpSpPr/>
          <p:nvPr/>
        </p:nvGrpSpPr>
        <p:grpSpPr>
          <a:xfrm>
            <a:off x="12468000" y="2612400"/>
            <a:ext cx="3319950" cy="4029075"/>
            <a:chOff x="12745200" y="2065750"/>
            <a:chExt cx="3319950" cy="4029075"/>
          </a:xfrm>
        </p:grpSpPr>
        <p:pic>
          <p:nvPicPr>
            <p:cNvPr id="212" name="Google Shape;212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2745200" y="2065750"/>
              <a:ext cx="3319950" cy="40290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13" name="Google Shape;213;p18"/>
            <p:cNvCxnSpPr/>
            <p:nvPr/>
          </p:nvCxnSpPr>
          <p:spPr>
            <a:xfrm>
              <a:off x="14405325" y="3894550"/>
              <a:ext cx="12000" cy="2200200"/>
            </a:xfrm>
            <a:prstGeom prst="straightConnector1">
              <a:avLst/>
            </a:prstGeom>
            <a:noFill/>
            <a:ln cap="flat" cmpd="sng" w="2857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14" name="Google Shape;214;p18"/>
            <p:cNvSpPr/>
            <p:nvPr/>
          </p:nvSpPr>
          <p:spPr>
            <a:xfrm>
              <a:off x="12998350" y="48851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>
              <a:off x="13457550" y="49849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8"/>
            <p:cNvSpPr/>
            <p:nvPr/>
          </p:nvSpPr>
          <p:spPr>
            <a:xfrm>
              <a:off x="13931438" y="50514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8"/>
            <p:cNvSpPr/>
            <p:nvPr/>
          </p:nvSpPr>
          <p:spPr>
            <a:xfrm>
              <a:off x="13143150" y="54379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8"/>
            <p:cNvSpPr/>
            <p:nvPr/>
          </p:nvSpPr>
          <p:spPr>
            <a:xfrm>
              <a:off x="13617050" y="54379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14716875" y="49849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15212175" y="488515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14610500" y="54379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15118075" y="52855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15526575" y="5437900"/>
              <a:ext cx="314400" cy="300600"/>
            </a:xfrm>
            <a:prstGeom prst="ellipse">
              <a:avLst/>
            </a:prstGeom>
            <a:solidFill>
              <a:schemeClr val="accent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4" name="Google Shape;224;p18"/>
          <p:cNvSpPr txBox="1"/>
          <p:nvPr/>
        </p:nvSpPr>
        <p:spPr>
          <a:xfrm>
            <a:off x="2127300" y="6714441"/>
            <a:ext cx="30000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2000"/>
              </a:spcAft>
              <a:buNone/>
            </a:pPr>
            <a:r>
              <a:rPr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[Free SVG] - [OpenClipart] - [Water beaker]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9"/>
          <p:cNvSpPr txBox="1"/>
          <p:nvPr>
            <p:ph type="title"/>
          </p:nvPr>
        </p:nvSpPr>
        <p:spPr>
          <a:xfrm>
            <a:off x="917950" y="890050"/>
            <a:ext cx="13201200" cy="880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Questions.</a:t>
            </a:r>
            <a:endParaRPr/>
          </a:p>
        </p:txBody>
      </p:sp>
      <p:sp>
        <p:nvSpPr>
          <p:cNvPr id="230" name="Google Shape;230;p19"/>
          <p:cNvSpPr txBox="1"/>
          <p:nvPr>
            <p:ph idx="1" type="body"/>
          </p:nvPr>
        </p:nvSpPr>
        <p:spPr>
          <a:xfrm>
            <a:off x="917950" y="2535350"/>
            <a:ext cx="13915800" cy="6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450850" lvl="0" marL="457200" rtl="0" algn="l"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b="1" lang="en-GB" sz="3500"/>
              <a:t>Define Brownian Motion.</a:t>
            </a:r>
            <a:endParaRPr b="1" sz="3500"/>
          </a:p>
        </p:txBody>
      </p:sp>
      <p:sp>
        <p:nvSpPr>
          <p:cNvPr id="231" name="Google Shape;231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2" name="Google Shape;232;p19"/>
          <p:cNvSpPr txBox="1"/>
          <p:nvPr>
            <p:ph idx="1" type="body"/>
          </p:nvPr>
        </p:nvSpPr>
        <p:spPr>
          <a:xfrm>
            <a:off x="917950" y="3476175"/>
            <a:ext cx="13915800" cy="6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2. Define diffusion.</a:t>
            </a:r>
            <a:endParaRPr b="1" sz="3500"/>
          </a:p>
        </p:txBody>
      </p:sp>
      <p:sp>
        <p:nvSpPr>
          <p:cNvPr id="233" name="Google Shape;233;p19"/>
          <p:cNvSpPr txBox="1"/>
          <p:nvPr>
            <p:ph idx="1" type="body"/>
          </p:nvPr>
        </p:nvSpPr>
        <p:spPr>
          <a:xfrm>
            <a:off x="917950" y="4417000"/>
            <a:ext cx="12210900" cy="1079700"/>
          </a:xfrm>
          <a:prstGeom prst="rect">
            <a:avLst/>
          </a:prstGeom>
        </p:spPr>
        <p:txBody>
          <a:bodyPr anchorCtr="0" anchor="t" bIns="91425" lIns="0" spcFirstLastPara="1" rIns="91425" wrap="square" tIns="91425">
            <a:noAutofit/>
          </a:bodyPr>
          <a:lstStyle/>
          <a:p>
            <a:pPr indent="-361950" lvl="0" marL="36000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3. What are the two main factors that would affect the diffusion of a gas, or a substance in a liquid?</a:t>
            </a:r>
            <a:endParaRPr b="1" sz="3500"/>
          </a:p>
        </p:txBody>
      </p:sp>
      <p:sp>
        <p:nvSpPr>
          <p:cNvPr id="234" name="Google Shape;234;p19"/>
          <p:cNvSpPr txBox="1"/>
          <p:nvPr>
            <p:ph idx="1" type="body"/>
          </p:nvPr>
        </p:nvSpPr>
        <p:spPr>
          <a:xfrm>
            <a:off x="917950" y="5863400"/>
            <a:ext cx="14910300" cy="6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4. Why does diffusion happen faster in gases than in liquids?</a:t>
            </a:r>
            <a:endParaRPr b="1" sz="3500"/>
          </a:p>
        </p:txBody>
      </p:sp>
      <p:sp>
        <p:nvSpPr>
          <p:cNvPr id="235" name="Google Shape;235;p19"/>
          <p:cNvSpPr txBox="1"/>
          <p:nvPr>
            <p:ph idx="1" type="body"/>
          </p:nvPr>
        </p:nvSpPr>
        <p:spPr>
          <a:xfrm>
            <a:off x="917950" y="6912000"/>
            <a:ext cx="13915800" cy="681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b="1" lang="en-GB" sz="3500"/>
              <a:t>5. Why does diffusion happen faster when it’s hotter?</a:t>
            </a:r>
            <a:endParaRPr b="1" sz="3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