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10287000" cx="18288000"/>
  <p:notesSz cx="6858000" cy="9144000"/>
  <p:embeddedFontLst>
    <p:embeddedFont>
      <p:font typeface="Montserrat SemiBold"/>
      <p:regular r:id="rId26"/>
      <p:bold r:id="rId27"/>
      <p:italic r:id="rId28"/>
      <p:boldItalic r:id="rId29"/>
    </p:embeddedFont>
    <p:embeddedFont>
      <p:font typeface="Roboto"/>
      <p:regular r:id="rId30"/>
      <p:bold r:id="rId31"/>
      <p:italic r:id="rId32"/>
      <p:boldItalic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Montserrat Medium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527FDD9-9A10-4197-A2D5-87DD3B069303}">
  <a:tblStyle styleId="{0527FDD9-9A10-4197-A2D5-87DD3B0693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italic.fntdata"/><Relationship Id="rId20" Type="http://schemas.openxmlformats.org/officeDocument/2006/relationships/slide" Target="slides/slide15.xml"/><Relationship Id="rId41" Type="http://schemas.openxmlformats.org/officeDocument/2006/relationships/font" Target="fonts/MontserratMedium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regular.fntdata"/><Relationship Id="rId25" Type="http://schemas.openxmlformats.org/officeDocument/2006/relationships/slide" Target="slides/slide20.xml"/><Relationship Id="rId28" Type="http://schemas.openxmlformats.org/officeDocument/2006/relationships/font" Target="fonts/MontserratSemiBold-italic.fntdata"/><Relationship Id="rId27" Type="http://schemas.openxmlformats.org/officeDocument/2006/relationships/font" Target="fonts/Montserrat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-bold.fntdata"/><Relationship Id="rId12" Type="http://schemas.openxmlformats.org/officeDocument/2006/relationships/slide" Target="slides/slide7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2.xml"/><Relationship Id="rId39" Type="http://schemas.openxmlformats.org/officeDocument/2006/relationships/font" Target="fonts/MontserratMedium-bold.fntdata"/><Relationship Id="rId16" Type="http://schemas.openxmlformats.org/officeDocument/2006/relationships/slide" Target="slides/slide11.xml"/><Relationship Id="rId38" Type="http://schemas.openxmlformats.org/officeDocument/2006/relationships/font" Target="fonts/MontserratMedium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ebeb843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ebeb843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e9d8daf8b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e9d8daf8b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e9d8daf8b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e9d8daf8b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e9d8daf8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e9d8daf8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ec851a85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ec851a85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e9d8daf8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e9d8daf8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e9d8daf8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e9d8daf8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000">
                <a:latin typeface="Montserrat"/>
                <a:ea typeface="Montserrat"/>
                <a:cs typeface="Montserrat"/>
                <a:sym typeface="Montserrat"/>
              </a:rPr>
              <a:t>•The total current in the circuit (the current leaving the battery and returning to it) is equal to the sum of the current in all the branches. •</a:t>
            </a:r>
            <a:r>
              <a:rPr lang="en-GB" sz="1000" u="sng">
                <a:latin typeface="Montserrat"/>
                <a:ea typeface="Montserrat"/>
                <a:cs typeface="Montserrat"/>
                <a:sym typeface="Montserrat"/>
              </a:rPr>
              <a:t>Assuming all the bulbs are identical</a:t>
            </a:r>
            <a:r>
              <a:rPr lang="en-GB" sz="1000">
                <a:latin typeface="Montserrat"/>
                <a:ea typeface="Montserrat"/>
                <a:cs typeface="Montserrat"/>
                <a:sym typeface="Montserrat"/>
              </a:rPr>
              <a:t>, they draw the same current as one another. •The total current entering a junction of wires = the total current leaving the junction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Montserrat"/>
                <a:ea typeface="Montserrat"/>
                <a:cs typeface="Montserrat"/>
                <a:sym typeface="Montserrat"/>
              </a:rPr>
              <a:t>•The total charge (per sec) entering a junction of wires = the total charge (per sec) leaving the junction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ec851a85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ec851a85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e9d8daf8b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e9d8daf8b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e9d8daf8b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e9d8daf8b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e9d8daf8b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e9d8daf8b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ec851a8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ec851a8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e9d8daf8b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8e9d8daf8b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ebeb842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ebeb842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e9d8daf8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e9d8daf8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Write down how each of the four currents relate to one another e.g A1= A4…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A2 =A3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A2 + A3 = A1 or A4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e9d8daf8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e9d8daf8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e9d8daf8b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e9d8daf8b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e9d8daf8b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e9d8daf8b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e9d8daf8b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e9d8daf8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e9d8daf8b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e9d8daf8b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9" name="Google Shape;79;p14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600">
                <a:solidFill>
                  <a:srgbClr val="4B3241"/>
                </a:solidFill>
              </a:rPr>
              <a:t>Physics - Key Stage 3</a:t>
            </a:r>
            <a:endParaRPr b="0" sz="36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600">
                <a:solidFill>
                  <a:srgbClr val="4B3241"/>
                </a:solidFill>
              </a:rPr>
              <a:t>Lesson 3 - Electricity and Magnetism</a:t>
            </a:r>
            <a:endParaRPr/>
          </a:p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918000" y="289310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Current &amp; Parallel Circuits - Download</a:t>
            </a:r>
            <a:endParaRPr/>
          </a:p>
        </p:txBody>
      </p:sp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White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More branches 2</a:t>
            </a:r>
            <a:endParaRPr/>
          </a:p>
        </p:txBody>
      </p:sp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Fill in the blank</a:t>
            </a:r>
            <a:endParaRPr/>
          </a:p>
        </p:txBody>
      </p:sp>
      <p:sp>
        <p:nvSpPr>
          <p:cNvPr id="172" name="Google Shape;172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3" name="Google Shape;17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0075" y="1074350"/>
            <a:ext cx="8120173" cy="75474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4" name="Google Shape;174;p24"/>
          <p:cNvGraphicFramePr/>
          <p:nvPr/>
        </p:nvGraphicFramePr>
        <p:xfrm>
          <a:off x="952500" y="373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{0527FDD9-9A10-4197-A2D5-87DD3B069303}</a:tableStyleId>
              </a:tblPr>
              <a:tblGrid>
                <a:gridCol w="4257750"/>
                <a:gridCol w="4257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Position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Current (A)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A1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A2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A3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A4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5" name="Google Shape;175;p24"/>
          <p:cNvSpPr txBox="1"/>
          <p:nvPr/>
        </p:nvSpPr>
        <p:spPr>
          <a:xfrm>
            <a:off x="13626850" y="8621750"/>
            <a:ext cx="42534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Source: Miss White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More branches 3</a:t>
            </a:r>
            <a:endParaRPr/>
          </a:p>
        </p:txBody>
      </p:sp>
      <p:sp>
        <p:nvSpPr>
          <p:cNvPr id="181" name="Google Shape;181;p2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Fill in the blank</a:t>
            </a:r>
            <a:endParaRPr/>
          </a:p>
        </p:txBody>
      </p:sp>
      <p:sp>
        <p:nvSpPr>
          <p:cNvPr id="182" name="Google Shape;182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0075" y="1074350"/>
            <a:ext cx="8120173" cy="75474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4" name="Google Shape;184;p25"/>
          <p:cNvGraphicFramePr/>
          <p:nvPr/>
        </p:nvGraphicFramePr>
        <p:xfrm>
          <a:off x="952500" y="373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{0527FDD9-9A10-4197-A2D5-87DD3B069303}</a:tableStyleId>
              </a:tblPr>
              <a:tblGrid>
                <a:gridCol w="4257750"/>
                <a:gridCol w="4257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Position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Current (A)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A1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A2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A3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A4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5" name="Google Shape;185;p25"/>
          <p:cNvSpPr txBox="1"/>
          <p:nvPr/>
        </p:nvSpPr>
        <p:spPr>
          <a:xfrm>
            <a:off x="13626850" y="8621750"/>
            <a:ext cx="42534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Source: Miss White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>
            <p:ph type="title"/>
          </p:nvPr>
        </p:nvSpPr>
        <p:spPr>
          <a:xfrm>
            <a:off x="917950" y="5704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800"/>
              <a:t>Find the missing value and explain your answer</a:t>
            </a:r>
            <a:endParaRPr b="0" sz="3800"/>
          </a:p>
        </p:txBody>
      </p:sp>
      <p:sp>
        <p:nvSpPr>
          <p:cNvPr id="191" name="Google Shape;191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2" name="Google Shape;19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258100" y="-2367976"/>
            <a:ext cx="6752649" cy="1566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 txBox="1"/>
          <p:nvPr/>
        </p:nvSpPr>
        <p:spPr>
          <a:xfrm>
            <a:off x="12125550" y="8838500"/>
            <a:ext cx="42534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Source: Miss White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Answers</a:t>
            </a:r>
            <a:endParaRPr/>
          </a:p>
        </p:txBody>
      </p:sp>
      <p:sp>
        <p:nvSpPr>
          <p:cNvPr id="199" name="Google Shape;199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>
            <p:ph type="title"/>
          </p:nvPr>
        </p:nvSpPr>
        <p:spPr>
          <a:xfrm>
            <a:off x="917950" y="890050"/>
            <a:ext cx="15748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Investigating current in parallel circuits - Answer</a:t>
            </a:r>
            <a:endParaRPr/>
          </a:p>
        </p:txBody>
      </p:sp>
      <p:sp>
        <p:nvSpPr>
          <p:cNvPr id="205" name="Google Shape;205;p28"/>
          <p:cNvSpPr txBox="1"/>
          <p:nvPr>
            <p:ph idx="1" type="body"/>
          </p:nvPr>
        </p:nvSpPr>
        <p:spPr>
          <a:xfrm>
            <a:off x="918000" y="19837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current is the same at A1 and A4 and the same at A2 and A3.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A2 + A3 = A1 or A4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/>
          </a:p>
        </p:txBody>
      </p:sp>
      <p:sp>
        <p:nvSpPr>
          <p:cNvPr id="206" name="Google Shape;206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07" name="Google Shape;207;p28"/>
          <p:cNvGraphicFramePr/>
          <p:nvPr/>
        </p:nvGraphicFramePr>
        <p:xfrm>
          <a:off x="952500" y="373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{0527FDD9-9A10-4197-A2D5-87DD3B069303}</a:tableStyleId>
              </a:tblPr>
              <a:tblGrid>
                <a:gridCol w="8191500"/>
                <a:gridCol w="8191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Position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Current (A)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A1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A2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A3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A4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Investigating current in parallel circuits</a:t>
            </a:r>
            <a:endParaRPr/>
          </a:p>
        </p:txBody>
      </p:sp>
      <p:sp>
        <p:nvSpPr>
          <p:cNvPr id="213" name="Google Shape;213;p29"/>
          <p:cNvSpPr txBox="1"/>
          <p:nvPr>
            <p:ph idx="1" type="body"/>
          </p:nvPr>
        </p:nvSpPr>
        <p:spPr>
          <a:xfrm>
            <a:off x="918000" y="19837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In parallel circuits, the current entering the branches is equal to the current leaving the branches</a:t>
            </a:r>
            <a:endParaRPr b="1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/>
          </a:p>
        </p:txBody>
      </p:sp>
      <p:sp>
        <p:nvSpPr>
          <p:cNvPr id="214" name="Google Shape;214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15" name="Google Shape;215;p29"/>
          <p:cNvGraphicFramePr/>
          <p:nvPr/>
        </p:nvGraphicFramePr>
        <p:xfrm>
          <a:off x="952500" y="373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{0527FDD9-9A10-4197-A2D5-87DD3B069303}</a:tableStyleId>
              </a:tblPr>
              <a:tblGrid>
                <a:gridCol w="4257750"/>
                <a:gridCol w="4257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Position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Current (A)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A1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A2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A3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A4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6" name="Google Shape;216;p29"/>
          <p:cNvSpPr txBox="1"/>
          <p:nvPr/>
        </p:nvSpPr>
        <p:spPr>
          <a:xfrm>
            <a:off x="11394150" y="8303250"/>
            <a:ext cx="42534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Source: Miss White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7" name="Google Shape;21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6975" y="2894125"/>
            <a:ext cx="7302977" cy="5034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Fill in the missing value - answers</a:t>
            </a:r>
            <a:endParaRPr/>
          </a:p>
        </p:txBody>
      </p:sp>
      <p:sp>
        <p:nvSpPr>
          <p:cNvPr id="223" name="Google Shape;223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4" name="Google Shape;224;p30"/>
          <p:cNvSpPr txBox="1"/>
          <p:nvPr/>
        </p:nvSpPr>
        <p:spPr>
          <a:xfrm>
            <a:off x="976900" y="2042600"/>
            <a:ext cx="12951300" cy="52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(4 - 2 =) 2A 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(10 - 5 =) 5A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(8 - 5 =) 3A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AutoNum type="arabicPeriod"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(7 + 6 =) 13A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More branches 1 - answers</a:t>
            </a:r>
            <a:endParaRPr/>
          </a:p>
        </p:txBody>
      </p:sp>
      <p:sp>
        <p:nvSpPr>
          <p:cNvPr id="230" name="Google Shape;230;p3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Fill in the blank</a:t>
            </a:r>
            <a:endParaRPr/>
          </a:p>
        </p:txBody>
      </p:sp>
      <p:sp>
        <p:nvSpPr>
          <p:cNvPr id="231" name="Google Shape;231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2" name="Google Shape;23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0075" y="1074350"/>
            <a:ext cx="8120173" cy="75474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3" name="Google Shape;233;p31"/>
          <p:cNvGraphicFramePr/>
          <p:nvPr/>
        </p:nvGraphicFramePr>
        <p:xfrm>
          <a:off x="952500" y="373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{0527FDD9-9A10-4197-A2D5-87DD3B069303}</a:tableStyleId>
              </a:tblPr>
              <a:tblGrid>
                <a:gridCol w="4257750"/>
                <a:gridCol w="4257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Position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Current (A)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A1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A2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A3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A4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4.00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4" name="Google Shape;234;p31"/>
          <p:cNvSpPr txBox="1"/>
          <p:nvPr/>
        </p:nvSpPr>
        <p:spPr>
          <a:xfrm>
            <a:off x="13626850" y="8621750"/>
            <a:ext cx="42534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Source: Miss White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More branches 2 - answers</a:t>
            </a:r>
            <a:endParaRPr/>
          </a:p>
        </p:txBody>
      </p:sp>
      <p:sp>
        <p:nvSpPr>
          <p:cNvPr id="240" name="Google Shape;240;p32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Fill in the blank</a:t>
            </a:r>
            <a:endParaRPr/>
          </a:p>
        </p:txBody>
      </p:sp>
      <p:sp>
        <p:nvSpPr>
          <p:cNvPr id="241" name="Google Shape;241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2" name="Google Shape;24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0075" y="1074350"/>
            <a:ext cx="8120173" cy="75474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3" name="Google Shape;243;p32"/>
          <p:cNvGraphicFramePr/>
          <p:nvPr/>
        </p:nvGraphicFramePr>
        <p:xfrm>
          <a:off x="952500" y="373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{0527FDD9-9A10-4197-A2D5-87DD3B069303}</a:tableStyleId>
              </a:tblPr>
              <a:tblGrid>
                <a:gridCol w="4257750"/>
                <a:gridCol w="4257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Position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Current (A)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A1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A2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A3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3.00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A4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4" name="Google Shape;244;p32"/>
          <p:cNvSpPr txBox="1"/>
          <p:nvPr/>
        </p:nvSpPr>
        <p:spPr>
          <a:xfrm>
            <a:off x="13626850" y="8621750"/>
            <a:ext cx="42534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Source: Miss White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More branches 3 -answers</a:t>
            </a:r>
            <a:endParaRPr/>
          </a:p>
        </p:txBody>
      </p:sp>
      <p:sp>
        <p:nvSpPr>
          <p:cNvPr id="250" name="Google Shape;250;p33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Fill in the blank</a:t>
            </a:r>
            <a:endParaRPr/>
          </a:p>
        </p:txBody>
      </p:sp>
      <p:sp>
        <p:nvSpPr>
          <p:cNvPr id="251" name="Google Shape;251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2" name="Google Shape;25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0075" y="1074350"/>
            <a:ext cx="8120173" cy="75474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3" name="Google Shape;253;p33"/>
          <p:cNvGraphicFramePr/>
          <p:nvPr/>
        </p:nvGraphicFramePr>
        <p:xfrm>
          <a:off x="952500" y="373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{0527FDD9-9A10-4197-A2D5-87DD3B069303}</a:tableStyleId>
              </a:tblPr>
              <a:tblGrid>
                <a:gridCol w="4257750"/>
                <a:gridCol w="4257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Position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Current (A)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A1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14.00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A2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A3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A4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4" name="Google Shape;254;p33"/>
          <p:cNvSpPr txBox="1"/>
          <p:nvPr/>
        </p:nvSpPr>
        <p:spPr>
          <a:xfrm>
            <a:off x="13626850" y="8621750"/>
            <a:ext cx="42534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Source: Miss White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Slides from video</a:t>
            </a:r>
            <a:endParaRPr/>
          </a:p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 - answers</a:t>
            </a:r>
            <a:endParaRPr/>
          </a:p>
        </p:txBody>
      </p:sp>
      <p:sp>
        <p:nvSpPr>
          <p:cNvPr id="260" name="Google Shape;260;p3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2" name="Google Shape;2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258100" y="-2367976"/>
            <a:ext cx="6752649" cy="1566030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4"/>
          <p:cNvSpPr txBox="1"/>
          <p:nvPr/>
        </p:nvSpPr>
        <p:spPr>
          <a:xfrm>
            <a:off x="5974575" y="2945500"/>
            <a:ext cx="3865800" cy="192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2A - Current is the same everywhere in a series circuit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34"/>
          <p:cNvSpPr txBox="1"/>
          <p:nvPr/>
        </p:nvSpPr>
        <p:spPr>
          <a:xfrm>
            <a:off x="14387675" y="453250"/>
            <a:ext cx="3464100" cy="206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2. 4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- Current is the same everywhere in a series circuit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34"/>
          <p:cNvSpPr txBox="1"/>
          <p:nvPr/>
        </p:nvSpPr>
        <p:spPr>
          <a:xfrm>
            <a:off x="6078175" y="6772750"/>
            <a:ext cx="3989400" cy="206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2A - Total current leaving the cell equals the sum of the branches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34"/>
          <p:cNvSpPr txBox="1"/>
          <p:nvPr/>
        </p:nvSpPr>
        <p:spPr>
          <a:xfrm>
            <a:off x="14692450" y="6314850"/>
            <a:ext cx="3464100" cy="265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4. 6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- Total current is the sum of the branches in a parallel circuit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34"/>
          <p:cNvSpPr txBox="1"/>
          <p:nvPr/>
        </p:nvSpPr>
        <p:spPr>
          <a:xfrm>
            <a:off x="10134275" y="1333750"/>
            <a:ext cx="42534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Source: Miss White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Investigating current in parallel circuits</a:t>
            </a:r>
            <a:endParaRPr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An ammeter was placed in 4 positions</a:t>
            </a:r>
            <a:endParaRPr/>
          </a:p>
        </p:txBody>
      </p:sp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6575" y="3241950"/>
            <a:ext cx="10814749" cy="51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10297925" y="8495900"/>
            <a:ext cx="42534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Source: Miss White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Investigating current in parallel circuits</a:t>
            </a:r>
            <a:endParaRPr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918000" y="19837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Describe the results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/>
              <a:t>Explain what this tells your about current in parallel circuits</a:t>
            </a:r>
            <a:endParaRPr b="1"/>
          </a:p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1" name="Google Shape;111;p18"/>
          <p:cNvGraphicFramePr/>
          <p:nvPr/>
        </p:nvGraphicFramePr>
        <p:xfrm>
          <a:off x="952500" y="333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{0527FDD9-9A10-4197-A2D5-87DD3B069303}</a:tableStyleId>
              </a:tblPr>
              <a:tblGrid>
                <a:gridCol w="8191500"/>
                <a:gridCol w="8191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Position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Current (A)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A1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A2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A3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A4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Fill in the missing value 1</a:t>
            </a:r>
            <a:endParaRPr/>
          </a:p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150" y="1594950"/>
            <a:ext cx="9659825" cy="724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12946050" y="3652825"/>
            <a:ext cx="456600" cy="69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4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7290250" y="4987025"/>
            <a:ext cx="456600" cy="69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10591825" y="7798475"/>
            <a:ext cx="456600" cy="69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?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13912975" y="1594950"/>
            <a:ext cx="42534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Source: Miss White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Fill in the missing value 2</a:t>
            </a:r>
            <a:endParaRPr/>
          </a:p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150" y="1594950"/>
            <a:ext cx="9659825" cy="724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/>
        </p:nvSpPr>
        <p:spPr>
          <a:xfrm>
            <a:off x="12543150" y="3652825"/>
            <a:ext cx="617700" cy="69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7290250" y="4987025"/>
            <a:ext cx="456600" cy="69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10591825" y="7798475"/>
            <a:ext cx="456600" cy="69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?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13912975" y="1594950"/>
            <a:ext cx="42534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Source: Miss White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Fill in</a:t>
            </a:r>
            <a:r>
              <a:rPr lang="en-GB"/>
              <a:t> the missing value 3</a:t>
            </a:r>
            <a:endParaRPr/>
          </a:p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150" y="1594950"/>
            <a:ext cx="9659825" cy="724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12946050" y="3652825"/>
            <a:ext cx="456600" cy="69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7290250" y="4987025"/>
            <a:ext cx="456600" cy="69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?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10591825" y="7798475"/>
            <a:ext cx="456600" cy="69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13912975" y="1594950"/>
            <a:ext cx="42534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Source: Miss White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Fill in the missing value 4</a:t>
            </a:r>
            <a:endParaRPr/>
          </a:p>
        </p:txBody>
      </p:sp>
      <p:sp>
        <p:nvSpPr>
          <p:cNvPr id="150" name="Google Shape;150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150" y="1594950"/>
            <a:ext cx="9659825" cy="724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/>
        </p:nvSpPr>
        <p:spPr>
          <a:xfrm>
            <a:off x="12946050" y="3652825"/>
            <a:ext cx="456600" cy="69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7290250" y="4987025"/>
            <a:ext cx="456600" cy="69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10591825" y="7798475"/>
            <a:ext cx="456600" cy="69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13912975" y="1594950"/>
            <a:ext cx="42534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Source: Miss White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More branches 1</a:t>
            </a:r>
            <a:endParaRPr/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Fill in the blank</a:t>
            </a:r>
            <a:endParaRPr/>
          </a:p>
        </p:txBody>
      </p:sp>
      <p:sp>
        <p:nvSpPr>
          <p:cNvPr id="162" name="Google Shape;162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0075" y="1074350"/>
            <a:ext cx="8120173" cy="75474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4" name="Google Shape;164;p23"/>
          <p:cNvGraphicFramePr/>
          <p:nvPr/>
        </p:nvGraphicFramePr>
        <p:xfrm>
          <a:off x="952500" y="373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{0527FDD9-9A10-4197-A2D5-87DD3B069303}</a:tableStyleId>
              </a:tblPr>
              <a:tblGrid>
                <a:gridCol w="4257750"/>
                <a:gridCol w="4257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Position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Current (A)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A1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A2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A3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4.00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A4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5" name="Google Shape;165;p23"/>
          <p:cNvSpPr txBox="1"/>
          <p:nvPr/>
        </p:nvSpPr>
        <p:spPr>
          <a:xfrm>
            <a:off x="13626850" y="8621750"/>
            <a:ext cx="42534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Source: Miss White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