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10287000" cx="18288000"/>
  <p:notesSz cx="6858000" cy="9144000"/>
  <p:embeddedFontLst>
    <p:embeddedFont>
      <p:font typeface="Montserrat SemiBold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Montserrat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DAE41EB-BA14-4430-B91C-C7B9D51BF7A6}">
  <a:tblStyle styleId="{ADAE41EB-BA14-4430-B91C-C7B9D51BF7A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Medium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italic.fntdata"/><Relationship Id="rId25" Type="http://schemas.openxmlformats.org/officeDocument/2006/relationships/font" Target="fonts/MontserratMedium-bold.fntdata"/><Relationship Id="rId27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SemiBold-bold.fntdata"/><Relationship Id="rId16" Type="http://schemas.openxmlformats.org/officeDocument/2006/relationships/font" Target="fonts/MontserratSemiBold-regular.fntdata"/><Relationship Id="rId19" Type="http://schemas.openxmlformats.org/officeDocument/2006/relationships/font" Target="fonts/MontserratSemiBold-boldItalic.fntdata"/><Relationship Id="rId1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b6ac4972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b6ac4972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e9137ed5a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e9137ed5a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b11aabda_0_4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b11aabda_0_4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cb11aabda_0_5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cb11aabda_0_5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cb11aabda_0_8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cb11aabda_0_8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cb11aabda_0_8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cb11aabda_0_8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e9137ed5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8e9137ed5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e9137ed5a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e9137ed5a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8e9137ed5a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8e9137ed5a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e9137ed5a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e9137ed5a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/>
        </p:nvSpPr>
        <p:spPr>
          <a:xfrm>
            <a:off x="918000" y="2032625"/>
            <a:ext cx="16452000" cy="21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Lesson 10: Power and Energy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890050"/>
            <a:ext cx="16452000" cy="7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Physics - Key Stage 3 - Energy</a:t>
            </a:r>
            <a:endParaRPr sz="36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17950" y="76013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Mrs Evans</a:t>
            </a:r>
            <a:endParaRPr sz="28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55" name="Google Shape;155;p23"/>
          <p:cNvGraphicFramePr/>
          <p:nvPr/>
        </p:nvGraphicFramePr>
        <p:xfrm>
          <a:off x="591975" y="362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{ADAE41EB-BA14-4430-B91C-C7B9D51BF7A6}</a:tableStyleId>
              </a:tblPr>
              <a:tblGrid>
                <a:gridCol w="2665275"/>
                <a:gridCol w="10645200"/>
              </a:tblGrid>
              <a:tr h="1539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Question 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Calculate the power for a 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toaster that transfers 200 mJ every 50 s?</a:t>
                      </a:r>
                      <a:b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5289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alues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quation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ubstitute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earrange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nswer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nits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613150" y="2057375"/>
            <a:ext cx="84066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1. What is the definition for power?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681400" y="362350"/>
            <a:ext cx="8519100" cy="73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practice: </a:t>
            </a:r>
            <a:br>
              <a:rPr lang="en-GB"/>
            </a:br>
            <a:r>
              <a:rPr lang="en-GB"/>
              <a:t>answer the questions</a:t>
            </a:r>
            <a:endParaRPr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0" name="Google Shape;9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70825" y="362350"/>
            <a:ext cx="1704025" cy="663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4300" y="367000"/>
            <a:ext cx="1704025" cy="663282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5"/>
          <p:cNvSpPr/>
          <p:nvPr/>
        </p:nvSpPr>
        <p:spPr>
          <a:xfrm rot="-5400335">
            <a:off x="8770098" y="1851926"/>
            <a:ext cx="3077100" cy="36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5"/>
          <p:cNvSpPr txBox="1"/>
          <p:nvPr/>
        </p:nvSpPr>
        <p:spPr>
          <a:xfrm>
            <a:off x="9920988" y="7076025"/>
            <a:ext cx="2003700" cy="15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Lift 1 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Power of 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200 W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12184451" y="7116575"/>
            <a:ext cx="2003700" cy="15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Lift 2 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Power of 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300 W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613150" y="3887025"/>
            <a:ext cx="78183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2. Look at the diagrams: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a. Which lift is more powerful?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613150" y="5443175"/>
            <a:ext cx="78183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b. Which lift will raise the man faster?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613150" y="6574913"/>
            <a:ext cx="89592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c. Which lift transfers energy slower?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601200" y="7706650"/>
            <a:ext cx="95274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d. Which lift will take more time to raise the man?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861900" y="362350"/>
            <a:ext cx="13050600" cy="73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practice: complete the table</a:t>
            </a:r>
            <a:endParaRPr/>
          </a:p>
        </p:txBody>
      </p:sp>
      <p:sp>
        <p:nvSpPr>
          <p:cNvPr id="104" name="Google Shape;10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5" name="Google Shape;105;p16"/>
          <p:cNvGraphicFramePr/>
          <p:nvPr/>
        </p:nvGraphicFramePr>
        <p:xfrm>
          <a:off x="952500" y="1722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{ADAE41EB-BA14-4430-B91C-C7B9D51BF7A6}</a:tableStyleId>
              </a:tblPr>
              <a:tblGrid>
                <a:gridCol w="1165550"/>
                <a:gridCol w="3823675"/>
                <a:gridCol w="3982625"/>
                <a:gridCol w="3988150"/>
              </a:tblGrid>
              <a:tr h="1207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mW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kW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7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000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0.004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7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 ? ___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26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 ? ___</a:t>
                      </a:r>
                      <a:endParaRPr b="1" sz="36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7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17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 ? ___</a:t>
                      </a:r>
                      <a:endParaRPr b="1" sz="36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 ? ___</a:t>
                      </a:r>
                      <a:endParaRPr b="1" sz="36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7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 ? ___</a:t>
                      </a:r>
                      <a:endParaRPr b="1" sz="36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 ? ___</a:t>
                      </a:r>
                      <a:endParaRPr b="1" sz="36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99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11" name="Google Shape;111;p17"/>
          <p:cNvGraphicFramePr/>
          <p:nvPr/>
        </p:nvGraphicFramePr>
        <p:xfrm>
          <a:off x="591975" y="362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{ADAE41EB-BA14-4430-B91C-C7B9D51BF7A6}</a:tableStyleId>
              </a:tblPr>
              <a:tblGrid>
                <a:gridCol w="2665275"/>
                <a:gridCol w="10645200"/>
              </a:tblGrid>
              <a:tr h="1539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 oven tran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sfers </a:t>
                      </a: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450 kJ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in </a:t>
                      </a: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80 s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. </a:t>
                      </a:r>
                      <a:b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is the </a:t>
                      </a: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power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of the oven?</a:t>
                      </a:r>
                      <a:b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5289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alues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quation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ubstitute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earrange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nswer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nits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681400" y="362350"/>
            <a:ext cx="13050600" cy="73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practice: calculate power for... </a:t>
            </a:r>
            <a:endParaRPr/>
          </a:p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8" name="Google Shape;118;p18"/>
          <p:cNvSpPr txBox="1"/>
          <p:nvPr/>
        </p:nvSpPr>
        <p:spPr>
          <a:xfrm>
            <a:off x="613150" y="1752575"/>
            <a:ext cx="84066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1. ...a bulb that transfers 300 J every 30 s?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14349150" y="2092150"/>
            <a:ext cx="3000000" cy="26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V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alues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E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quation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ubstitute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earrange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nswer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U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nits</a:t>
            </a:r>
            <a:endParaRPr sz="2800"/>
          </a:p>
        </p:txBody>
      </p:sp>
      <p:sp>
        <p:nvSpPr>
          <p:cNvPr id="120" name="Google Shape;120;p18"/>
          <p:cNvSpPr txBox="1"/>
          <p:nvPr/>
        </p:nvSpPr>
        <p:spPr>
          <a:xfrm>
            <a:off x="629100" y="3298763"/>
            <a:ext cx="84066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. ...a phone that transfers 750 J every 25 s?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629100" y="4785250"/>
            <a:ext cx="84066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. ...a fan that transfers 8653 J every 19 s?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8"/>
          <p:cNvSpPr txBox="1"/>
          <p:nvPr/>
        </p:nvSpPr>
        <p:spPr>
          <a:xfrm>
            <a:off x="629100" y="6440575"/>
            <a:ext cx="84066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. ...an oven that transfers 4 kJ every 60 s?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629100" y="8026625"/>
            <a:ext cx="84066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. ...a toaster that transfers 200 mJ every 50 s?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8"/>
          <p:cNvSpPr txBox="1"/>
          <p:nvPr/>
        </p:nvSpPr>
        <p:spPr>
          <a:xfrm>
            <a:off x="605200" y="1046025"/>
            <a:ext cx="9192900" cy="5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Round your answers to the nearest whole number</a:t>
            </a:r>
            <a:endParaRPr sz="2800"/>
          </a:p>
        </p:txBody>
      </p:sp>
      <p:sp>
        <p:nvSpPr>
          <p:cNvPr id="125" name="Google Shape;125;p18"/>
          <p:cNvSpPr txBox="1"/>
          <p:nvPr/>
        </p:nvSpPr>
        <p:spPr>
          <a:xfrm>
            <a:off x="13947900" y="434475"/>
            <a:ext cx="3802500" cy="18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Scaffolds for these questions, on the following pages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31" name="Google Shape;131;p19"/>
          <p:cNvGraphicFramePr/>
          <p:nvPr/>
        </p:nvGraphicFramePr>
        <p:xfrm>
          <a:off x="591975" y="362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{ADAE41EB-BA14-4430-B91C-C7B9D51BF7A6}</a:tableStyleId>
              </a:tblPr>
              <a:tblGrid>
                <a:gridCol w="2665275"/>
                <a:gridCol w="10645200"/>
              </a:tblGrid>
              <a:tr h="1539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Question 1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Calculate the power for a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bulb that transfers 300 J every 30 s?</a:t>
                      </a:r>
                      <a:b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5289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alues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quation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ubstitute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earrange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nswer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nits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37" name="Google Shape;137;p20"/>
          <p:cNvGraphicFramePr/>
          <p:nvPr/>
        </p:nvGraphicFramePr>
        <p:xfrm>
          <a:off x="591975" y="362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{ADAE41EB-BA14-4430-B91C-C7B9D51BF7A6}</a:tableStyleId>
              </a:tblPr>
              <a:tblGrid>
                <a:gridCol w="2665275"/>
                <a:gridCol w="10645200"/>
              </a:tblGrid>
              <a:tr h="1539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Question 2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Calculate the power for a 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phone that transfers 750 J every 25 s?</a:t>
                      </a:r>
                      <a:b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5289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alues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quation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ubstitute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earrange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nswer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nits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43" name="Google Shape;143;p21"/>
          <p:cNvGraphicFramePr/>
          <p:nvPr/>
        </p:nvGraphicFramePr>
        <p:xfrm>
          <a:off x="591975" y="362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{ADAE41EB-BA14-4430-B91C-C7B9D51BF7A6}</a:tableStyleId>
              </a:tblPr>
              <a:tblGrid>
                <a:gridCol w="2665275"/>
                <a:gridCol w="10645200"/>
              </a:tblGrid>
              <a:tr h="1539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Question 3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Calculate the power for a 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fan that transfers 8653 J every 19 s?</a:t>
                      </a:r>
                      <a:b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5289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alues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quation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ubstitute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earrange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nswer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nits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49" name="Google Shape;149;p22"/>
          <p:cNvGraphicFramePr/>
          <p:nvPr/>
        </p:nvGraphicFramePr>
        <p:xfrm>
          <a:off x="591975" y="362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{ADAE41EB-BA14-4430-B91C-C7B9D51BF7A6}</a:tableStyleId>
              </a:tblPr>
              <a:tblGrid>
                <a:gridCol w="2665275"/>
                <a:gridCol w="10645200"/>
              </a:tblGrid>
              <a:tr h="1539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Question 4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Calculate the power for an 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oven that transfers 4 kJ every 60 s?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5289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alues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quation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ubstitute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earrange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nswer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nits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