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23043F-E7C9-4E29-ADF4-884E6CCECBBB}">
  <a:tblStyle styleId="{E523043F-E7C9-4E29-ADF4-884E6CCECB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811c618b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811c618b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f1ae82d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f1ae82d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5dc48a6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c5dc48a6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5dc48a6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5dc48a6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811c618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811c618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811c618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811c618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5960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 advantages and disadvantages of social media and technology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‘dass’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Karmi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2033600" y="2400300"/>
            <a:ext cx="5164800" cy="582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8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329750" y="423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0" y="195254"/>
            <a:ext cx="1619331" cy="16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9891725" y="2400300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91800" y="4307875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967925" y="6281900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524" y="2742600"/>
            <a:ext cx="3714950" cy="3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8425" y="1632602"/>
            <a:ext cx="3203175" cy="20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9800" y="5931024"/>
            <a:ext cx="1362000" cy="27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7">
            <a:alphaModFix/>
          </a:blip>
          <a:srcRect b="0" l="22720" r="0" t="0"/>
          <a:stretch/>
        </p:blipFill>
        <p:spPr>
          <a:xfrm>
            <a:off x="10989200" y="7786150"/>
            <a:ext cx="2066775" cy="6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01725" y="3650275"/>
            <a:ext cx="2857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6"/>
          <p:cNvGraphicFramePr/>
          <p:nvPr/>
        </p:nvGraphicFramePr>
        <p:xfrm>
          <a:off x="1573825" y="64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{E523043F-E7C9-4E29-ADF4-884E6CCECBBB}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Kontakt bleiben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stay in contact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Internet-Mobbing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internet bullying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Vorteil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Nachteil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gefährlich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dangerous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süchtig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addicted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süchtig machend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addictive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schädlich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damaging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Zeitverschwendung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waste of time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900" y="242651"/>
            <a:ext cx="2284750" cy="22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9100" y="3140993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A099"/>
                </a:solidFill>
              </a:rPr>
              <a:t>Dass</a:t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65175" y="16341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Dass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is a subordinating conjunction. This means it </a:t>
            </a:r>
            <a:r>
              <a:rPr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kicks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end of the sentence/clause (similar to weil and obwohl).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Dass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means that and can be used in any tense.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65175" y="5101325"/>
            <a:ext cx="972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denke, dass es schädlich </a:t>
            </a: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dachte, dass es schädlich </a:t>
            </a: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war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denke, dass es schädlich sein </a:t>
            </a:r>
            <a:r>
              <a:rPr b="1" lang="en-GB" sz="4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wird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0460250" y="4429575"/>
            <a:ext cx="4492500" cy="3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apply the normal tense rules and send 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conjugated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the end!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0364850" y="4255175"/>
            <a:ext cx="4587900" cy="4692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743" y="2662250"/>
            <a:ext cx="2449400" cy="27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150" y="2064325"/>
            <a:ext cx="6629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843900" y="37832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5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rder the clauses and start with dass:</a:t>
            </a:r>
            <a:endParaRPr b="1" sz="58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803325" y="1536500"/>
            <a:ext cx="94392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gefährlich </a:t>
            </a: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 ist / es </a:t>
            </a: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 dass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13025" y="2723900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es</a:t>
            </a: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 süchtig</a:t>
            </a: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 sein/ machend/ kann / dass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800400" y="4269725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das/ nützlich / dass / ist/ Handy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803325" y="5838275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es/ finde / ich / gut/ ein/ dass/ ich / habe / Handy</a:t>
            </a:r>
            <a:endParaRPr b="1" sz="3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1713375" y="3165925"/>
            <a:ext cx="46632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remember verb must go to the end of the clause after dass!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803325" y="7406825"/>
            <a:ext cx="9439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schlecht/ finde / es/ ich / ein/ Kind / Handy / dass / hat / jedes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03325" y="1536500"/>
            <a:ext cx="9439200" cy="111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dass es gefährlich ist.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803325" y="27239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dass es süchtig machend sein kann.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803325" y="42479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dass das Handy nützlich ist.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803325" y="58481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Ich finde es gut, dass ich ein Handy habe.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803325" y="7372100"/>
            <a:ext cx="9442200" cy="155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Ich finde es schlecht, dass jedes Kind ein Handy hat.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850" y="1510843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397300" y="1614450"/>
            <a:ext cx="13957800" cy="1627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does ‘dass’ mean? Where does the conjugated verb go when using dass?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38" y="449050"/>
            <a:ext cx="2721373" cy="27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type="title"/>
          </p:nvPr>
        </p:nvSpPr>
        <p:spPr>
          <a:xfrm>
            <a:off x="1187500" y="3634100"/>
            <a:ext cx="13957800" cy="2552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Translate: </a:t>
            </a:r>
            <a:r>
              <a:rPr b="0" lang="en-GB">
                <a:solidFill>
                  <a:schemeClr val="dk2"/>
                </a:solidFill>
              </a:rPr>
              <a:t>I think, that the internet is damaging.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1263700" y="5462900"/>
            <a:ext cx="148740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Übersetzt</a:t>
            </a:r>
            <a:r>
              <a:rPr b="0" lang="en-GB">
                <a:solidFill>
                  <a:schemeClr val="dk2"/>
                </a:solidFill>
              </a:rPr>
              <a:t>: Ich denke, dass das Internet schädlich ist.</a:t>
            </a:r>
            <a:endParaRPr b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4294967295"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2"/>
                </a:solidFill>
              </a:rPr>
              <a:t>Using ‘dass’:</a:t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AutoNum type="arabicPeriod"/>
            </a:pPr>
            <a:r>
              <a:rPr lang="en-GB" sz="5400">
                <a:solidFill>
                  <a:schemeClr val="dk2"/>
                </a:solidFill>
              </a:rPr>
              <a:t>What does ‘dass’ do to the word order?</a:t>
            </a:r>
            <a:endParaRPr sz="54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AutoNum type="arabicPeriod"/>
            </a:pPr>
            <a:r>
              <a:rPr lang="en-GB" sz="5400">
                <a:solidFill>
                  <a:schemeClr val="dk2"/>
                </a:solidFill>
              </a:rPr>
              <a:t>In which tense(s) can you use ‘dass’?</a:t>
            </a:r>
            <a:endParaRPr sz="5400">
              <a:solidFill>
                <a:schemeClr val="dk2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AutoNum type="arabicPeriod"/>
            </a:pPr>
            <a:r>
              <a:rPr lang="en-GB" sz="5400">
                <a:solidFill>
                  <a:schemeClr val="dk2"/>
                </a:solidFill>
              </a:rPr>
              <a:t>What is the difference between süchtig / süchtig machend?</a:t>
            </a:r>
            <a:endParaRPr sz="5400">
              <a:solidFill>
                <a:schemeClr val="dk2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AutoNum type="arabicPeriod"/>
            </a:pPr>
            <a:r>
              <a:rPr lang="en-GB" sz="5400">
                <a:solidFill>
                  <a:schemeClr val="dk2"/>
                </a:solidFill>
              </a:rPr>
              <a:t>How do you say: addicted to mobiles</a:t>
            </a:r>
            <a:endParaRPr sz="5400">
              <a:solidFill>
                <a:schemeClr val="dk2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AutoNum type="arabicPeriod"/>
            </a:pPr>
            <a:r>
              <a:rPr lang="en-GB" sz="5400">
                <a:solidFill>
                  <a:schemeClr val="dk2"/>
                </a:solidFill>
              </a:rPr>
              <a:t>How do you say:  I find it great, that I can always use the internet.</a:t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600">
              <a:solidFill>
                <a:schemeClr val="dk2"/>
              </a:solidFill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7402650" y="2776100"/>
            <a:ext cx="8168700" cy="542400"/>
          </a:xfrm>
          <a:prstGeom prst="roundRect">
            <a:avLst>
              <a:gd fmla="val 16667" name="adj"/>
            </a:avLst>
          </a:prstGeom>
          <a:solidFill>
            <a:srgbClr val="F03C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verb is sent to the end of the clause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4460425" y="3443300"/>
            <a:ext cx="3206400" cy="542400"/>
          </a:xfrm>
          <a:prstGeom prst="roundRect">
            <a:avLst>
              <a:gd fmla="val 16667" name="adj"/>
            </a:avLst>
          </a:prstGeom>
          <a:solidFill>
            <a:srgbClr val="F03C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all of them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8820000" y="5022275"/>
            <a:ext cx="7177800" cy="933300"/>
          </a:xfrm>
          <a:prstGeom prst="roundRect">
            <a:avLst>
              <a:gd fmla="val 16667" name="adj"/>
            </a:avLst>
          </a:prstGeom>
          <a:solidFill>
            <a:srgbClr val="F03C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süchtig = addicted 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süchtig machend = addictive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14476650" y="6237000"/>
            <a:ext cx="3400800" cy="542400"/>
          </a:xfrm>
          <a:prstGeom prst="roundRect">
            <a:avLst>
              <a:gd fmla="val 16667" name="adj"/>
            </a:avLst>
          </a:prstGeom>
          <a:solidFill>
            <a:srgbClr val="F03C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handysüchtig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9818250" y="7796475"/>
            <a:ext cx="7848600" cy="933300"/>
          </a:xfrm>
          <a:prstGeom prst="roundRect">
            <a:avLst>
              <a:gd fmla="val 16667" name="adj"/>
            </a:avLst>
          </a:prstGeom>
          <a:solidFill>
            <a:srgbClr val="F03C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Ich finde es toll, dass ich immer das Internet benutzen kann. 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