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10287000" cx="18288000"/>
  <p:notesSz cx="6858000" cy="9144000"/>
  <p:embeddedFontLst>
    <p:embeddedFont>
      <p:font typeface="Montserrat SemiBold"/>
      <p:regular r:id="rId22"/>
      <p:bold r:id="rId23"/>
      <p:italic r:id="rId24"/>
      <p:boldItalic r:id="rId25"/>
    </p:embeddedFont>
    <p:embeddedFont>
      <p:font typeface="Montserrat"/>
      <p:regular r:id="rId26"/>
      <p:bold r:id="rId27"/>
      <p:italic r:id="rId28"/>
      <p:boldItalic r:id="rId29"/>
    </p:embeddedFont>
    <p:embeddedFont>
      <p:font typeface="Montserrat Medium"/>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SemiBold-regular.fntdata"/><Relationship Id="rId21" Type="http://schemas.openxmlformats.org/officeDocument/2006/relationships/slide" Target="slides/slide17.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font" Target="fonts/MontserratSemiBold-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7.xml"/><Relationship Id="rId33" Type="http://schemas.openxmlformats.org/officeDocument/2006/relationships/font" Target="fonts/MontserratMedium-boldItalic.fntdata"/><Relationship Id="rId10" Type="http://schemas.openxmlformats.org/officeDocument/2006/relationships/slide" Target="slides/slide6.xml"/><Relationship Id="rId32" Type="http://schemas.openxmlformats.org/officeDocument/2006/relationships/font" Target="fonts/MontserratMedium-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33e82ce5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3e82ce5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41d9e0b5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41d9e0b5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 about what they might talk about on each platform.</a:t>
            </a:r>
            <a:endParaRPr/>
          </a:p>
          <a:p>
            <a:pPr indent="0" lvl="0" marL="0" rtl="0" algn="l">
              <a:spcBef>
                <a:spcPts val="0"/>
              </a:spcBef>
              <a:spcAft>
                <a:spcPts val="0"/>
              </a:spcAft>
              <a:buNone/>
            </a:pPr>
            <a:r>
              <a:rPr lang="en-GB"/>
              <a:t>-Encourage your learner to list the subjects they might talk about while using each platform, under each heading.</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41d9e0b5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41d9e0b5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-Based on the subject topics that came out of your discussion and learner’s lists, encourage them to think about the information they share.  </a:t>
            </a:r>
            <a:endParaRPr/>
          </a:p>
          <a:p>
            <a:pPr indent="0" lvl="0" marL="0" rtl="0" algn="l">
              <a:spcBef>
                <a:spcPts val="0"/>
              </a:spcBef>
              <a:spcAft>
                <a:spcPts val="0"/>
              </a:spcAft>
              <a:buNone/>
            </a:pPr>
            <a:r>
              <a:rPr lang="en-GB"/>
              <a:t>-Ask them how they would feel about that information being made public and whether you would still label it as public, e.g. favourite football team.</a:t>
            </a:r>
            <a:endParaRPr/>
          </a:p>
          <a:p>
            <a:pPr indent="0" lvl="0" marL="0" rtl="0" algn="l">
              <a:spcBef>
                <a:spcPts val="0"/>
              </a:spcBef>
              <a:spcAft>
                <a:spcPts val="0"/>
              </a:spcAft>
              <a:buNone/>
            </a:pPr>
            <a:r>
              <a:rPr lang="en-GB"/>
              <a:t>-Ask what information or topic they would prefer to keep private, and whether this should be shared on each platform, if at all.  </a:t>
            </a:r>
            <a:endParaRPr/>
          </a:p>
          <a:p>
            <a:pPr indent="0" lvl="0" marL="0" rtl="0" algn="l">
              <a:spcBef>
                <a:spcPts val="0"/>
              </a:spcBef>
              <a:spcAft>
                <a:spcPts val="0"/>
              </a:spcAft>
              <a:buNone/>
            </a:pPr>
            <a:r>
              <a:rPr lang="en-GB"/>
              <a:t>-Discuss what might happen if personal information is made public.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41d9e0b5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41d9e0b5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Did you talk about all of the examples listed above? Which can you share? Which should you never share? Which should you be careful sharing? Add these to your lists.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41d9e0b5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941d9e0b5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add images or symbols that best support your learner.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-Ensure your learner knows that if they feel worried by anything online, they should always tell an adult they trust, however big or small they think it is, whether they think they have a virus on their computer, someone is asking questions that are too private, asking to meet them or perhaps someone is bullying them online.</a:t>
            </a:r>
            <a:endParaRPr/>
          </a:p>
          <a:p>
            <a:pPr indent="0" lvl="0" marL="0" rtl="0" algn="l">
              <a:spcBef>
                <a:spcPts val="0"/>
              </a:spcBef>
              <a:spcAft>
                <a:spcPts val="0"/>
              </a:spcAft>
              <a:buNone/>
            </a:pPr>
            <a:r>
              <a:rPr lang="en-GB"/>
              <a:t>-Choose an unsafe scenario and discuss options of what to do.</a:t>
            </a:r>
            <a:endParaRPr/>
          </a:p>
          <a:p>
            <a:pPr indent="0" lvl="0" marL="0" rtl="0" algn="l">
              <a:spcBef>
                <a:spcPts val="0"/>
              </a:spcBef>
              <a:spcAft>
                <a:spcPts val="0"/>
              </a:spcAft>
              <a:buNone/>
            </a:pPr>
            <a:r>
              <a:rPr lang="en-GB"/>
              <a:t>-There’s a short video included in the next slide to support this section.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efc730fd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efc730fd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-Can learners add two more do’s and don'ts using what they have learnt and discussed so far?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8b4cd51771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b4cd51771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Final slide of the lesson. Suggest adaptations for teachers/parents/carers.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acd18b945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acd18b945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efc730fd8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efc730fd8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349fb42c9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349fb42c9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31044998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31044998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efc730f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efc730f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efc730f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efc730f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531044998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31044998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41d9e0b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41d9e0b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Talk through each of the activity stages, clearly stating what happens first, second and last.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41d9e0b5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41d9e0b5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add additional images or symbols that would best suit your learner. </a:t>
            </a:r>
            <a:endParaRPr/>
          </a:p>
          <a:p>
            <a:pPr indent="0" lvl="0" marL="0" rtl="0" algn="l">
              <a:spcBef>
                <a:spcPts val="0"/>
              </a:spcBef>
              <a:spcAft>
                <a:spcPts val="0"/>
              </a:spcAft>
              <a:buNone/>
            </a:pPr>
            <a:r>
              <a:rPr lang="en-GB"/>
              <a:t>Ask your learner to tell you what the internet can be used for, or what is suggested in the images.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41d9e0b5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41d9e0b5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-Ask your learner to write or draw at the top of each page, a platform they use online, this could be social media, emails, gaming, or something else.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80" name="Google Shape;80;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rgbClr val="434343"/>
                </a:solidFill>
              </a:rPr>
              <a:t>‹#›</a:t>
            </a:fld>
            <a:endParaRPr>
              <a:solidFill>
                <a:srgbClr val="434343"/>
              </a:solidFill>
            </a:endParaRPr>
          </a:p>
        </p:txBody>
      </p:sp>
      <p:sp>
        <p:nvSpPr>
          <p:cNvPr id="81" name="Google Shape;81;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4600">
                <a:solidFill>
                  <a:srgbClr val="4B3241"/>
                </a:solidFill>
              </a:rPr>
              <a:t>Independent Living</a:t>
            </a:r>
            <a:endParaRPr sz="4600">
              <a:solidFill>
                <a:srgbClr val="4B3241"/>
              </a:solidFill>
            </a:endParaRPr>
          </a:p>
          <a:p>
            <a:pPr indent="0" lvl="0" marL="0" marR="0" rtl="0" algn="l">
              <a:lnSpc>
                <a:spcPct val="115000"/>
              </a:lnSpc>
              <a:spcBef>
                <a:spcPts val="0"/>
              </a:spcBef>
              <a:spcAft>
                <a:spcPts val="0"/>
              </a:spcAft>
              <a:buNone/>
            </a:pPr>
            <a:r>
              <a:rPr lang="en-GB" sz="4600">
                <a:solidFill>
                  <a:srgbClr val="4B3241"/>
                </a:solidFill>
              </a:rPr>
              <a:t>Unit 6 - Staying Safe</a:t>
            </a:r>
            <a:endParaRPr sz="4600">
              <a:solidFill>
                <a:srgbClr val="4B3241"/>
              </a:solidFill>
            </a:endParaRPr>
          </a:p>
        </p:txBody>
      </p:sp>
      <p:sp>
        <p:nvSpPr>
          <p:cNvPr id="82" name="Google Shape;82;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Oak Specialist</a:t>
            </a:r>
            <a:endParaRPr>
              <a:solidFill>
                <a:srgbClr val="4B3241"/>
              </a:solidFill>
            </a:endParaRPr>
          </a:p>
        </p:txBody>
      </p:sp>
      <p:sp>
        <p:nvSpPr>
          <p:cNvPr id="83" name="Google Shape;83;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Applying Learning</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917950" y="486425"/>
            <a:ext cx="13201200" cy="203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Make a list:</a:t>
            </a:r>
            <a:endParaRPr/>
          </a:p>
          <a:p>
            <a:pPr indent="0" lvl="0" marL="0" rtl="0" algn="l">
              <a:spcBef>
                <a:spcPts val="0"/>
              </a:spcBef>
              <a:spcAft>
                <a:spcPts val="0"/>
              </a:spcAft>
              <a:buNone/>
            </a:pPr>
            <a:r>
              <a:rPr lang="en-GB"/>
              <a:t>What do you talk about where?</a:t>
            </a:r>
            <a:endParaRPr/>
          </a:p>
        </p:txBody>
      </p:sp>
      <p:sp>
        <p:nvSpPr>
          <p:cNvPr id="161" name="Google Shape;161;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2" name="Google Shape;162;p23"/>
          <p:cNvSpPr txBox="1"/>
          <p:nvPr/>
        </p:nvSpPr>
        <p:spPr>
          <a:xfrm>
            <a:off x="691250" y="2108425"/>
            <a:ext cx="5357700" cy="7413000"/>
          </a:xfrm>
          <a:prstGeom prst="rect">
            <a:avLst/>
          </a:prstGeom>
          <a:noFill/>
          <a:ln cap="flat" cmpd="sng" w="38100">
            <a:solidFill>
              <a:srgbClr val="4B324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latin typeface="Montserrat"/>
                <a:ea typeface="Montserrat"/>
                <a:cs typeface="Montserrat"/>
                <a:sym typeface="Montserrat"/>
              </a:rPr>
              <a:t>Platform one</a:t>
            </a:r>
            <a:endParaRPr b="1" sz="3000" u="sng">
              <a:latin typeface="Montserrat"/>
              <a:ea typeface="Montserrat"/>
              <a:cs typeface="Montserrat"/>
              <a:sym typeface="Montserrat"/>
            </a:endParaRPr>
          </a:p>
        </p:txBody>
      </p:sp>
      <p:sp>
        <p:nvSpPr>
          <p:cNvPr id="163" name="Google Shape;163;p23"/>
          <p:cNvSpPr txBox="1"/>
          <p:nvPr/>
        </p:nvSpPr>
        <p:spPr>
          <a:xfrm>
            <a:off x="6356575" y="2122800"/>
            <a:ext cx="5357700" cy="7413000"/>
          </a:xfrm>
          <a:prstGeom prst="rect">
            <a:avLst/>
          </a:prstGeom>
          <a:noFill/>
          <a:ln cap="flat" cmpd="sng" w="38100">
            <a:solidFill>
              <a:srgbClr val="4B324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latin typeface="Montserrat"/>
                <a:ea typeface="Montserrat"/>
                <a:cs typeface="Montserrat"/>
                <a:sym typeface="Montserrat"/>
              </a:rPr>
              <a:t>Platform two</a:t>
            </a:r>
            <a:endParaRPr b="1" sz="3000" u="sng">
              <a:latin typeface="Montserrat"/>
              <a:ea typeface="Montserrat"/>
              <a:cs typeface="Montserrat"/>
              <a:sym typeface="Montserrat"/>
            </a:endParaRPr>
          </a:p>
        </p:txBody>
      </p:sp>
      <p:sp>
        <p:nvSpPr>
          <p:cNvPr id="164" name="Google Shape;164;p23"/>
          <p:cNvSpPr txBox="1"/>
          <p:nvPr/>
        </p:nvSpPr>
        <p:spPr>
          <a:xfrm>
            <a:off x="12015900" y="2123250"/>
            <a:ext cx="5357700" cy="7413000"/>
          </a:xfrm>
          <a:prstGeom prst="rect">
            <a:avLst/>
          </a:prstGeom>
          <a:noFill/>
          <a:ln cap="flat" cmpd="sng" w="38100">
            <a:solidFill>
              <a:srgbClr val="4B324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latin typeface="Montserrat"/>
                <a:ea typeface="Montserrat"/>
                <a:cs typeface="Montserrat"/>
                <a:sym typeface="Montserrat"/>
              </a:rPr>
              <a:t>Platform three</a:t>
            </a:r>
            <a:endParaRPr b="1" sz="3000" u="sng">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917950" y="486425"/>
            <a:ext cx="11100300" cy="203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Where is it safe to share private and public information?</a:t>
            </a:r>
            <a:endParaRPr/>
          </a:p>
        </p:txBody>
      </p:sp>
      <p:sp>
        <p:nvSpPr>
          <p:cNvPr id="170" name="Google Shape;170;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1" name="Google Shape;171;p24"/>
          <p:cNvSpPr txBox="1"/>
          <p:nvPr/>
        </p:nvSpPr>
        <p:spPr>
          <a:xfrm>
            <a:off x="691250" y="2108425"/>
            <a:ext cx="5357700" cy="7413000"/>
          </a:xfrm>
          <a:prstGeom prst="rect">
            <a:avLst/>
          </a:prstGeom>
          <a:noFill/>
          <a:ln cap="flat" cmpd="sng" w="38100">
            <a:solidFill>
              <a:srgbClr val="4B324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latin typeface="Montserrat"/>
                <a:ea typeface="Montserrat"/>
                <a:cs typeface="Montserrat"/>
                <a:sym typeface="Montserrat"/>
              </a:rPr>
              <a:t>Platform one</a:t>
            </a:r>
            <a:endParaRPr b="1" sz="3000" u="sng">
              <a:latin typeface="Montserrat"/>
              <a:ea typeface="Montserrat"/>
              <a:cs typeface="Montserrat"/>
              <a:sym typeface="Montserrat"/>
            </a:endParaRPr>
          </a:p>
        </p:txBody>
      </p:sp>
      <p:sp>
        <p:nvSpPr>
          <p:cNvPr id="172" name="Google Shape;172;p24"/>
          <p:cNvSpPr txBox="1"/>
          <p:nvPr/>
        </p:nvSpPr>
        <p:spPr>
          <a:xfrm>
            <a:off x="6356575" y="2122800"/>
            <a:ext cx="5357700" cy="7413000"/>
          </a:xfrm>
          <a:prstGeom prst="rect">
            <a:avLst/>
          </a:prstGeom>
          <a:noFill/>
          <a:ln cap="flat" cmpd="sng" w="38100">
            <a:solidFill>
              <a:srgbClr val="4B324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latin typeface="Montserrat"/>
                <a:ea typeface="Montserrat"/>
                <a:cs typeface="Montserrat"/>
                <a:sym typeface="Montserrat"/>
              </a:rPr>
              <a:t>Platform two</a:t>
            </a:r>
            <a:endParaRPr b="1" sz="3000" u="sng">
              <a:latin typeface="Montserrat"/>
              <a:ea typeface="Montserrat"/>
              <a:cs typeface="Montserrat"/>
              <a:sym typeface="Montserrat"/>
            </a:endParaRPr>
          </a:p>
        </p:txBody>
      </p:sp>
      <p:sp>
        <p:nvSpPr>
          <p:cNvPr id="173" name="Google Shape;173;p24"/>
          <p:cNvSpPr txBox="1"/>
          <p:nvPr/>
        </p:nvSpPr>
        <p:spPr>
          <a:xfrm>
            <a:off x="12015900" y="2123250"/>
            <a:ext cx="5357700" cy="7413000"/>
          </a:xfrm>
          <a:prstGeom prst="rect">
            <a:avLst/>
          </a:prstGeom>
          <a:noFill/>
          <a:ln cap="flat" cmpd="sng" w="38100">
            <a:solidFill>
              <a:srgbClr val="4B324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latin typeface="Montserrat"/>
                <a:ea typeface="Montserrat"/>
                <a:cs typeface="Montserrat"/>
                <a:sym typeface="Montserrat"/>
              </a:rPr>
              <a:t>Platform three</a:t>
            </a:r>
            <a:endParaRPr b="1" sz="3000" u="sng">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Public or Private?</a:t>
            </a:r>
            <a:endParaRPr/>
          </a:p>
          <a:p>
            <a:pPr indent="0" lvl="0" marL="0" rtl="0" algn="l">
              <a:spcBef>
                <a:spcPts val="0"/>
              </a:spcBef>
              <a:spcAft>
                <a:spcPts val="0"/>
              </a:spcAft>
              <a:buNone/>
            </a:pPr>
            <a:r>
              <a:rPr lang="en-GB"/>
              <a:t>What can I share?</a:t>
            </a:r>
            <a:endParaRPr/>
          </a:p>
        </p:txBody>
      </p:sp>
      <p:sp>
        <p:nvSpPr>
          <p:cNvPr id="179" name="Google Shape;179;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0" name="Google Shape;180;p25"/>
          <p:cNvSpPr txBox="1"/>
          <p:nvPr>
            <p:ph idx="4294967295" type="body"/>
          </p:nvPr>
        </p:nvSpPr>
        <p:spPr>
          <a:xfrm>
            <a:off x="1415250" y="2876300"/>
            <a:ext cx="7170300" cy="5050500"/>
          </a:xfrm>
          <a:prstGeom prst="rect">
            <a:avLst/>
          </a:prstGeom>
          <a:ln cap="flat" cmpd="sng" w="9525">
            <a:solidFill>
              <a:schemeClr val="accent6"/>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1000"/>
              </a:spcBef>
              <a:spcAft>
                <a:spcPts val="0"/>
              </a:spcAft>
              <a:buNone/>
            </a:pPr>
            <a:r>
              <a:rPr lang="en-GB" sz="3500"/>
              <a:t>Name</a:t>
            </a:r>
            <a:endParaRPr sz="3500"/>
          </a:p>
          <a:p>
            <a:pPr indent="0" lvl="0" marL="0" rtl="0" algn="ctr">
              <a:spcBef>
                <a:spcPts val="2000"/>
              </a:spcBef>
              <a:spcAft>
                <a:spcPts val="0"/>
              </a:spcAft>
              <a:buNone/>
            </a:pPr>
            <a:r>
              <a:rPr lang="en-GB" sz="3500"/>
              <a:t>Birthday </a:t>
            </a:r>
            <a:endParaRPr sz="3500"/>
          </a:p>
          <a:p>
            <a:pPr indent="0" lvl="0" marL="0" rtl="0" algn="ctr">
              <a:spcBef>
                <a:spcPts val="2000"/>
              </a:spcBef>
              <a:spcAft>
                <a:spcPts val="0"/>
              </a:spcAft>
              <a:buNone/>
            </a:pPr>
            <a:r>
              <a:rPr lang="en-GB" sz="3500"/>
              <a:t>Favourite sports team</a:t>
            </a:r>
            <a:endParaRPr sz="3500"/>
          </a:p>
          <a:p>
            <a:pPr indent="0" lvl="0" marL="0" rtl="0" algn="ctr">
              <a:spcBef>
                <a:spcPts val="2000"/>
              </a:spcBef>
              <a:spcAft>
                <a:spcPts val="0"/>
              </a:spcAft>
              <a:buNone/>
            </a:pPr>
            <a:r>
              <a:rPr lang="en-GB" sz="3500"/>
              <a:t>Address</a:t>
            </a:r>
            <a:endParaRPr sz="3500"/>
          </a:p>
          <a:p>
            <a:pPr indent="0" lvl="0" marL="0" rtl="0" algn="ctr">
              <a:spcBef>
                <a:spcPts val="2000"/>
              </a:spcBef>
              <a:spcAft>
                <a:spcPts val="2000"/>
              </a:spcAft>
              <a:buNone/>
            </a:pPr>
            <a:r>
              <a:rPr lang="en-GB" sz="3500"/>
              <a:t>A video of me dancing</a:t>
            </a:r>
            <a:endParaRPr sz="3500"/>
          </a:p>
        </p:txBody>
      </p:sp>
      <p:sp>
        <p:nvSpPr>
          <p:cNvPr id="181" name="Google Shape;181;p25"/>
          <p:cNvSpPr txBox="1"/>
          <p:nvPr>
            <p:ph idx="4294967295" type="body"/>
          </p:nvPr>
        </p:nvSpPr>
        <p:spPr>
          <a:xfrm>
            <a:off x="9738700" y="2876300"/>
            <a:ext cx="7170300" cy="5050500"/>
          </a:xfrm>
          <a:prstGeom prst="rect">
            <a:avLst/>
          </a:prstGeom>
          <a:ln cap="flat" cmpd="sng" w="9525">
            <a:solidFill>
              <a:schemeClr val="accent6"/>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1000"/>
              </a:spcBef>
              <a:spcAft>
                <a:spcPts val="0"/>
              </a:spcAft>
              <a:buNone/>
            </a:pPr>
            <a:r>
              <a:rPr lang="en-GB" sz="3500"/>
              <a:t>A photo of my dinner</a:t>
            </a:r>
            <a:endParaRPr sz="3500"/>
          </a:p>
          <a:p>
            <a:pPr indent="0" lvl="0" marL="0" rtl="0" algn="ctr">
              <a:spcBef>
                <a:spcPts val="2000"/>
              </a:spcBef>
              <a:spcAft>
                <a:spcPts val="0"/>
              </a:spcAft>
              <a:buNone/>
            </a:pPr>
            <a:r>
              <a:rPr lang="en-GB" sz="3500"/>
              <a:t>My school / college name</a:t>
            </a:r>
            <a:endParaRPr sz="3500"/>
          </a:p>
          <a:p>
            <a:pPr indent="0" lvl="0" marL="0" rtl="0" algn="ctr">
              <a:spcBef>
                <a:spcPts val="2000"/>
              </a:spcBef>
              <a:spcAft>
                <a:spcPts val="0"/>
              </a:spcAft>
              <a:buNone/>
            </a:pPr>
            <a:r>
              <a:rPr lang="en-GB" sz="3500"/>
              <a:t>My phone number</a:t>
            </a:r>
            <a:endParaRPr sz="3500"/>
          </a:p>
          <a:p>
            <a:pPr indent="0" lvl="0" marL="0" rtl="0" algn="ctr">
              <a:spcBef>
                <a:spcPts val="2000"/>
              </a:spcBef>
              <a:spcAft>
                <a:spcPts val="0"/>
              </a:spcAft>
              <a:buNone/>
            </a:pPr>
            <a:r>
              <a:rPr lang="en-GB" sz="3500"/>
              <a:t>A photo of my family</a:t>
            </a:r>
            <a:endParaRPr sz="3500"/>
          </a:p>
          <a:p>
            <a:pPr indent="0" lvl="0" marL="0" rtl="0" algn="ctr">
              <a:spcBef>
                <a:spcPts val="2000"/>
              </a:spcBef>
              <a:spcAft>
                <a:spcPts val="2000"/>
              </a:spcAft>
              <a:buNone/>
            </a:pPr>
            <a:r>
              <a:rPr lang="en-GB" sz="3500"/>
              <a:t>My password</a:t>
            </a:r>
            <a:endParaRPr sz="3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Being safe online and when to get support</a:t>
            </a:r>
            <a:endParaRPr/>
          </a:p>
        </p:txBody>
      </p:sp>
      <p:sp>
        <p:nvSpPr>
          <p:cNvPr id="187" name="Google Shape;187;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8" name="Google Shape;188;p26"/>
          <p:cNvSpPr txBox="1"/>
          <p:nvPr/>
        </p:nvSpPr>
        <p:spPr>
          <a:xfrm>
            <a:off x="1284525" y="7166875"/>
            <a:ext cx="158295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Online bullying					Feeling worried					Talk to a trusted friend</a:t>
            </a:r>
            <a:endParaRPr sz="32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Do’s and Don’ts for online safety</a:t>
            </a:r>
            <a:endParaRPr/>
          </a:p>
        </p:txBody>
      </p:sp>
      <p:sp>
        <p:nvSpPr>
          <p:cNvPr id="194" name="Google Shape;194;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5" name="Google Shape;195;p27"/>
          <p:cNvSpPr txBox="1"/>
          <p:nvPr>
            <p:ph idx="4294967295" type="body"/>
          </p:nvPr>
        </p:nvSpPr>
        <p:spPr>
          <a:xfrm>
            <a:off x="1415250" y="2190500"/>
            <a:ext cx="7170300" cy="7396200"/>
          </a:xfrm>
          <a:prstGeom prst="rect">
            <a:avLst/>
          </a:prstGeom>
          <a:ln cap="flat" cmpd="sng" w="9525">
            <a:solidFill>
              <a:srgbClr val="4B3241"/>
            </a:solidFill>
            <a:prstDash val="solid"/>
            <a:round/>
            <a:headEnd len="sm" w="sm" type="none"/>
            <a:tailEnd len="sm" w="sm" type="none"/>
          </a:ln>
        </p:spPr>
        <p:txBody>
          <a:bodyPr anchorCtr="0" anchor="t" bIns="0" lIns="0" spcFirstLastPara="1" rIns="0" wrap="square" tIns="0">
            <a:noAutofit/>
          </a:bodyPr>
          <a:lstStyle/>
          <a:p>
            <a:pPr indent="0" lvl="0" marL="457200" rtl="0" algn="l">
              <a:spcBef>
                <a:spcPts val="1000"/>
              </a:spcBef>
              <a:spcAft>
                <a:spcPts val="0"/>
              </a:spcAft>
              <a:buNone/>
            </a:pPr>
            <a:r>
              <a:rPr b="1" lang="en-GB" sz="3500"/>
              <a:t>Don’t share your personal information.</a:t>
            </a:r>
            <a:endParaRPr b="1" sz="3500"/>
          </a:p>
          <a:p>
            <a:pPr indent="0" lvl="0" marL="457200" rtl="0" algn="l">
              <a:spcBef>
                <a:spcPts val="2000"/>
              </a:spcBef>
              <a:spcAft>
                <a:spcPts val="0"/>
              </a:spcAft>
              <a:buNone/>
            </a:pPr>
            <a:r>
              <a:t/>
            </a:r>
            <a:endParaRPr b="1" sz="3500"/>
          </a:p>
          <a:p>
            <a:pPr indent="0" lvl="0" marL="457200" rtl="0" algn="l">
              <a:spcBef>
                <a:spcPts val="2000"/>
              </a:spcBef>
              <a:spcAft>
                <a:spcPts val="0"/>
              </a:spcAft>
              <a:buNone/>
            </a:pPr>
            <a:r>
              <a:rPr b="1" lang="en-GB" sz="3500"/>
              <a:t>Don’t talk to strangers.</a:t>
            </a:r>
            <a:endParaRPr b="1" sz="3500"/>
          </a:p>
          <a:p>
            <a:pPr indent="0" lvl="0" marL="457200" rtl="0" algn="l">
              <a:spcBef>
                <a:spcPts val="2000"/>
              </a:spcBef>
              <a:spcAft>
                <a:spcPts val="0"/>
              </a:spcAft>
              <a:buNone/>
            </a:pPr>
            <a:r>
              <a:t/>
            </a:r>
            <a:endParaRPr b="1" sz="3500"/>
          </a:p>
          <a:p>
            <a:pPr indent="0" lvl="0" marL="457200" rtl="0" algn="l">
              <a:spcBef>
                <a:spcPts val="2000"/>
              </a:spcBef>
              <a:spcAft>
                <a:spcPts val="0"/>
              </a:spcAft>
              <a:buNone/>
            </a:pPr>
            <a:r>
              <a:rPr b="1" lang="en-GB" sz="3500"/>
              <a:t>Don’t ……………………</a:t>
            </a:r>
            <a:endParaRPr b="1" sz="3500"/>
          </a:p>
          <a:p>
            <a:pPr indent="0" lvl="0" marL="457200" rtl="0" algn="l">
              <a:spcBef>
                <a:spcPts val="2000"/>
              </a:spcBef>
              <a:spcAft>
                <a:spcPts val="0"/>
              </a:spcAft>
              <a:buNone/>
            </a:pPr>
            <a:r>
              <a:t/>
            </a:r>
            <a:endParaRPr b="1" sz="3500"/>
          </a:p>
          <a:p>
            <a:pPr indent="0" lvl="0" marL="457200" rtl="0" algn="l">
              <a:spcBef>
                <a:spcPts val="2000"/>
              </a:spcBef>
              <a:spcAft>
                <a:spcPts val="2000"/>
              </a:spcAft>
              <a:buNone/>
            </a:pPr>
            <a:r>
              <a:rPr b="1" lang="en-GB" sz="3500"/>
              <a:t>Don’t …………………...</a:t>
            </a:r>
            <a:endParaRPr b="1" sz="3500"/>
          </a:p>
        </p:txBody>
      </p:sp>
      <p:sp>
        <p:nvSpPr>
          <p:cNvPr id="196" name="Google Shape;196;p27"/>
          <p:cNvSpPr txBox="1"/>
          <p:nvPr>
            <p:ph idx="4294967295" type="body"/>
          </p:nvPr>
        </p:nvSpPr>
        <p:spPr>
          <a:xfrm>
            <a:off x="9738700" y="2190500"/>
            <a:ext cx="7170300" cy="7396200"/>
          </a:xfrm>
          <a:prstGeom prst="rect">
            <a:avLst/>
          </a:prstGeom>
          <a:ln cap="flat" cmpd="sng" w="9525">
            <a:solidFill>
              <a:srgbClr val="4B3241"/>
            </a:solidFill>
            <a:prstDash val="solid"/>
            <a:round/>
            <a:headEnd len="sm" w="sm" type="none"/>
            <a:tailEnd len="sm" w="sm" type="none"/>
          </a:ln>
        </p:spPr>
        <p:txBody>
          <a:bodyPr anchorCtr="0" anchor="t" bIns="0" lIns="0" spcFirstLastPara="1" rIns="0" wrap="square" tIns="0">
            <a:noAutofit/>
          </a:bodyPr>
          <a:lstStyle/>
          <a:p>
            <a:pPr indent="0" lvl="0" marL="457200" rtl="0" algn="l">
              <a:spcBef>
                <a:spcPts val="1000"/>
              </a:spcBef>
              <a:spcAft>
                <a:spcPts val="0"/>
              </a:spcAft>
              <a:buNone/>
            </a:pPr>
            <a:r>
              <a:rPr b="1" lang="en-GB" sz="3500"/>
              <a:t>Do ask for help if you feel worried.</a:t>
            </a:r>
            <a:endParaRPr b="1" sz="3500"/>
          </a:p>
          <a:p>
            <a:pPr indent="0" lvl="0" marL="457200" rtl="0" algn="l">
              <a:spcBef>
                <a:spcPts val="2000"/>
              </a:spcBef>
              <a:spcAft>
                <a:spcPts val="0"/>
              </a:spcAft>
              <a:buNone/>
            </a:pPr>
            <a:r>
              <a:t/>
            </a:r>
            <a:endParaRPr b="1" sz="3500"/>
          </a:p>
          <a:p>
            <a:pPr indent="0" lvl="0" marL="457200" rtl="0" algn="l">
              <a:spcBef>
                <a:spcPts val="2000"/>
              </a:spcBef>
              <a:spcAft>
                <a:spcPts val="0"/>
              </a:spcAft>
              <a:buNone/>
            </a:pPr>
            <a:r>
              <a:rPr b="1" lang="en-GB" sz="3500"/>
              <a:t>Do …………………</a:t>
            </a:r>
            <a:endParaRPr b="1" sz="3500"/>
          </a:p>
          <a:p>
            <a:pPr indent="0" lvl="0" marL="457200" rtl="0" algn="l">
              <a:spcBef>
                <a:spcPts val="2000"/>
              </a:spcBef>
              <a:spcAft>
                <a:spcPts val="0"/>
              </a:spcAft>
              <a:buNone/>
            </a:pPr>
            <a:r>
              <a:t/>
            </a:r>
            <a:endParaRPr b="1" sz="3500"/>
          </a:p>
          <a:p>
            <a:pPr indent="0" lvl="0" marL="457200" rtl="0" algn="l">
              <a:spcBef>
                <a:spcPts val="2000"/>
              </a:spcBef>
              <a:spcAft>
                <a:spcPts val="2000"/>
              </a:spcAft>
              <a:buNone/>
            </a:pPr>
            <a:r>
              <a:rPr b="1" lang="en-GB" sz="3500"/>
              <a:t>Do ………………</a:t>
            </a:r>
            <a:r>
              <a:rPr b="1" lang="en-GB" sz="3500"/>
              <a:t>...</a:t>
            </a:r>
            <a:endParaRPr b="1" sz="3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idx="4294967295" type="body"/>
          </p:nvPr>
        </p:nvSpPr>
        <p:spPr>
          <a:xfrm>
            <a:off x="982600" y="2248250"/>
            <a:ext cx="16463400" cy="810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Online safety</a:t>
            </a:r>
            <a:endParaRPr sz="3500"/>
          </a:p>
        </p:txBody>
      </p:sp>
      <p:sp>
        <p:nvSpPr>
          <p:cNvPr id="202" name="Google Shape;202;p28"/>
          <p:cNvSpPr txBox="1"/>
          <p:nvPr>
            <p:ph idx="1" type="subTitle"/>
          </p:nvPr>
        </p:nvSpPr>
        <p:spPr>
          <a:xfrm>
            <a:off x="917950" y="3154650"/>
            <a:ext cx="5170800" cy="906600"/>
          </a:xfrm>
          <a:prstGeom prst="rect">
            <a:avLst/>
          </a:prstGeom>
          <a:solidFill>
            <a:schemeClr val="lt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chemeClr val="dk2"/>
                </a:solidFill>
              </a:rPr>
              <a:t>Make it easier</a:t>
            </a:r>
            <a:endParaRPr b="1" sz="3500">
              <a:solidFill>
                <a:schemeClr val="dk2"/>
              </a:solidFill>
              <a:latin typeface="Montserrat"/>
              <a:ea typeface="Montserrat"/>
              <a:cs typeface="Montserrat"/>
              <a:sym typeface="Montserrat"/>
            </a:endParaRPr>
          </a:p>
        </p:txBody>
      </p:sp>
      <p:sp>
        <p:nvSpPr>
          <p:cNvPr id="203" name="Google Shape;203;p28"/>
          <p:cNvSpPr txBox="1"/>
          <p:nvPr>
            <p:ph idx="2" type="body"/>
          </p:nvPr>
        </p:nvSpPr>
        <p:spPr>
          <a:xfrm>
            <a:off x="917950" y="4375650"/>
            <a:ext cx="5170800" cy="4313400"/>
          </a:xfrm>
          <a:prstGeom prst="rect">
            <a:avLst/>
          </a:prstGeom>
        </p:spPr>
        <p:txBody>
          <a:bodyPr anchorCtr="0" anchor="t" bIns="182850" lIns="182850" spcFirstLastPara="1" rIns="182850" wrap="square" tIns="180000">
            <a:noAutofit/>
          </a:bodyPr>
          <a:lstStyle/>
          <a:p>
            <a:pPr indent="-406400" lvl="0" marL="457200" rtl="0" algn="l">
              <a:spcBef>
                <a:spcPts val="0"/>
              </a:spcBef>
              <a:spcAft>
                <a:spcPts val="0"/>
              </a:spcAft>
              <a:buSzPts val="2800"/>
              <a:buChar char="●"/>
            </a:pPr>
            <a:r>
              <a:rPr lang="en-GB"/>
              <a:t>Parent / carer can write the lists with their learners.</a:t>
            </a:r>
            <a:endParaRPr/>
          </a:p>
          <a:p>
            <a:pPr indent="-406400" lvl="0" marL="457200" rtl="0" algn="l">
              <a:spcBef>
                <a:spcPts val="0"/>
              </a:spcBef>
              <a:spcAft>
                <a:spcPts val="0"/>
              </a:spcAft>
              <a:buSzPts val="2800"/>
              <a:buChar char="●"/>
            </a:pPr>
            <a:r>
              <a:t/>
            </a:r>
            <a:endParaRPr/>
          </a:p>
          <a:p>
            <a:pPr indent="-406400" lvl="0" marL="457200" rtl="0" algn="l">
              <a:spcBef>
                <a:spcPts val="0"/>
              </a:spcBef>
              <a:spcAft>
                <a:spcPts val="0"/>
              </a:spcAft>
              <a:buSzPts val="2800"/>
              <a:buChar char="●"/>
            </a:pPr>
            <a:r>
              <a:rPr lang="en-GB"/>
              <a:t>Parent / carer can make their own list first as an example.</a:t>
            </a:r>
            <a:endParaRPr/>
          </a:p>
        </p:txBody>
      </p:sp>
      <p:sp>
        <p:nvSpPr>
          <p:cNvPr id="204" name="Google Shape;204;p28"/>
          <p:cNvSpPr txBox="1"/>
          <p:nvPr>
            <p:ph idx="3" type="subTitle"/>
          </p:nvPr>
        </p:nvSpPr>
        <p:spPr>
          <a:xfrm>
            <a:off x="6558600" y="3154650"/>
            <a:ext cx="5170800" cy="906600"/>
          </a:xfrm>
          <a:prstGeom prst="rect">
            <a:avLst/>
          </a:prstGeom>
          <a:solidFill>
            <a:schemeClr val="lt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chemeClr val="dk2"/>
                </a:solidFill>
              </a:rPr>
              <a:t>Make it harder</a:t>
            </a:r>
            <a:endParaRPr b="1" sz="3500">
              <a:solidFill>
                <a:schemeClr val="dk2"/>
              </a:solidFill>
              <a:latin typeface="Montserrat"/>
              <a:ea typeface="Montserrat"/>
              <a:cs typeface="Montserrat"/>
              <a:sym typeface="Montserrat"/>
            </a:endParaRPr>
          </a:p>
        </p:txBody>
      </p:sp>
      <p:sp>
        <p:nvSpPr>
          <p:cNvPr id="205" name="Google Shape;205;p28"/>
          <p:cNvSpPr txBox="1"/>
          <p:nvPr>
            <p:ph idx="4" type="body"/>
          </p:nvPr>
        </p:nvSpPr>
        <p:spPr>
          <a:xfrm>
            <a:off x="6558600" y="4375650"/>
            <a:ext cx="5170800" cy="4313400"/>
          </a:xfrm>
          <a:prstGeom prst="rect">
            <a:avLst/>
          </a:prstGeom>
        </p:spPr>
        <p:txBody>
          <a:bodyPr anchorCtr="0" anchor="t" bIns="182850" lIns="182850" spcFirstLastPara="1" rIns="182850" wrap="square" tIns="180000">
            <a:noAutofit/>
          </a:bodyPr>
          <a:lstStyle/>
          <a:p>
            <a:pPr indent="-406400" lvl="0" marL="457200" rtl="0" algn="l">
              <a:spcBef>
                <a:spcPts val="0"/>
              </a:spcBef>
              <a:spcAft>
                <a:spcPts val="0"/>
              </a:spcAft>
              <a:buSzPts val="2800"/>
              <a:buChar char="●"/>
            </a:pPr>
            <a:r>
              <a:rPr lang="en-GB"/>
              <a:t>Learners can think about what they could say to help their friends if they were worried by anything online and needed support.</a:t>
            </a:r>
            <a:endParaRPr sz="2800"/>
          </a:p>
        </p:txBody>
      </p:sp>
      <p:sp>
        <p:nvSpPr>
          <p:cNvPr id="206" name="Google Shape;206;p28"/>
          <p:cNvSpPr txBox="1"/>
          <p:nvPr>
            <p:ph idx="5" type="subTitle"/>
          </p:nvPr>
        </p:nvSpPr>
        <p:spPr>
          <a:xfrm>
            <a:off x="12199250" y="3154650"/>
            <a:ext cx="5170800" cy="906600"/>
          </a:xfrm>
          <a:prstGeom prst="rect">
            <a:avLst/>
          </a:prstGeom>
          <a:solidFill>
            <a:schemeClr val="lt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chemeClr val="dk2"/>
                </a:solidFill>
              </a:rPr>
              <a:t>More ideas</a:t>
            </a:r>
            <a:endParaRPr b="1" sz="3500">
              <a:solidFill>
                <a:schemeClr val="dk2"/>
              </a:solidFill>
              <a:latin typeface="Montserrat"/>
              <a:ea typeface="Montserrat"/>
              <a:cs typeface="Montserrat"/>
              <a:sym typeface="Montserrat"/>
            </a:endParaRPr>
          </a:p>
        </p:txBody>
      </p:sp>
      <p:sp>
        <p:nvSpPr>
          <p:cNvPr id="207" name="Google Shape;207;p28"/>
          <p:cNvSpPr txBox="1"/>
          <p:nvPr>
            <p:ph idx="6" type="body"/>
          </p:nvPr>
        </p:nvSpPr>
        <p:spPr>
          <a:xfrm>
            <a:off x="12199250" y="4375650"/>
            <a:ext cx="5170800" cy="4313400"/>
          </a:xfrm>
          <a:prstGeom prst="rect">
            <a:avLst/>
          </a:prstGeom>
        </p:spPr>
        <p:txBody>
          <a:bodyPr anchorCtr="0" anchor="t" bIns="182850" lIns="182850" spcFirstLastPara="1" rIns="182850" wrap="square" tIns="180000">
            <a:noAutofit/>
          </a:bodyPr>
          <a:lstStyle/>
          <a:p>
            <a:pPr indent="-406400" lvl="0" marL="457200" rtl="0" algn="l">
              <a:spcBef>
                <a:spcPts val="0"/>
              </a:spcBef>
              <a:spcAft>
                <a:spcPts val="0"/>
              </a:spcAft>
              <a:buSzPts val="2800"/>
              <a:buChar char="●"/>
            </a:pPr>
            <a:r>
              <a:rPr lang="en-GB"/>
              <a:t>Make an internet safety poster to put up by the computer.</a:t>
            </a:r>
            <a:endParaRPr sz="2800"/>
          </a:p>
        </p:txBody>
      </p:sp>
      <p:sp>
        <p:nvSpPr>
          <p:cNvPr id="208" name="Google Shape;208;p28"/>
          <p:cNvSpPr txBox="1"/>
          <p:nvPr>
            <p:ph type="title"/>
          </p:nvPr>
        </p:nvSpPr>
        <p:spPr>
          <a:xfrm>
            <a:off x="982600" y="7376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Independent Living</a:t>
            </a:r>
            <a:endParaRPr>
              <a:solidFill>
                <a:schemeClr val="dk2"/>
              </a:solidFill>
            </a:endParaRPr>
          </a:p>
          <a:p>
            <a:pPr indent="0" lvl="0" marL="0" rtl="0" algn="l">
              <a:spcBef>
                <a:spcPts val="0"/>
              </a:spcBef>
              <a:spcAft>
                <a:spcPts val="0"/>
              </a:spcAft>
              <a:buNone/>
            </a:pPr>
            <a:r>
              <a:rPr lang="en-GB">
                <a:solidFill>
                  <a:schemeClr val="dk2"/>
                </a:solidFill>
              </a:rPr>
              <a:t>Staying Safe</a:t>
            </a:r>
            <a:endParaRPr>
              <a:solidFill>
                <a:schemeClr val="dk2"/>
              </a:solidFill>
            </a:endParaRPr>
          </a:p>
        </p:txBody>
      </p:sp>
      <p:sp>
        <p:nvSpPr>
          <p:cNvPr id="209" name="Google Shape;209;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15" name="Google Shape;215;p29"/>
          <p:cNvSpPr txBox="1"/>
          <p:nvPr>
            <p:ph idx="1" type="body"/>
          </p:nvPr>
        </p:nvSpPr>
        <p:spPr>
          <a:xfrm>
            <a:off x="917950" y="2342050"/>
            <a:ext cx="16452000" cy="649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Independent Living:</a:t>
            </a:r>
            <a:endParaRPr sz="3500"/>
          </a:p>
          <a:p>
            <a:pPr indent="-450850" lvl="0" marL="457200" rtl="0" algn="l">
              <a:spcBef>
                <a:spcPts val="2000"/>
              </a:spcBef>
              <a:spcAft>
                <a:spcPts val="0"/>
              </a:spcAft>
              <a:buSzPts val="3500"/>
              <a:buChar char="●"/>
            </a:pPr>
            <a:r>
              <a:rPr lang="en-GB" sz="3500"/>
              <a:t>Applying Learning - Community safety (Unit 6)</a:t>
            </a:r>
            <a:endParaRPr sz="3500"/>
          </a:p>
          <a:p>
            <a:pPr indent="0" lvl="0" marL="0" rtl="0" algn="l">
              <a:spcBef>
                <a:spcPts val="2000"/>
              </a:spcBef>
              <a:spcAft>
                <a:spcPts val="2000"/>
              </a:spcAft>
              <a:buNone/>
            </a:pPr>
            <a:r>
              <a:t/>
            </a:r>
            <a:endParaRPr sz="3500"/>
          </a:p>
        </p:txBody>
      </p:sp>
      <p:sp>
        <p:nvSpPr>
          <p:cNvPr id="216" name="Google Shape;216;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7" name="Google Shape;217;p2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Further Learning with Oak National</a:t>
            </a:r>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References</a:t>
            </a:r>
            <a:endParaRPr/>
          </a:p>
        </p:txBody>
      </p:sp>
      <p:sp>
        <p:nvSpPr>
          <p:cNvPr id="223" name="Google Shape;223;p30"/>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Slide 8: Education Background in Communication, Kiss Clipart; Email Marketing, compendium Pixabay; Boy at computer, Tele info today.</a:t>
            </a:r>
            <a:endParaRPr/>
          </a:p>
        </p:txBody>
      </p:sp>
      <p:sp>
        <p:nvSpPr>
          <p:cNvPr id="224" name="Google Shape;224;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idx="1" type="subTitle"/>
          </p:nvPr>
        </p:nvSpPr>
        <p:spPr>
          <a:xfrm>
            <a:off x="9504975" y="7577875"/>
            <a:ext cx="7019100" cy="906600"/>
          </a:xfrm>
          <a:prstGeom prst="rect">
            <a:avLst/>
          </a:prstGeom>
          <a:solidFill>
            <a:schemeClr val="lt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chemeClr val="dk2"/>
                </a:solidFill>
              </a:rPr>
              <a:t>Lesson 6 - Safe relationships</a:t>
            </a:r>
            <a:endParaRPr sz="3500">
              <a:solidFill>
                <a:schemeClr val="dk2"/>
              </a:solidFill>
            </a:endParaRPr>
          </a:p>
        </p:txBody>
      </p:sp>
      <p:sp>
        <p:nvSpPr>
          <p:cNvPr id="89" name="Google Shape;89;p15"/>
          <p:cNvSpPr txBox="1"/>
          <p:nvPr>
            <p:ph idx="3" type="subTitle"/>
          </p:nvPr>
        </p:nvSpPr>
        <p:spPr>
          <a:xfrm>
            <a:off x="9504975" y="1373275"/>
            <a:ext cx="7219500" cy="906600"/>
          </a:xfrm>
          <a:prstGeom prst="rect">
            <a:avLst/>
          </a:prstGeom>
          <a:solidFill>
            <a:schemeClr val="lt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chemeClr val="dk2"/>
                </a:solidFill>
              </a:rPr>
              <a:t>Lesson 2 - Safety in the home</a:t>
            </a:r>
            <a:endParaRPr sz="3500">
              <a:solidFill>
                <a:schemeClr val="dk2"/>
              </a:solidFill>
            </a:endParaRPr>
          </a:p>
        </p:txBody>
      </p:sp>
      <p:sp>
        <p:nvSpPr>
          <p:cNvPr id="90" name="Google Shape;90;p15"/>
          <p:cNvSpPr txBox="1"/>
          <p:nvPr>
            <p:ph idx="12" type="sldNum"/>
          </p:nvPr>
        </p:nvSpPr>
        <p:spPr>
          <a:xfrm>
            <a:off x="3845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1" name="Google Shape;91;p15"/>
          <p:cNvSpPr txBox="1"/>
          <p:nvPr>
            <p:ph type="title"/>
          </p:nvPr>
        </p:nvSpPr>
        <p:spPr>
          <a:xfrm>
            <a:off x="917950" y="432850"/>
            <a:ext cx="13201200" cy="906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Unit 6 - Staying Safe</a:t>
            </a:r>
            <a:endParaRPr>
              <a:solidFill>
                <a:schemeClr val="dk2"/>
              </a:solidFill>
            </a:endParaRPr>
          </a:p>
        </p:txBody>
      </p:sp>
      <p:sp>
        <p:nvSpPr>
          <p:cNvPr id="92" name="Google Shape;92;p15"/>
          <p:cNvSpPr txBox="1"/>
          <p:nvPr>
            <p:ph idx="1" type="subTitle"/>
          </p:nvPr>
        </p:nvSpPr>
        <p:spPr>
          <a:xfrm>
            <a:off x="933600" y="1373275"/>
            <a:ext cx="7219500" cy="906600"/>
          </a:xfrm>
          <a:prstGeom prst="rect">
            <a:avLst/>
          </a:prstGeom>
          <a:solidFill>
            <a:schemeClr val="lt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chemeClr val="dk2"/>
                </a:solidFill>
              </a:rPr>
              <a:t>Lesson 1 - Online safety</a:t>
            </a:r>
            <a:endParaRPr sz="3500">
              <a:solidFill>
                <a:schemeClr val="dk2"/>
              </a:solidFill>
            </a:endParaRPr>
          </a:p>
        </p:txBody>
      </p:sp>
      <p:sp>
        <p:nvSpPr>
          <p:cNvPr id="93" name="Google Shape;93;p15"/>
          <p:cNvSpPr txBox="1"/>
          <p:nvPr>
            <p:ph idx="8" type="body"/>
          </p:nvPr>
        </p:nvSpPr>
        <p:spPr>
          <a:xfrm>
            <a:off x="933600" y="55075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Who do we interact with during our day, and what do we share with them?</a:t>
            </a:r>
            <a:endParaRPr sz="3500"/>
          </a:p>
        </p:txBody>
      </p:sp>
      <p:sp>
        <p:nvSpPr>
          <p:cNvPr id="94" name="Google Shape;94;p15"/>
          <p:cNvSpPr txBox="1"/>
          <p:nvPr>
            <p:ph idx="8" type="body"/>
          </p:nvPr>
        </p:nvSpPr>
        <p:spPr>
          <a:xfrm>
            <a:off x="933600" y="2342900"/>
            <a:ext cx="7902000" cy="1932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How can we stay safe online? What information should we share online?</a:t>
            </a:r>
            <a:endParaRPr sz="3500"/>
          </a:p>
        </p:txBody>
      </p:sp>
      <p:sp>
        <p:nvSpPr>
          <p:cNvPr id="95" name="Google Shape;95;p15"/>
          <p:cNvSpPr txBox="1"/>
          <p:nvPr>
            <p:ph idx="1" type="subTitle"/>
          </p:nvPr>
        </p:nvSpPr>
        <p:spPr>
          <a:xfrm>
            <a:off x="9504975" y="4496150"/>
            <a:ext cx="7219500" cy="906600"/>
          </a:xfrm>
          <a:prstGeom prst="rect">
            <a:avLst/>
          </a:prstGeom>
          <a:solidFill>
            <a:schemeClr val="lt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chemeClr val="dk2"/>
                </a:solidFill>
              </a:rPr>
              <a:t>Lesson</a:t>
            </a:r>
            <a:r>
              <a:rPr lang="en-GB" sz="3500">
                <a:solidFill>
                  <a:schemeClr val="dk2"/>
                </a:solidFill>
              </a:rPr>
              <a:t> 4 - Road safety</a:t>
            </a:r>
            <a:endParaRPr sz="3500">
              <a:solidFill>
                <a:schemeClr val="dk2"/>
              </a:solidFill>
            </a:endParaRPr>
          </a:p>
        </p:txBody>
      </p:sp>
      <p:sp>
        <p:nvSpPr>
          <p:cNvPr id="96" name="Google Shape;96;p15"/>
          <p:cNvSpPr txBox="1"/>
          <p:nvPr>
            <p:ph idx="8" type="body"/>
          </p:nvPr>
        </p:nvSpPr>
        <p:spPr>
          <a:xfrm>
            <a:off x="9504975" y="55075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How can we make sure we are safe on the road? What precautions can we take?</a:t>
            </a:r>
            <a:endParaRPr sz="3500"/>
          </a:p>
        </p:txBody>
      </p:sp>
      <p:sp>
        <p:nvSpPr>
          <p:cNvPr id="97" name="Google Shape;97;p15"/>
          <p:cNvSpPr txBox="1"/>
          <p:nvPr>
            <p:ph idx="8" type="body"/>
          </p:nvPr>
        </p:nvSpPr>
        <p:spPr>
          <a:xfrm>
            <a:off x="9504975" y="23429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What hazards are there at home? How can we minimise those hazards?</a:t>
            </a:r>
            <a:endParaRPr sz="3500"/>
          </a:p>
        </p:txBody>
      </p:sp>
      <p:sp>
        <p:nvSpPr>
          <p:cNvPr id="98" name="Google Shape;98;p15"/>
          <p:cNvSpPr txBox="1"/>
          <p:nvPr>
            <p:ph idx="1" type="subTitle"/>
          </p:nvPr>
        </p:nvSpPr>
        <p:spPr>
          <a:xfrm>
            <a:off x="933600" y="4496150"/>
            <a:ext cx="7219500" cy="906600"/>
          </a:xfrm>
          <a:prstGeom prst="rect">
            <a:avLst/>
          </a:prstGeom>
          <a:solidFill>
            <a:schemeClr val="lt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chemeClr val="dk2"/>
                </a:solidFill>
              </a:rPr>
              <a:t>Lesson 3 - Community safety</a:t>
            </a:r>
            <a:endParaRPr sz="3500">
              <a:solidFill>
                <a:schemeClr val="dk2"/>
              </a:solidFill>
            </a:endParaRPr>
          </a:p>
        </p:txBody>
      </p:sp>
      <p:sp>
        <p:nvSpPr>
          <p:cNvPr id="99" name="Google Shape;99;p15"/>
          <p:cNvSpPr txBox="1"/>
          <p:nvPr>
            <p:ph idx="3" type="subTitle"/>
          </p:nvPr>
        </p:nvSpPr>
        <p:spPr>
          <a:xfrm>
            <a:off x="933600" y="7675413"/>
            <a:ext cx="7219500" cy="906600"/>
          </a:xfrm>
          <a:prstGeom prst="rect">
            <a:avLst/>
          </a:prstGeom>
          <a:solidFill>
            <a:schemeClr val="lt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chemeClr val="dk2"/>
                </a:solidFill>
              </a:rPr>
              <a:t>Lesson 5 - Safety on transport</a:t>
            </a:r>
            <a:endParaRPr sz="3500">
              <a:solidFill>
                <a:schemeClr val="dk2"/>
              </a:solidFill>
            </a:endParaRPr>
          </a:p>
        </p:txBody>
      </p:sp>
      <p:sp>
        <p:nvSpPr>
          <p:cNvPr id="100" name="Google Shape;100;p15"/>
          <p:cNvSpPr txBox="1"/>
          <p:nvPr>
            <p:ph idx="8" type="body"/>
          </p:nvPr>
        </p:nvSpPr>
        <p:spPr>
          <a:xfrm>
            <a:off x="933600" y="86848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Planning for safe travel on public transport.</a:t>
            </a:r>
            <a:endParaRPr sz="3500"/>
          </a:p>
        </p:txBody>
      </p:sp>
      <p:sp>
        <p:nvSpPr>
          <p:cNvPr id="101" name="Google Shape;101;p15"/>
          <p:cNvSpPr txBox="1"/>
          <p:nvPr>
            <p:ph idx="8" type="body"/>
          </p:nvPr>
        </p:nvSpPr>
        <p:spPr>
          <a:xfrm>
            <a:off x="9504975" y="85960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Staying safe in close and intimate relationships.</a:t>
            </a:r>
            <a:endParaRPr sz="3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6"/>
          <p:cNvSpPr txBox="1"/>
          <p:nvPr/>
        </p:nvSpPr>
        <p:spPr>
          <a:xfrm>
            <a:off x="914400" y="2863400"/>
            <a:ext cx="159945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6000">
                <a:solidFill>
                  <a:schemeClr val="dk2"/>
                </a:solidFill>
                <a:latin typeface="Montserrat SemiBold"/>
                <a:ea typeface="Montserrat SemiBold"/>
                <a:cs typeface="Montserrat SemiBold"/>
                <a:sym typeface="Montserrat SemiBold"/>
              </a:rPr>
              <a:t>Lesson 1 - Online safety</a:t>
            </a:r>
            <a:endParaRPr sz="6000">
              <a:solidFill>
                <a:schemeClr val="dk2"/>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t/>
            </a:r>
            <a:endParaRPr sz="6000">
              <a:solidFill>
                <a:schemeClr val="dk2"/>
              </a:solidFill>
              <a:latin typeface="Montserrat SemiBold"/>
              <a:ea typeface="Montserrat SemiBold"/>
              <a:cs typeface="Montserrat SemiBold"/>
              <a:sym typeface="Montserrat SemiBold"/>
            </a:endParaRPr>
          </a:p>
          <a:p>
            <a:pPr indent="0" lvl="0" marL="0" rtl="0" algn="l">
              <a:lnSpc>
                <a:spcPct val="130000"/>
              </a:lnSpc>
              <a:spcBef>
                <a:spcPts val="0"/>
              </a:spcBef>
              <a:spcAft>
                <a:spcPts val="2000"/>
              </a:spcAft>
              <a:buNone/>
            </a:pPr>
            <a:r>
              <a:rPr b="1" lang="en-GB" sz="3500">
                <a:solidFill>
                  <a:schemeClr val="dk2"/>
                </a:solidFill>
                <a:latin typeface="Montserrat"/>
                <a:ea typeface="Montserrat"/>
                <a:cs typeface="Montserrat"/>
                <a:sym typeface="Montserrat"/>
              </a:rPr>
              <a:t>Due to the subject of social media being discussed, this lesson is appropriate for learners above the age of 13. </a:t>
            </a:r>
            <a:endParaRPr sz="6300">
              <a:solidFill>
                <a:schemeClr val="dk2"/>
              </a:solidFill>
              <a:latin typeface="Montserrat SemiBold"/>
              <a:ea typeface="Montserrat SemiBold"/>
              <a:cs typeface="Montserrat SemiBold"/>
              <a:sym typeface="Montserrat SemiBold"/>
            </a:endParaRPr>
          </a:p>
        </p:txBody>
      </p:sp>
      <p:sp>
        <p:nvSpPr>
          <p:cNvPr id="107" name="Google Shape;107;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08" name="Google Shape;10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rgbClr val="434343"/>
                </a:solidFill>
              </a:rPr>
              <a:t>‹#›</a:t>
            </a:fld>
            <a:endParaRPr>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Safety measures for teachers / parents / carers</a:t>
            </a:r>
            <a:endParaRPr/>
          </a:p>
        </p:txBody>
      </p:sp>
      <p:sp>
        <p:nvSpPr>
          <p:cNvPr id="114" name="Google Shape;114;p17"/>
          <p:cNvSpPr txBox="1"/>
          <p:nvPr>
            <p:ph idx="1" type="body"/>
          </p:nvPr>
        </p:nvSpPr>
        <p:spPr>
          <a:xfrm>
            <a:off x="917950" y="2519050"/>
            <a:ext cx="16452000" cy="6319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GB"/>
              <a:t>Unit 6 lessons contain safety messages and discussions around potentially sensitive topics. Please ensure all lessons are delivered by a parent / carer or teacher.</a:t>
            </a:r>
            <a:endParaRPr/>
          </a:p>
          <a:p>
            <a:pPr indent="0" lvl="0" marL="0" rtl="0" algn="l">
              <a:spcBef>
                <a:spcPts val="2000"/>
              </a:spcBef>
              <a:spcAft>
                <a:spcPts val="2000"/>
              </a:spcAft>
              <a:buNone/>
            </a:pPr>
            <a:r>
              <a:t/>
            </a:r>
            <a:endParaRPr/>
          </a:p>
        </p:txBody>
      </p:sp>
      <p:sp>
        <p:nvSpPr>
          <p:cNvPr id="115" name="Google Shape;115;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917950" y="661450"/>
            <a:ext cx="13201200" cy="96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Teacher notes - Lesson 1</a:t>
            </a:r>
            <a:endParaRPr/>
          </a:p>
        </p:txBody>
      </p:sp>
      <p:sp>
        <p:nvSpPr>
          <p:cNvPr id="121" name="Google Shape;121;p18"/>
          <p:cNvSpPr txBox="1"/>
          <p:nvPr>
            <p:ph idx="1" type="body"/>
          </p:nvPr>
        </p:nvSpPr>
        <p:spPr>
          <a:xfrm>
            <a:off x="406350" y="1639425"/>
            <a:ext cx="17619300" cy="830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L</a:t>
            </a:r>
            <a:r>
              <a:rPr lang="en-GB"/>
              <a:t>earning Intention: To understand what information I should and should not share online and when I should ask for support.</a:t>
            </a:r>
            <a:endParaRPr/>
          </a:p>
          <a:p>
            <a:pPr indent="-431800" lvl="0" marL="457200" rtl="0" algn="l">
              <a:spcBef>
                <a:spcPts val="2000"/>
              </a:spcBef>
              <a:spcAft>
                <a:spcPts val="0"/>
              </a:spcAft>
              <a:buSzPts val="3200"/>
              <a:buAutoNum type="arabicPeriod"/>
            </a:pPr>
            <a:r>
              <a:rPr lang="en-GB"/>
              <a:t>Encourage learners to discuss what platforms they use online, e.g. emails, social media, online gaming. Write each on a piece of paper.</a:t>
            </a:r>
            <a:endParaRPr/>
          </a:p>
          <a:p>
            <a:pPr indent="-431800" lvl="0" marL="457200" rtl="0" algn="l">
              <a:spcBef>
                <a:spcPts val="0"/>
              </a:spcBef>
              <a:spcAft>
                <a:spcPts val="0"/>
              </a:spcAft>
              <a:buSzPts val="3200"/>
              <a:buAutoNum type="arabicPeriod"/>
            </a:pPr>
            <a:r>
              <a:rPr lang="en-GB"/>
              <a:t>Discuss what information they talk about using each platform, and whether that information is private or public.  Have them write what information should and should not be shared on each platform, under the heading.</a:t>
            </a:r>
            <a:endParaRPr/>
          </a:p>
          <a:p>
            <a:pPr indent="-431800" lvl="0" marL="457200" rtl="0" algn="l">
              <a:spcBef>
                <a:spcPts val="0"/>
              </a:spcBef>
              <a:spcAft>
                <a:spcPts val="0"/>
              </a:spcAft>
              <a:buSzPts val="3200"/>
              <a:buAutoNum type="arabicPeriod"/>
            </a:pPr>
            <a:r>
              <a:rPr lang="en-GB"/>
              <a:t>Learners should be told when they may need support  if they encounter online bullying, receive emails from strangers or anything that worries them.</a:t>
            </a:r>
            <a:endParaRPr/>
          </a:p>
          <a:p>
            <a:pPr indent="0" lvl="0" marL="0" rtl="0" algn="l">
              <a:spcBef>
                <a:spcPts val="2000"/>
              </a:spcBef>
              <a:spcAft>
                <a:spcPts val="0"/>
              </a:spcAft>
              <a:buNone/>
            </a:pPr>
            <a:r>
              <a:rPr lang="en-GB"/>
              <a:t>You will need: A pen and paper.</a:t>
            </a:r>
            <a:endParaRPr/>
          </a:p>
          <a:p>
            <a:pPr indent="0" lvl="0" marL="0" rtl="0" algn="l">
              <a:spcBef>
                <a:spcPts val="2000"/>
              </a:spcBef>
              <a:spcAft>
                <a:spcPts val="0"/>
              </a:spcAft>
              <a:buNone/>
            </a:pPr>
            <a:r>
              <a:rPr b="1" lang="en-GB"/>
              <a:t>Due to the subject of social media being discussed, this lesson is appropriate for learners above the age of 13. </a:t>
            </a:r>
            <a:endParaRPr b="1"/>
          </a:p>
          <a:p>
            <a:pPr indent="0" lvl="0" marL="0" rtl="0" algn="l">
              <a:spcBef>
                <a:spcPts val="2000"/>
              </a:spcBef>
              <a:spcAft>
                <a:spcPts val="2000"/>
              </a:spcAft>
              <a:buNone/>
            </a:pPr>
            <a:r>
              <a:t/>
            </a:r>
            <a:endParaRPr/>
          </a:p>
        </p:txBody>
      </p:sp>
      <p:sp>
        <p:nvSpPr>
          <p:cNvPr id="122" name="Google Shape;122;p18"/>
          <p:cNvSpPr txBox="1"/>
          <p:nvPr>
            <p:ph idx="12" type="sldNum"/>
          </p:nvPr>
        </p:nvSpPr>
        <p:spPr>
          <a:xfrm>
            <a:off x="384541" y="9967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28" name="Google Shape;128;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rgbClr val="434343"/>
                </a:solidFill>
              </a:rPr>
              <a:t>‹#›</a:t>
            </a:fld>
            <a:endParaRPr>
              <a:solidFill>
                <a:srgbClr val="434343"/>
              </a:solidFill>
            </a:endParaRPr>
          </a:p>
        </p:txBody>
      </p:sp>
      <p:sp>
        <p:nvSpPr>
          <p:cNvPr id="129" name="Google Shape;129;p19"/>
          <p:cNvSpPr txBox="1"/>
          <p:nvPr/>
        </p:nvSpPr>
        <p:spPr>
          <a:xfrm>
            <a:off x="917950" y="2876300"/>
            <a:ext cx="14916300" cy="361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6000">
                <a:solidFill>
                  <a:srgbClr val="4B3241"/>
                </a:solidFill>
                <a:latin typeface="Montserrat SemiBold"/>
                <a:ea typeface="Montserrat SemiBold"/>
                <a:cs typeface="Montserrat SemiBold"/>
                <a:sym typeface="Montserrat SemiBold"/>
              </a:rPr>
              <a:t>Online safety</a:t>
            </a:r>
            <a:endParaRPr sz="1600">
              <a:latin typeface="Montserrat"/>
              <a:ea typeface="Montserrat"/>
              <a:cs typeface="Montserrat"/>
              <a:sym typeface="Montserrat"/>
            </a:endParaRPr>
          </a:p>
        </p:txBody>
      </p:sp>
      <p:sp>
        <p:nvSpPr>
          <p:cNvPr id="130" name="Google Shape;130;p19"/>
          <p:cNvSpPr txBox="1"/>
          <p:nvPr>
            <p:ph idx="4294967295" type="subTitle"/>
          </p:nvPr>
        </p:nvSpPr>
        <p:spPr>
          <a:xfrm>
            <a:off x="936800" y="687425"/>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Staying Safe</a:t>
            </a:r>
            <a:endParaRPr>
              <a:solidFill>
                <a:srgbClr val="4B3241"/>
              </a:solidFill>
            </a:endParaRPr>
          </a:p>
        </p:txBody>
      </p:sp>
      <p:sp>
        <p:nvSpPr>
          <p:cNvPr id="131" name="Google Shape;131;p19"/>
          <p:cNvSpPr txBox="1"/>
          <p:nvPr>
            <p:ph idx="4294967295" type="subTitle"/>
          </p:nvPr>
        </p:nvSpPr>
        <p:spPr>
          <a:xfrm>
            <a:off x="917950" y="8148575"/>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Applying Learning</a:t>
            </a:r>
            <a:endParaRPr>
              <a:solidFill>
                <a:srgbClr val="4B324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917950" y="890150"/>
            <a:ext cx="13201200" cy="8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Lesson Activity Stages</a:t>
            </a:r>
            <a:endParaRPr/>
          </a:p>
        </p:txBody>
      </p:sp>
      <p:sp>
        <p:nvSpPr>
          <p:cNvPr id="137" name="Google Shape;137;p20"/>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450850" lvl="0" marL="457200" rtl="0" algn="l">
              <a:spcBef>
                <a:spcPts val="0"/>
              </a:spcBef>
              <a:spcAft>
                <a:spcPts val="0"/>
              </a:spcAft>
              <a:buSzPts val="3500"/>
              <a:buChar char="●"/>
            </a:pPr>
            <a:r>
              <a:rPr lang="en-GB" sz="3500"/>
              <a:t>What do you use online?</a:t>
            </a:r>
            <a:endParaRPr sz="3500"/>
          </a:p>
          <a:p>
            <a:pPr indent="0" lvl="0" marL="0" rtl="0" algn="l">
              <a:spcBef>
                <a:spcPts val="2000"/>
              </a:spcBef>
              <a:spcAft>
                <a:spcPts val="0"/>
              </a:spcAft>
              <a:buNone/>
            </a:pPr>
            <a:r>
              <a:t/>
            </a:r>
            <a:endParaRPr sz="3500"/>
          </a:p>
          <a:p>
            <a:pPr indent="-450850" lvl="0" marL="457200" rtl="0" algn="l">
              <a:spcBef>
                <a:spcPts val="2000"/>
              </a:spcBef>
              <a:spcAft>
                <a:spcPts val="0"/>
              </a:spcAft>
              <a:buSzPts val="3500"/>
              <a:buChar char="●"/>
            </a:pPr>
            <a:r>
              <a:rPr lang="en-GB" sz="3500"/>
              <a:t>Information sharing - private / public</a:t>
            </a:r>
            <a:endParaRPr sz="3500"/>
          </a:p>
          <a:p>
            <a:pPr indent="0" lvl="0" marL="0" rtl="0" algn="l">
              <a:spcBef>
                <a:spcPts val="2000"/>
              </a:spcBef>
              <a:spcAft>
                <a:spcPts val="0"/>
              </a:spcAft>
              <a:buNone/>
            </a:pPr>
            <a:r>
              <a:t/>
            </a:r>
            <a:endParaRPr sz="3500"/>
          </a:p>
          <a:p>
            <a:pPr indent="-450850" lvl="0" marL="457200" rtl="0" algn="l">
              <a:spcBef>
                <a:spcPts val="2000"/>
              </a:spcBef>
              <a:spcAft>
                <a:spcPts val="0"/>
              </a:spcAft>
              <a:buSzPts val="3500"/>
              <a:buChar char="●"/>
            </a:pPr>
            <a:r>
              <a:rPr lang="en-GB" sz="3500"/>
              <a:t>When to get support?</a:t>
            </a:r>
            <a:endParaRPr sz="3500"/>
          </a:p>
          <a:p>
            <a:pPr indent="0" lvl="0" marL="0" rtl="0" algn="l">
              <a:spcBef>
                <a:spcPts val="2000"/>
              </a:spcBef>
              <a:spcAft>
                <a:spcPts val="2000"/>
              </a:spcAft>
              <a:buNone/>
            </a:pPr>
            <a:r>
              <a:t/>
            </a:r>
            <a:endParaRPr/>
          </a:p>
        </p:txBody>
      </p:sp>
      <p:sp>
        <p:nvSpPr>
          <p:cNvPr id="138" name="Google Shape;138;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What do you use online?</a:t>
            </a:r>
            <a:endParaRPr/>
          </a:p>
        </p:txBody>
      </p:sp>
      <p:sp>
        <p:nvSpPr>
          <p:cNvPr id="144" name="Google Shape;144;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45" name="Google Shape;145;p21"/>
          <p:cNvPicPr preferRelativeResize="0"/>
          <p:nvPr/>
        </p:nvPicPr>
        <p:blipFill rotWithShape="1">
          <a:blip r:embed="rId3">
            <a:alphaModFix/>
          </a:blip>
          <a:srcRect b="0" l="0" r="0" t="0"/>
          <a:stretch/>
        </p:blipFill>
        <p:spPr>
          <a:xfrm>
            <a:off x="413500" y="3324101"/>
            <a:ext cx="6314499" cy="4728926"/>
          </a:xfrm>
          <a:prstGeom prst="rect">
            <a:avLst/>
          </a:prstGeom>
          <a:noFill/>
          <a:ln>
            <a:noFill/>
          </a:ln>
        </p:spPr>
      </p:pic>
      <p:pic>
        <p:nvPicPr>
          <p:cNvPr id="146" name="Google Shape;146;p21"/>
          <p:cNvPicPr preferRelativeResize="0"/>
          <p:nvPr/>
        </p:nvPicPr>
        <p:blipFill rotWithShape="1">
          <a:blip r:embed="rId4">
            <a:alphaModFix/>
          </a:blip>
          <a:srcRect b="0" l="0" r="0" t="0"/>
          <a:stretch/>
        </p:blipFill>
        <p:spPr>
          <a:xfrm>
            <a:off x="9949825" y="3324100"/>
            <a:ext cx="8177575" cy="460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917950" y="486425"/>
            <a:ext cx="13201200" cy="203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What do you use online? </a:t>
            </a:r>
            <a:endParaRPr/>
          </a:p>
          <a:p>
            <a:pPr indent="0" lvl="0" marL="0" rtl="0" algn="l">
              <a:spcBef>
                <a:spcPts val="0"/>
              </a:spcBef>
              <a:spcAft>
                <a:spcPts val="0"/>
              </a:spcAft>
              <a:buNone/>
            </a:pPr>
            <a:r>
              <a:rPr lang="en-GB"/>
              <a:t>Write at the top of each page</a:t>
            </a:r>
            <a:endParaRPr/>
          </a:p>
        </p:txBody>
      </p:sp>
      <p:sp>
        <p:nvSpPr>
          <p:cNvPr id="152" name="Google Shape;152;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3" name="Google Shape;153;p22"/>
          <p:cNvSpPr txBox="1"/>
          <p:nvPr/>
        </p:nvSpPr>
        <p:spPr>
          <a:xfrm>
            <a:off x="691250" y="2108425"/>
            <a:ext cx="5357700" cy="7413000"/>
          </a:xfrm>
          <a:prstGeom prst="rect">
            <a:avLst/>
          </a:prstGeom>
          <a:noFill/>
          <a:ln cap="flat" cmpd="sng" w="38100">
            <a:solidFill>
              <a:srgbClr val="4B324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latin typeface="Montserrat"/>
                <a:ea typeface="Montserrat"/>
                <a:cs typeface="Montserrat"/>
                <a:sym typeface="Montserrat"/>
              </a:rPr>
              <a:t>Platform one</a:t>
            </a:r>
            <a:endParaRPr b="1" sz="3000" u="sng">
              <a:latin typeface="Montserrat"/>
              <a:ea typeface="Montserrat"/>
              <a:cs typeface="Montserrat"/>
              <a:sym typeface="Montserrat"/>
            </a:endParaRPr>
          </a:p>
        </p:txBody>
      </p:sp>
      <p:sp>
        <p:nvSpPr>
          <p:cNvPr id="154" name="Google Shape;154;p22"/>
          <p:cNvSpPr txBox="1"/>
          <p:nvPr/>
        </p:nvSpPr>
        <p:spPr>
          <a:xfrm>
            <a:off x="6356575" y="2122800"/>
            <a:ext cx="5357700" cy="7413000"/>
          </a:xfrm>
          <a:prstGeom prst="rect">
            <a:avLst/>
          </a:prstGeom>
          <a:noFill/>
          <a:ln cap="flat" cmpd="sng" w="38100">
            <a:solidFill>
              <a:srgbClr val="4B324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latin typeface="Montserrat"/>
                <a:ea typeface="Montserrat"/>
                <a:cs typeface="Montserrat"/>
                <a:sym typeface="Montserrat"/>
              </a:rPr>
              <a:t>Platform two</a:t>
            </a:r>
            <a:endParaRPr b="1" sz="3000" u="sng">
              <a:latin typeface="Montserrat"/>
              <a:ea typeface="Montserrat"/>
              <a:cs typeface="Montserrat"/>
              <a:sym typeface="Montserrat"/>
            </a:endParaRPr>
          </a:p>
        </p:txBody>
      </p:sp>
      <p:sp>
        <p:nvSpPr>
          <p:cNvPr id="155" name="Google Shape;155;p22"/>
          <p:cNvSpPr txBox="1"/>
          <p:nvPr/>
        </p:nvSpPr>
        <p:spPr>
          <a:xfrm>
            <a:off x="12015900" y="2123250"/>
            <a:ext cx="5357700" cy="7413000"/>
          </a:xfrm>
          <a:prstGeom prst="rect">
            <a:avLst/>
          </a:prstGeom>
          <a:noFill/>
          <a:ln cap="flat" cmpd="sng" w="38100">
            <a:solidFill>
              <a:srgbClr val="4B324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latin typeface="Montserrat"/>
                <a:ea typeface="Montserrat"/>
                <a:cs typeface="Montserrat"/>
                <a:sym typeface="Montserrat"/>
              </a:rPr>
              <a:t>Platform three</a:t>
            </a:r>
            <a:endParaRPr b="1" sz="3000" u="sng">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