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31C395-4B7C-460F-9C97-1C2E392CFC93}">
  <a:tblStyle styleId="{6131C395-4B7C-460F-9C97-1C2E392CFC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675bab19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675bab19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31e680eef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31e680eef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cc45c7aab_0_1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cc45c7aab_0_1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f9719623b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f9719623b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f9719623b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f9719623b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f9a24f237_0_7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f9a24f237_0_7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f9a24f237_0_7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f9a24f237_0_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31215d780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31215d780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1371600" y="1683544"/>
            <a:ext cx="155448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9000"/>
              <a:buFont typeface="Century Gothic"/>
              <a:buNone/>
              <a:defRPr sz="9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2286000" y="5403057"/>
            <a:ext cx="137160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3600"/>
              <a:buNone/>
              <a:defRPr sz="36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3000"/>
              <a:buNone/>
              <a:defRPr sz="3000"/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 sz="27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/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>
  <p:cSld name="TITLE_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ctrTitle"/>
          </p:nvPr>
        </p:nvSpPr>
        <p:spPr>
          <a:xfrm>
            <a:off x="1371600" y="1683544"/>
            <a:ext cx="155448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9000"/>
              <a:buFont typeface="Century Gothic"/>
              <a:buNone/>
              <a:defRPr sz="9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2286000" y="5403057"/>
            <a:ext cx="137160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3600"/>
              <a:buNone/>
              <a:defRPr sz="36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3000"/>
              <a:buNone/>
              <a:defRPr sz="3000"/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 sz="27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/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 showMasterSp="0">
  <p:cSld name="TITLE_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ctrTitle"/>
          </p:nvPr>
        </p:nvSpPr>
        <p:spPr>
          <a:xfrm>
            <a:off x="1371600" y="1683544"/>
            <a:ext cx="155448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9000"/>
              <a:buFont typeface="Century Gothic"/>
              <a:buNone/>
              <a:defRPr sz="9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2286000" y="5403057"/>
            <a:ext cx="137160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3600"/>
              <a:buNone/>
              <a:defRPr sz="36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3000"/>
              <a:buNone/>
              <a:defRPr sz="3000"/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 sz="27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/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ctrTitle"/>
          </p:nvPr>
        </p:nvSpPr>
        <p:spPr>
          <a:xfrm>
            <a:off x="1015125" y="2668075"/>
            <a:ext cx="16354800" cy="372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>
                <a:solidFill>
                  <a:srgbClr val="4B3241"/>
                </a:solidFill>
              </a:rPr>
              <a:t>Saying what we do for other people [2</a:t>
            </a:r>
            <a:r>
              <a:rPr lang="en-GB" sz="5100">
                <a:solidFill>
                  <a:srgbClr val="4B3241"/>
                </a:solidFill>
              </a:rPr>
              <a:t>/2</a:t>
            </a:r>
            <a:r>
              <a:rPr lang="en-GB" sz="5100">
                <a:solidFill>
                  <a:srgbClr val="4B3241"/>
                </a:solidFill>
              </a:rPr>
              <a:t>] </a:t>
            </a:r>
            <a:endParaRPr sz="5100">
              <a:solidFill>
                <a:srgbClr val="4B3241"/>
              </a:solidFill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Char char="-"/>
            </a:pPr>
            <a:r>
              <a:rPr i="1" lang="en-GB" sz="5000">
                <a:solidFill>
                  <a:srgbClr val="4B3241"/>
                </a:solidFill>
              </a:rPr>
              <a:t>Indirect object pronouns</a:t>
            </a:r>
            <a:endParaRPr i="1" sz="5000">
              <a:solidFill>
                <a:srgbClr val="4B324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>
              <a:solidFill>
                <a:srgbClr val="4B3241"/>
              </a:solidFill>
            </a:endParaRPr>
          </a:p>
        </p:txBody>
      </p:sp>
      <p:sp>
        <p:nvSpPr>
          <p:cNvPr id="98" name="Google Shape;98;p19"/>
          <p:cNvSpPr txBox="1"/>
          <p:nvPr>
            <p:ph idx="1" type="subTitle"/>
          </p:nvPr>
        </p:nvSpPr>
        <p:spPr>
          <a:xfrm>
            <a:off x="611967" y="1367642"/>
            <a:ext cx="10967700" cy="10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99" name="Google Shape;99;p19"/>
          <p:cNvSpPr txBox="1"/>
          <p:nvPr>
            <p:ph idx="2" type="subTitle"/>
          </p:nvPr>
        </p:nvSpPr>
        <p:spPr>
          <a:xfrm>
            <a:off x="611967" y="8583655"/>
            <a:ext cx="7426500" cy="82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orita Allinson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02375" y="236375"/>
            <a:ext cx="83832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7000"/>
              <a:t>La fonética</a:t>
            </a:r>
            <a:br>
              <a:rPr lang="en-GB" sz="7000"/>
            </a:br>
            <a:endParaRPr sz="7000"/>
          </a:p>
        </p:txBody>
      </p:sp>
      <p:sp>
        <p:nvSpPr>
          <p:cNvPr descr="rectangle" id="105" name="Google Shape;105;p20"/>
          <p:cNvSpPr/>
          <p:nvPr/>
        </p:nvSpPr>
        <p:spPr>
          <a:xfrm>
            <a:off x="7098088" y="3735163"/>
            <a:ext cx="4289100" cy="37020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8072126" y="1605450"/>
            <a:ext cx="25071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latin typeface="Montserrat"/>
                <a:ea typeface="Montserrat"/>
                <a:cs typeface="Montserrat"/>
                <a:sym typeface="Montserrat"/>
              </a:rPr>
              <a:t>[z]</a:t>
            </a:r>
            <a:endParaRPr b="1" sz="1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7774738" y="6135588"/>
            <a:ext cx="4374600" cy="17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ona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67823" y="4769775"/>
            <a:ext cx="58692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lang="en-GB" sz="9000"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arzuela</a:t>
            </a:r>
            <a:endParaRPr i="0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10375821" y="289475"/>
            <a:ext cx="59889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lang="en-GB" sz="9000"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amora</a:t>
            </a:r>
            <a:endParaRPr i="0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86866" y="1019963"/>
            <a:ext cx="50844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lang="en-GB" sz="9000"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ra</a:t>
            </a:r>
            <a:endParaRPr i="0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12003080" y="4769775"/>
            <a:ext cx="50844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alcá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ar</a:t>
            </a:r>
            <a:endParaRPr i="0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21"/>
          <p:cNvGraphicFramePr/>
          <p:nvPr/>
        </p:nvGraphicFramePr>
        <p:xfrm>
          <a:off x="2098400" y="120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{6131C395-4B7C-460F-9C97-1C2E392CFC93}</a:tableStyleId>
              </a:tblPr>
              <a:tblGrid>
                <a:gridCol w="5240550"/>
                <a:gridCol w="7585625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apoyo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support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ayuda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help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preparar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prepare, preparing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regalar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give, giving (as a gift)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coche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reloj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watch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enviar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send, sending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/>
        </p:nvSpPr>
        <p:spPr>
          <a:xfrm>
            <a:off x="860450" y="105027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" name="Google Shape;122;p22"/>
          <p:cNvSpPr txBox="1"/>
          <p:nvPr>
            <p:ph type="title"/>
          </p:nvPr>
        </p:nvSpPr>
        <p:spPr>
          <a:xfrm>
            <a:off x="737300" y="360525"/>
            <a:ext cx="13201200" cy="87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Indirect object pronouns (IOP)-  to/for him/her</a:t>
            </a:r>
            <a:endParaRPr sz="3600"/>
          </a:p>
        </p:txBody>
      </p:sp>
      <p:sp>
        <p:nvSpPr>
          <p:cNvPr id="123" name="Google Shape;123;p22"/>
          <p:cNvSpPr txBox="1"/>
          <p:nvPr/>
        </p:nvSpPr>
        <p:spPr>
          <a:xfrm>
            <a:off x="737300" y="5680000"/>
            <a:ext cx="75483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 give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the present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 my sister					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4453613" y="3428925"/>
            <a:ext cx="3034500" cy="11853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indirect object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1292950" y="3428925"/>
            <a:ext cx="2662800" cy="11853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direct object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651450" y="1130325"/>
            <a:ext cx="15967200" cy="13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The indirect object tells you who the direct object is given to or who it is for.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651450" y="2725900"/>
            <a:ext cx="75483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buy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the present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for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 my brother					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4453613" y="6425050"/>
            <a:ext cx="3034500" cy="11853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indirect object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1292950" y="6425050"/>
            <a:ext cx="2662800" cy="11853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direct object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8831950" y="5549450"/>
            <a:ext cx="68136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 give the book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 her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8831950" y="2605400"/>
            <a:ext cx="68136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 b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uy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the book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or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 h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im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12793618" y="3306400"/>
            <a:ext cx="1325100" cy="11853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IOP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12888768" y="6283425"/>
            <a:ext cx="1325100" cy="11853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IOP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/>
        </p:nvSpPr>
        <p:spPr>
          <a:xfrm>
            <a:off x="860450" y="105027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9" name="Google Shape;139;p23"/>
          <p:cNvSpPr txBox="1"/>
          <p:nvPr>
            <p:ph type="title"/>
          </p:nvPr>
        </p:nvSpPr>
        <p:spPr>
          <a:xfrm>
            <a:off x="737300" y="360525"/>
            <a:ext cx="13201200" cy="87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Indirect object pronouns (IOP)-  to/for him/her</a:t>
            </a:r>
            <a:endParaRPr sz="3600"/>
          </a:p>
        </p:txBody>
      </p:sp>
      <p:sp>
        <p:nvSpPr>
          <p:cNvPr id="140" name="Google Shape;140;p23"/>
          <p:cNvSpPr txBox="1"/>
          <p:nvPr/>
        </p:nvSpPr>
        <p:spPr>
          <a:xfrm>
            <a:off x="651450" y="1130325"/>
            <a:ext cx="15967200" cy="13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In Spanish, the indirect object pronoun can come before the conjugated verb.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737300" y="2432425"/>
            <a:ext cx="17053800" cy="2887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dar a			to give to			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me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da  su apoyo				S/he gives his support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me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						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	te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doy mi apoyo		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		I give my support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to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you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						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	le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doy mi apoyo				I give my support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to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him/her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737300" y="5720100"/>
            <a:ext cx="171846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Sometimes in English we miss out “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to/for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737300" y="6615225"/>
            <a:ext cx="17053800" cy="15825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te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doy mi apoyo				I give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my support.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											le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doy mi apoyo		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		I give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him/her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my support.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/>
        </p:nvSpPr>
        <p:spPr>
          <a:xfrm>
            <a:off x="860450" y="105027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9" name="Google Shape;149;p24"/>
          <p:cNvSpPr txBox="1"/>
          <p:nvPr>
            <p:ph type="title"/>
          </p:nvPr>
        </p:nvSpPr>
        <p:spPr>
          <a:xfrm>
            <a:off x="737300" y="360525"/>
            <a:ext cx="13201200" cy="87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Indirect object pronouns (IOP)-  to/for him/her</a:t>
            </a:r>
            <a:endParaRPr sz="3600"/>
          </a:p>
        </p:txBody>
      </p:sp>
      <p:sp>
        <p:nvSpPr>
          <p:cNvPr id="150" name="Google Shape;150;p24"/>
          <p:cNvSpPr txBox="1"/>
          <p:nvPr/>
        </p:nvSpPr>
        <p:spPr>
          <a:xfrm>
            <a:off x="651450" y="1130325"/>
            <a:ext cx="45003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Read this sentence: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2449225" y="2578250"/>
            <a:ext cx="45003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Le compr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un regalo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2" name="Google Shape;152;p24"/>
          <p:cNvCxnSpPr/>
          <p:nvPr/>
        </p:nvCxnSpPr>
        <p:spPr>
          <a:xfrm>
            <a:off x="6667800" y="2938800"/>
            <a:ext cx="2848500" cy="153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4"/>
          <p:cNvSpPr txBox="1"/>
          <p:nvPr/>
        </p:nvSpPr>
        <p:spPr>
          <a:xfrm>
            <a:off x="9757800" y="2578250"/>
            <a:ext cx="45003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buy him a present.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917950" y="4026175"/>
            <a:ext cx="85983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What is the verb in the sentence?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3038725" y="2661150"/>
            <a:ext cx="1596600" cy="57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6" name="Google Shape;156;p24"/>
          <p:cNvCxnSpPr/>
          <p:nvPr/>
        </p:nvCxnSpPr>
        <p:spPr>
          <a:xfrm flipH="1" rot="10800000">
            <a:off x="3612250" y="3231750"/>
            <a:ext cx="12600" cy="9699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24"/>
          <p:cNvSpPr txBox="1"/>
          <p:nvPr/>
        </p:nvSpPr>
        <p:spPr>
          <a:xfrm>
            <a:off x="917950" y="4795975"/>
            <a:ext cx="129297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What word shows who the action is happening to/for?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2449225" y="2661150"/>
            <a:ext cx="589500" cy="57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A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4"/>
          <p:cNvSpPr/>
          <p:nvPr/>
        </p:nvSpPr>
        <p:spPr>
          <a:xfrm>
            <a:off x="9757800" y="2591000"/>
            <a:ext cx="1131300" cy="57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1008800" y="5697200"/>
            <a:ext cx="129297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Now compare with this: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2449225" y="6428950"/>
            <a:ext cx="45003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Le compr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un regalo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2" name="Google Shape;162;p24"/>
          <p:cNvCxnSpPr/>
          <p:nvPr/>
        </p:nvCxnSpPr>
        <p:spPr>
          <a:xfrm>
            <a:off x="6773950" y="6720775"/>
            <a:ext cx="2848500" cy="153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3" name="Google Shape;163;p24"/>
          <p:cNvSpPr txBox="1"/>
          <p:nvPr/>
        </p:nvSpPr>
        <p:spPr>
          <a:xfrm>
            <a:off x="9757800" y="6351825"/>
            <a:ext cx="52953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buy him a present.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2449225" y="6443125"/>
            <a:ext cx="589500" cy="57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A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1779800" y="7264479"/>
            <a:ext cx="8598300" cy="11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The IOP has stayed the same but the verb changes depending who does the action.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171" name="Google Shape;171;p25"/>
          <p:cNvGraphicFramePr/>
          <p:nvPr/>
        </p:nvGraphicFramePr>
        <p:xfrm>
          <a:off x="1747650" y="3875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{6131C395-4B7C-460F-9C97-1C2E392CFC93}</a:tableStyleId>
              </a:tblPr>
              <a:tblGrid>
                <a:gridCol w="2945450"/>
                <a:gridCol w="2549200"/>
              </a:tblGrid>
              <a:tr h="96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b="1" sz="4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-o</a:t>
                      </a:r>
                      <a:endParaRPr b="1" sz="4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/>
                </a:tc>
              </a:tr>
              <a:tr h="96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b="1" sz="4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-as</a:t>
                      </a:r>
                      <a:endParaRPr b="1" sz="4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/>
                </a:tc>
              </a:tr>
              <a:tr h="96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he/she/it</a:t>
                      </a:r>
                      <a:endParaRPr b="1" sz="4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-a</a:t>
                      </a:r>
                      <a:endParaRPr b="1" sz="4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/>
                </a:tc>
              </a:tr>
            </a:tbl>
          </a:graphicData>
        </a:graphic>
      </p:graphicFrame>
      <p:sp>
        <p:nvSpPr>
          <p:cNvPr id="172" name="Google Shape;172;p25"/>
          <p:cNvSpPr txBox="1"/>
          <p:nvPr/>
        </p:nvSpPr>
        <p:spPr>
          <a:xfrm>
            <a:off x="76200" y="2745725"/>
            <a:ext cx="8743800" cy="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Using -ar verbs in the present </a:t>
            </a:r>
            <a:endParaRPr b="1"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3" name="Google Shape;173;p25"/>
          <p:cNvGraphicFramePr/>
          <p:nvPr/>
        </p:nvGraphicFramePr>
        <p:xfrm>
          <a:off x="10236350" y="3875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{6131C395-4B7C-460F-9C97-1C2E392CFC93}</a:tableStyleId>
              </a:tblPr>
              <a:tblGrid>
                <a:gridCol w="3114125"/>
                <a:gridCol w="3496675"/>
              </a:tblGrid>
              <a:tr h="78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b="1" sz="4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-o</a:t>
                      </a:r>
                      <a:endParaRPr b="1" sz="4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/>
                </a:tc>
              </a:tr>
              <a:tr h="118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b="1" sz="4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-es</a:t>
                      </a:r>
                      <a:endParaRPr b="1" sz="4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/>
                </a:tc>
              </a:tr>
              <a:tr h="78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he/she/it</a:t>
                      </a:r>
                      <a:endParaRPr b="1" sz="4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-e</a:t>
                      </a:r>
                      <a:endParaRPr b="1" sz="4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/>
                </a:tc>
              </a:tr>
            </a:tbl>
          </a:graphicData>
        </a:graphic>
      </p:graphicFrame>
      <p:sp>
        <p:nvSpPr>
          <p:cNvPr id="174" name="Google Shape;174;p25"/>
          <p:cNvSpPr txBox="1"/>
          <p:nvPr/>
        </p:nvSpPr>
        <p:spPr>
          <a:xfrm>
            <a:off x="9016050" y="2745725"/>
            <a:ext cx="9272100" cy="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Using -er/ir verbs in the present </a:t>
            </a:r>
            <a:endParaRPr b="1"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5"/>
          <p:cNvSpPr txBox="1"/>
          <p:nvPr>
            <p:ph type="title"/>
          </p:nvPr>
        </p:nvSpPr>
        <p:spPr>
          <a:xfrm>
            <a:off x="737300" y="360525"/>
            <a:ext cx="13201200" cy="87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Present tense regular verb endings: singular persons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idx="4294967295" type="title"/>
          </p:nvPr>
        </p:nvSpPr>
        <p:spPr>
          <a:xfrm>
            <a:off x="504700" y="32425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34343"/>
                </a:solidFill>
              </a:rPr>
              <a:t>Summary</a:t>
            </a:r>
            <a:endParaRPr sz="4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434343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Indirect object pronouns (from this lesson) in Spanish are:</a:t>
            </a:r>
            <a:endParaRPr sz="3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</a:rPr>
              <a:t>		</a:t>
            </a:r>
            <a:endParaRPr sz="3600">
              <a:solidFill>
                <a:srgbClr val="434343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The indirect object tells you who the direct object is to or for in a sentence. True/False</a:t>
            </a:r>
            <a:endParaRPr sz="36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34343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“Me </a:t>
            </a:r>
            <a:r>
              <a:rPr lang="en-GB" sz="3600" u="sng">
                <a:solidFill>
                  <a:srgbClr val="434343"/>
                </a:solidFill>
              </a:rPr>
              <a:t>das</a:t>
            </a:r>
            <a:r>
              <a:rPr lang="en-GB" sz="3600">
                <a:solidFill>
                  <a:srgbClr val="434343"/>
                </a:solidFill>
              </a:rPr>
              <a:t> un regalo” is:</a:t>
            </a:r>
            <a:endParaRPr sz="36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34343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i="1" lang="en-GB" sz="3600">
                <a:solidFill>
                  <a:srgbClr val="434343"/>
                </a:solidFill>
              </a:rPr>
              <a:t>“</a:t>
            </a:r>
            <a:r>
              <a:rPr lang="en-GB" sz="3600">
                <a:solidFill>
                  <a:srgbClr val="434343"/>
                </a:solidFill>
              </a:rPr>
              <a:t>Me </a:t>
            </a:r>
            <a:r>
              <a:rPr lang="en-GB" sz="3600" u="sng">
                <a:solidFill>
                  <a:srgbClr val="434343"/>
                </a:solidFill>
              </a:rPr>
              <a:t>da </a:t>
            </a:r>
            <a:r>
              <a:rPr lang="en-GB" sz="3600">
                <a:solidFill>
                  <a:srgbClr val="434343"/>
                </a:solidFill>
              </a:rPr>
              <a:t>un regalo</a:t>
            </a:r>
            <a:r>
              <a:rPr i="1" lang="en-GB" sz="3600">
                <a:solidFill>
                  <a:srgbClr val="434343"/>
                </a:solidFill>
              </a:rPr>
              <a:t>” </a:t>
            </a:r>
            <a:r>
              <a:rPr i="1" lang="en-GB" sz="3600" u="sng">
                <a:solidFill>
                  <a:srgbClr val="434343"/>
                </a:solidFill>
              </a:rPr>
              <a:t>is:</a:t>
            </a:r>
            <a:endParaRPr sz="3600" u="sng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</a:rPr>
              <a:t>5. 	</a:t>
            </a:r>
            <a:r>
              <a:rPr lang="en-GB" sz="3600">
                <a:solidFill>
                  <a:srgbClr val="434343"/>
                </a:solidFill>
              </a:rPr>
              <a:t>“I buy him a watch” is:</a:t>
            </a:r>
            <a:br>
              <a:rPr lang="en-GB" sz="4800">
                <a:solidFill>
                  <a:srgbClr val="FFFFFF"/>
                </a:solidFill>
              </a:rPr>
            </a:br>
            <a:r>
              <a:rPr lang="en-GB" sz="4800">
                <a:solidFill>
                  <a:srgbClr val="FFFFFF"/>
                </a:solidFill>
              </a:rPr>
              <a:t>  </a:t>
            </a:r>
            <a:endParaRPr i="1" sz="4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FFFFFF"/>
              </a:solidFill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15700875" y="1883300"/>
            <a:ext cx="24105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me/te/le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16847575" y="3203000"/>
            <a:ext cx="1393500" cy="78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11542650" y="6121500"/>
            <a:ext cx="6582600" cy="100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He/she gives a present to me” or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“He/she gives me</a:t>
            </a:r>
            <a:r>
              <a:rPr b="1" lang="en-GB" sz="28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present”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11490450" y="7398175"/>
            <a:ext cx="66870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“Le compro un reloj”.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11528625" y="4844825"/>
            <a:ext cx="6582600" cy="100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“You give a present to me” or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“You give me a present”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