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0287000" cx="18288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Medium"/>
      <p:regular r:id="rId42"/>
      <p:bold r:id="rId43"/>
      <p:italic r:id="rId44"/>
      <p:boldItalic r:id="rId45"/>
    </p:embeddedFont>
    <p:embeddedFont>
      <p:font typeface="Roboto Mono"/>
      <p:regular r:id="rId46"/>
      <p:bold r:id="rId47"/>
      <p:italic r:id="rId48"/>
      <p:boldItalic r:id="rId49"/>
    </p:embeddedFont>
    <p:embeddedFont>
      <p:font typeface="Quicksand Light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8874BA-333A-4DA8-9B66-5472A0C5C1EA}">
  <a:tblStyle styleId="{788874BA-333A-4DA8-9B66-5472A0C5C1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C9C3478-3CE0-4D5E-9255-D658D700411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EFAA110-0EA3-4154-99B0-6FD9F5DEF21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MontserratMedium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MontserratMedium-italic.fntdata"/><Relationship Id="rId43" Type="http://schemas.openxmlformats.org/officeDocument/2006/relationships/font" Target="fonts/MontserratMedium-bold.fntdata"/><Relationship Id="rId46" Type="http://schemas.openxmlformats.org/officeDocument/2006/relationships/font" Target="fonts/RobotoMono-regular.fntdata"/><Relationship Id="rId45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italic.fntdata"/><Relationship Id="rId47" Type="http://schemas.openxmlformats.org/officeDocument/2006/relationships/font" Target="fonts/RobotoMono-bold.fntdata"/><Relationship Id="rId49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SemiBold-bold.fntdata"/><Relationship Id="rId34" Type="http://schemas.openxmlformats.org/officeDocument/2006/relationships/font" Target="fonts/MontserratSemiBold-regular.fntdata"/><Relationship Id="rId37" Type="http://schemas.openxmlformats.org/officeDocument/2006/relationships/font" Target="fonts/MontserratSemiBold-boldItalic.fntdata"/><Relationship Id="rId36" Type="http://schemas.openxmlformats.org/officeDocument/2006/relationships/font" Target="fonts/MontserratSemiBold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QuicksandLight-bold.fntdata"/><Relationship Id="rId50" Type="http://schemas.openxmlformats.org/officeDocument/2006/relationships/font" Target="fonts/QuicksandLigh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8601e97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8601e97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817441ed4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817441ed4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817441ed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817441ed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817441ed4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817441ed4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817441ed4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817441ed4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817441ed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817441ed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817441ed4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817441ed4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817441ed4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817441ed4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817441ed4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817441ed4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817441ed4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817441ed4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817441ed4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817441ed4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817441ed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817441ed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817441ed4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817441ed4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817441ed4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817441ed4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817441ed4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817441ed4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817441ed4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817441ed4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817441ed4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817441ed4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817441ed4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817441ed4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817441ed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817441ed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817441ed4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9817441ed4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817441ed4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817441ed4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817441ed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817441ed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817441ed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817441ed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817441ed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817441ed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817441ed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817441ed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817441ed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817441ed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817441ed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817441ed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817441ed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817441ed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Logical Expressions 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2: Selection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6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bread type do you need to choose for the total cost to increase by £3.00?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filling types can you choose for the total cost to increase by £1.00?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21992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choices lead to a sugar tax being applied?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Investigate</a:t>
            </a:r>
            <a:endParaRPr/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4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91795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List the 2 possible choices that you can make to get £0.50 taken off the total cost.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5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6558600" y="4375650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 line 21, change the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or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an </a:t>
            </a: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and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choices do you now need to make to get £0.50 taken off the total cost?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917950" y="2199450"/>
            <a:ext cx="16452000" cy="6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Investigate the program using the steps below: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Modify</a:t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27"/>
          <p:cNvGraphicFramePr/>
          <p:nvPr/>
        </p:nvGraphicFramePr>
        <p:xfrm>
          <a:off x="952500" y="194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{BC9C3478-3CE0-4D5E-9255-D658D700411A}</a:tableStyleId>
              </a:tblPr>
              <a:tblGrid>
                <a:gridCol w="4852125"/>
                <a:gridCol w="11530875"/>
              </a:tblGrid>
              <a:tr h="25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1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319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code only works if you enter the data in lowercase. Modify the code so that it converts the input to lowercase automatically.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Think about the techniques that you used in the last few lessons. Revisit old code.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E.g. 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.upper()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will convert to uppercase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7" name="Google Shape;177;p27"/>
          <p:cNvGraphicFramePr/>
          <p:nvPr/>
        </p:nvGraphicFramePr>
        <p:xfrm>
          <a:off x="952500" y="612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{BC9C3478-3CE0-4D5E-9255-D658D700411A}</a:tableStyleId>
              </a:tblPr>
              <a:tblGrid>
                <a:gridCol w="4852125"/>
                <a:gridCol w="11530875"/>
              </a:tblGrid>
              <a:tr h="3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2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189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in an option for if they would like an extra sauce.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 at the original lines 3 and 4 for sample code.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Modify</a:t>
            </a:r>
            <a:endParaRPr/>
          </a:p>
        </p:txBody>
      </p:sp>
      <p:sp>
        <p:nvSpPr>
          <p:cNvPr id="183" name="Google Shape;183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4" name="Google Shape;184;p28"/>
          <p:cNvGraphicFramePr/>
          <p:nvPr/>
        </p:nvGraphicFramePr>
        <p:xfrm>
          <a:off x="952500" y="194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{BC9C3478-3CE0-4D5E-9255-D658D700411A}</a:tableStyleId>
              </a:tblPr>
              <a:tblGrid>
                <a:gridCol w="4852125"/>
                <a:gridCol w="11530875"/>
              </a:tblGrid>
              <a:tr h="36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3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18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in an option for if they would like an extra salad.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5" name="Google Shape;185;p28"/>
          <p:cNvGraphicFramePr/>
          <p:nvPr/>
        </p:nvGraphicFramePr>
        <p:xfrm>
          <a:off x="952500" y="523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{BC9C3478-3CE0-4D5E-9255-D658D700411A}</a:tableStyleId>
              </a:tblPr>
              <a:tblGrid>
                <a:gridCol w="4852125"/>
                <a:gridCol w="11530875"/>
              </a:tblGrid>
              <a:tr h="36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Modification 4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</a:tr>
              <a:tr h="189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in some code to increase the total cost by £1.00 if they choose an extra sauce AND an extra salad.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Look at the original line 19 for sample code.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Pizza calculator</a:t>
            </a:r>
            <a:endParaRPr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a Pizza Calculator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917950" y="1770850"/>
            <a:ext cx="16452000" cy="70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 pizza restaurant would like you to create a program that works out the total cost for each pizza that they sell.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Here is a breakdown of their charges: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</a:rPr>
              <a:t>Base options </a:t>
            </a:r>
            <a:endParaRPr b="1" sz="2800">
              <a:solidFill>
                <a:schemeClr val="accent4"/>
              </a:solidFill>
            </a:endParaRPr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Thick crust		£8.00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Thin crust			£10.00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</a:rPr>
              <a:t>Size options</a:t>
            </a:r>
            <a:endParaRPr b="1"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800"/>
              <a:t>No additional charge</a:t>
            </a:r>
            <a:endParaRPr i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8 inch			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10 inch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6574400" y="6820275"/>
            <a:ext cx="6579600" cy="2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£2.00 additional charge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12 inch	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14 inch	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Char char="●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18 inch		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a Pizza Calculator</a:t>
            </a:r>
            <a:endParaRPr/>
          </a:p>
        </p:txBody>
      </p:sp>
      <p:sp>
        <p:nvSpPr>
          <p:cNvPr id="205" name="Google Shape;205;p31"/>
          <p:cNvSpPr txBox="1"/>
          <p:nvPr>
            <p:ph idx="1" type="body"/>
          </p:nvPr>
        </p:nvSpPr>
        <p:spPr>
          <a:xfrm>
            <a:off x="917950" y="1770850"/>
            <a:ext cx="16452000" cy="70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Cheese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Cheese is included but there is a discount of </a:t>
            </a:r>
            <a:r>
              <a:rPr b="1" lang="en-GB" sz="2800"/>
              <a:t>£0.50</a:t>
            </a:r>
            <a:r>
              <a:rPr lang="en-GB" sz="2800"/>
              <a:t> if you choose no cheese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Type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Margherita		+ £0.00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Vegetable 		+ £1.00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Vegan				+ £1.00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Hawaiian			+ £2.00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Meat feast		+ £2.00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Voucher code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If the customer buys an 18 inch pizza and has the voucher code “FunFriday” then they get £2.00 off their pizza.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Which pizza?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917950" y="1839500"/>
            <a:ext cx="16452000" cy="18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Create a series of print statements and inputs that will allow the customer to type in their pizza requirements.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Test your code using the example input/outputs below and on the following slide: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4" name="Google Shape;214;p32"/>
          <p:cNvGraphicFramePr/>
          <p:nvPr/>
        </p:nvGraphicFramePr>
        <p:xfrm>
          <a:off x="917950" y="377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{DEFAA110-0EA3-4154-99B0-6FD9F5DEF219}</a:tableStyleId>
              </a:tblPr>
              <a:tblGrid>
                <a:gridCol w="6236150"/>
                <a:gridCol w="9992425"/>
              </a:tblGrid>
              <a:tr h="540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15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Use this example to help you test your program. Given the input you see in this sample interaction, this is the output your program should produce.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57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their base choice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Would you like a thin or thick crust?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thick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7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their pizza size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Pick a pizza size from 8, 10, 12, 14 or 18 inches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Which pizza?</a:t>
            </a:r>
            <a:endParaRPr/>
          </a:p>
        </p:txBody>
      </p:sp>
      <p:sp>
        <p:nvSpPr>
          <p:cNvPr id="220" name="Google Shape;220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1" name="Google Shape;221;p33"/>
          <p:cNvGraphicFramePr/>
          <p:nvPr/>
        </p:nvGraphicFramePr>
        <p:xfrm>
          <a:off x="917950" y="181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{DEFAA110-0EA3-4154-99B0-6FD9F5DEF219}</a:tableStyleId>
              </a:tblPr>
              <a:tblGrid>
                <a:gridCol w="6274200"/>
                <a:gridCol w="10053425"/>
              </a:tblGrid>
              <a:tr h="1033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if they would like cheese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Would you like cheese? Y/N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 pizza type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Which pizza type would you like?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Margherita, Vegetable, Vegan, Hawaiian or Meat Feast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argherita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3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a voucher code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you have a voucher code, enter it now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Press enter to skip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FunFriday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program ends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&gt;&gt;&gt;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with Task 1</a:t>
            </a:r>
            <a:endParaRPr/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917950" y="2490525"/>
            <a:ext cx="16452000" cy="63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Sample code block: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print("Thin or thick crust?")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base = input() </a:t>
            </a:r>
            <a:endParaRPr sz="2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Common errors: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Capital P used for print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Brackets missing from start or end of text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Speech marks missing from start or end of text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Brackets missing at the end of the input</a:t>
            </a:r>
            <a:endParaRPr sz="2800"/>
          </a:p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Parson’s puzzle</a:t>
            </a:r>
            <a:endParaRPr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917950" y="890050"/>
            <a:ext cx="13201200" cy="96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Calculate the pizza base cost</a:t>
            </a:r>
            <a:endParaRPr/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918000" y="1995200"/>
            <a:ext cx="16452000" cy="684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Make sure that a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total_cost</a:t>
            </a:r>
            <a:r>
              <a:rPr lang="en-GB" sz="2800"/>
              <a:t> variable has been created for the total cost of the pizza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Create an if statement that will apply £10.00 if their pizza is thin and £8.00 if it is thick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Use a print statement to print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total_cost</a:t>
            </a:r>
            <a:r>
              <a:rPr lang="en-GB" sz="2800"/>
              <a:t> at the end of the code block so that you can test that the code is working.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Tip:</a:t>
            </a:r>
            <a:r>
              <a:rPr lang="en-GB" sz="2800"/>
              <a:t> Test it with both inputs. What is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total_cost</a:t>
            </a:r>
            <a:r>
              <a:rPr lang="en-GB" sz="2800"/>
              <a:t> when the user enters thick and what is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total_cost</a:t>
            </a:r>
            <a:r>
              <a:rPr lang="en-GB" sz="2800"/>
              <a:t> when the user enters thin?</a:t>
            </a:r>
            <a:endParaRPr sz="2800"/>
          </a:p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with Task 2</a:t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9607750" y="2320600"/>
            <a:ext cx="7762200" cy="474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Common errors: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Uppercase I is used for if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One = sign is used instead of ==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Colon : missing at the end of the if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Capital E used for else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Indents/spaces have been missed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Quotations missed around the choice in the condition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GB" sz="2800"/>
              <a:t>Choice in the condition is written in uppercase but .lower() has been used</a:t>
            </a:r>
            <a:endParaRPr sz="2800"/>
          </a:p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3152550"/>
            <a:ext cx="7762199" cy="3497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917950" y="2199450"/>
            <a:ext cx="6285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Sample code block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3: Add the pizza slice cost</a:t>
            </a:r>
            <a:endParaRPr/>
          </a:p>
        </p:txBody>
      </p:sp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There are just two different costs for the size options. If the pizza is larger than 10 inches then an additional charge of £2.00 is applied. Create an if statement that will apply this charge  based on this condition.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Use a print statement to print the total cost and test your code.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Sample code block:</a:t>
            </a:r>
            <a:endParaRPr b="1"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61" y="5750625"/>
            <a:ext cx="10992825" cy="22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4: Cheese or no cheese</a:t>
            </a:r>
            <a:endParaRPr/>
          </a:p>
        </p:txBody>
      </p:sp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If the cheese is not equal to yes then a discount of 50 pence is applied to the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total_cost</a:t>
            </a:r>
            <a:r>
              <a:rPr lang="en-GB" sz="2800"/>
              <a:t>. Create an if statement that will perform this calculation based on the condition.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Sample code block:</a:t>
            </a:r>
            <a:endParaRPr b="1" sz="2800"/>
          </a:p>
        </p:txBody>
      </p:sp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61" y="4816725"/>
            <a:ext cx="11457025" cy="21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5: Pizza types</a:t>
            </a:r>
            <a:endParaRPr/>
          </a:p>
        </p:txBody>
      </p:sp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There are three different pricing options for the pizza. The Margherita pizza doesn't have an additional charge so decide if this needs to be part of one of your conditions.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If the pizza is Vegetable or Vegan then there is an additional charge of £1.00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If the pizza is Hawaiian or Meat Feast then there is an additional charge of £2.00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Decide what if statements and conditions you will need to apply these costs.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Test your code by using a print statement to print the total cost. Remember to test all possible inputs.</a:t>
            </a:r>
            <a:endParaRPr sz="2800"/>
          </a:p>
        </p:txBody>
      </p:sp>
      <p:sp>
        <p:nvSpPr>
          <p:cNvPr id="267" name="Google Shape;267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Tasks 6 and 7: The voucher code, display total cost</a:t>
            </a:r>
            <a:endParaRPr/>
          </a:p>
        </p:txBody>
      </p:sp>
      <p:sp>
        <p:nvSpPr>
          <p:cNvPr id="273" name="Google Shape;273;p40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The voucher code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The voucher code can be applied when the customer purchases an 18-inch pizza and has typed in the correct code which is FunFriday. Create an if statement that checks that both conditions are true and then applies the £2.00 discount.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Display total cost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Repeat the order back to the customer and reveal the total cost of the pizza.</a:t>
            </a:r>
            <a:endParaRPr sz="2800"/>
          </a:p>
        </p:txBody>
      </p:sp>
      <p:sp>
        <p:nvSpPr>
          <p:cNvPr id="274" name="Google Shape;274;p4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8: Testing your code</a:t>
            </a:r>
            <a:endParaRPr/>
          </a:p>
        </p:txBody>
      </p:sp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Test your code by entering all of the different possible scenarios for ordering a pizza.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Fix any errors that might occur.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Remember to use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.lower()</a:t>
            </a:r>
            <a:r>
              <a:rPr lang="en-GB" sz="2800"/>
              <a:t> or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.upper()</a:t>
            </a:r>
            <a:r>
              <a:rPr lang="en-GB" sz="2800"/>
              <a:t> where required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/>
              <a:t>The following slides contain</a:t>
            </a:r>
            <a:r>
              <a:rPr lang="en-GB" sz="2800"/>
              <a:t> a sample testing table that could be used to check the output based on certain inputs. </a:t>
            </a:r>
            <a:endParaRPr sz="2800"/>
          </a:p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table</a:t>
            </a:r>
            <a:endParaRPr/>
          </a:p>
        </p:txBody>
      </p:sp>
      <p:sp>
        <p:nvSpPr>
          <p:cNvPr id="287" name="Google Shape;287;p4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88" name="Google Shape;288;p42"/>
          <p:cNvGraphicFramePr/>
          <p:nvPr/>
        </p:nvGraphicFramePr>
        <p:xfrm>
          <a:off x="917950" y="171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{DEFAA110-0EA3-4154-99B0-6FD9F5DEF219}</a:tableStyleId>
              </a:tblPr>
              <a:tblGrid>
                <a:gridCol w="6208950"/>
                <a:gridCol w="9948875"/>
              </a:tblGrid>
              <a:tr h="54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90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Note: Use this example to help you test your program. Given the input you see in this sample interaction, this is the output your program should produce.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88900" marL="889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66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their base choice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62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Would you like a thin or thick crust?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thin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6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their pizza size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Pick a pizza size from 8, 10, 12, 14 or 18 inches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if they would like cheese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Would you like cheese? Y/N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917950" y="890050"/>
            <a:ext cx="13201200" cy="8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table</a:t>
            </a:r>
            <a:endParaRPr/>
          </a:p>
        </p:txBody>
      </p:sp>
      <p:sp>
        <p:nvSpPr>
          <p:cNvPr id="294" name="Google Shape;294;p4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95" name="Google Shape;295;p43"/>
          <p:cNvGraphicFramePr/>
          <p:nvPr/>
        </p:nvGraphicFramePr>
        <p:xfrm>
          <a:off x="917950" y="194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{DEFAA110-0EA3-4154-99B0-6FD9F5DEF219}</a:tableStyleId>
              </a:tblPr>
              <a:tblGrid>
                <a:gridCol w="6219825"/>
                <a:gridCol w="9966300"/>
              </a:tblGrid>
              <a:tr h="191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the pizza type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Which pizza type would you like?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Margherita, Vegetable, Vegan, Hawaiian or Meat Feast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</a:t>
                      </a: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argherita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is prompted about a voucher code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you have a voucher code, enter it now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Press enter to skip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5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user enters a response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FunFriday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order is displayed back to the user with the total cost displayed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Your thin crust 12 inch margherita pizza will cost £12.00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38100" marB="38100" marR="88900" marL="889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Instructions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Take a look at the code on the next slide. It contains all of the code needed to create a simple </a:t>
            </a:r>
            <a:r>
              <a:rPr b="1" lang="en-GB" sz="2800"/>
              <a:t>password checker</a:t>
            </a:r>
            <a:r>
              <a:rPr lang="en-GB" sz="2800"/>
              <a:t>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Your job is to rearrange the lines of code so that the program will: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ask for a password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check it against the stored password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if it matches the stored password it will output access granted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if it doesn't match it will output access denied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Note: You will need to add indents when needed</a:t>
            </a:r>
            <a:r>
              <a:rPr lang="en-GB" sz="2800"/>
              <a:t> </a:t>
            </a:r>
            <a:endParaRPr sz="2800"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code:</a:t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3" name="Google Shape;113;p19"/>
          <p:cNvGraphicFramePr/>
          <p:nvPr/>
        </p:nvGraphicFramePr>
        <p:xfrm>
          <a:off x="917950" y="272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{788874BA-333A-4DA8-9B66-5472A0C5C1EA}</a:tableStyleId>
              </a:tblPr>
              <a:tblGrid>
                <a:gridCol w="942400"/>
                <a:gridCol w="14305175"/>
              </a:tblGrid>
              <a:tr h="32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password == stored_password: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print("Enter password:")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password = input()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print("Access granted")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print("Access denied")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stored_password = "Fish4321"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playing card</a:t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Sandwich order calculator</a:t>
            </a:r>
            <a:endParaRPr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1: Predict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Take a look at the code on the next slide. Read it carefully and try to make a prediction about what might happen when this code is executed. Consider the different inputs that could be used with this program.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Remember to write down your prediction.</a:t>
            </a:r>
            <a:endParaRPr b="1" sz="2800"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8" name="Google Shape;138;p23"/>
          <p:cNvGraphicFramePr/>
          <p:nvPr/>
        </p:nvGraphicFramePr>
        <p:xfrm>
          <a:off x="1433850" y="292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{788874BA-333A-4DA8-9B66-5472A0C5C1EA}</a:tableStyleId>
              </a:tblPr>
              <a:tblGrid>
                <a:gridCol w="716175"/>
                <a:gridCol w="14534325"/>
              </a:tblGrid>
              <a:tr h="936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9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12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13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14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16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17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18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19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20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21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22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23</a:t>
                      </a:r>
                      <a:endParaRPr sz="26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total_cost = 0.00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sugar_tax = 0.50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print("Sandwich or Wrap?")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bread_type = input()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print("Meat, Vegetarian or Vegan?")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filling_type = input()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print("Cookie, Crisps, Fruit or None")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pudding = input()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print("Fizzy drink, Water, Juice or None")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drink = input()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bread_type != "sandwich":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2.00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3.00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filling_type == "vegetarian" or filling_type == "vegan":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total_cost + 1.00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else: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total_cost + 1.50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pudding == "cookie" and drink == "fizzy drink":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total_cost + sugar_tax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if pudding == "none" or drink == "none":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 total_cost = total_cost - 0.50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print(f"Your total cost is: £{total_cost}")</a:t>
                      </a:r>
                      <a:endParaRPr sz="26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2: Run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Open </a:t>
            </a:r>
            <a:r>
              <a:rPr lang="en-GB" sz="2800"/>
              <a:t>and </a:t>
            </a:r>
            <a:r>
              <a:rPr b="1" lang="en-GB" sz="2800"/>
              <a:t>run </a:t>
            </a:r>
            <a:r>
              <a:rPr lang="en-GB" sz="2800"/>
              <a:t>the file with this code.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Here’s a copy of the program (</a:t>
            </a:r>
            <a:r>
              <a:rPr b="1" lang="en-GB" sz="2800"/>
              <a:t>oaknat.uk/comp-ks4-sandwichorder</a:t>
            </a:r>
            <a:r>
              <a:rPr lang="en-GB" sz="2800"/>
              <a:t>). 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Was your prediction correct? Did anything unexpected happen? Write down your thoughts.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