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  <p:sldMasterId id="2147483692" r:id="rId5"/>
    <p:sldMasterId id="2147483693" r:id="rId6"/>
    <p:sldMasterId id="214748369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7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SemiBold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3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2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5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4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7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6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ecc6b61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8ecc6b61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c4059037e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c4059037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6f2b01ae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6f2b01ae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Note: Please add images or symbols as best suit your learners.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Here are some examples of the things people enjoy doing in their free time.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did you choose?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*Although we would like to do these fun activities all the time, we have to make time to do other activities around the home,or as part of our self-care.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c4059037e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c4059037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6f2b01ae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6f2b01ae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Note: Please add images or symbols as best suit your learners.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These are some of the things that we should do as part of a balanced routine.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did you think of?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My routine did not include any chores, exercise or time with my family and friends.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c41d44d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c41d44d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6f2b01ae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6f2b01ae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Note: Please add images or symbols as best suit your learners.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Can you see which 2 activities I have added to my routine to make it balanced and which activity I was doing too much that I took out?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*Watching TV, replaced with exercise and relaxation time.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activities did you put in your routine to make it balanced?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c4059037e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c4059037e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c4059037e_0_4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8c4059037e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Insert info for subject/lesson name/stage (if appropriate)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c41d44d53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8c41d44d53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c4059037e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8c4059037e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c4059037e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8c4059037e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is the equivalent to a loose lesson plan/overview for teachers before starting the lesson.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ecc6b61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8ecc6b61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6f2b01a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6f2b01a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6f2b01a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6f2b01a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Please add images or symbols as best suit your learners.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is a routine?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*A routine is a make up of activities that you do frequently at a similar time each week. This can be self-care tasks, school, work, the time you eat or relax.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This is my current morning routine.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is your current morning routine?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6f2b01ae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6f2b01ae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Note: Please add images or symbols as best suit your learners.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Here is my afternoon routine.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do you do in the afternoon?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Is there one activity that you do more than others?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6f2b01a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6f2b01a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Note: Please add images or symbols as best suit your learners.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This is my evening routine.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Can you spot the activity that I might be doing too much?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Do you think my routine is balanced?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do you do in your evening routine?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5" name="Google Shape;155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7" name="Google Shape;157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87" name="Google Shape;187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4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0" name="Google Shape;200;p4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201" name="Google Shape;201;p4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8" name="Google Shape;208;p4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9" name="Google Shape;209;p4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4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4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7" name="Google Shape;227;p4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28" name="Google Shape;228;p4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9" name="Google Shape;229;p4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30" name="Google Shape;230;p4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1" name="Google Shape;231;p4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7" name="Google Shape;237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8" name="Google Shape;238;p4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4" name="Google Shape;194;p3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5" name="Google Shape;195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3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18.png"/><Relationship Id="rId7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13" Type="http://schemas.openxmlformats.org/officeDocument/2006/relationships/image" Target="../media/image10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15" Type="http://schemas.openxmlformats.org/officeDocument/2006/relationships/image" Target="../media/image34.png"/><Relationship Id="rId14" Type="http://schemas.openxmlformats.org/officeDocument/2006/relationships/image" Target="../media/image30.png"/><Relationship Id="rId17" Type="http://schemas.openxmlformats.org/officeDocument/2006/relationships/image" Target="../media/image40.png"/><Relationship Id="rId16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5" Type="http://schemas.openxmlformats.org/officeDocument/2006/relationships/image" Target="../media/image32.png"/><Relationship Id="rId6" Type="http://schemas.openxmlformats.org/officeDocument/2006/relationships/image" Target="../media/image44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/>
          <p:nvPr/>
        </p:nvSpPr>
        <p:spPr>
          <a:xfrm>
            <a:off x="457200" y="1431700"/>
            <a:ext cx="85794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Independent Living</a:t>
            </a:r>
            <a:b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Unit 3 - Daily Living Skills</a:t>
            </a:r>
            <a:br>
              <a:rPr lang="en-GB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6" name="Google Shape;246;p4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48"/>
          <p:cNvSpPr txBox="1"/>
          <p:nvPr/>
        </p:nvSpPr>
        <p:spPr>
          <a:xfrm>
            <a:off x="457200" y="327800"/>
            <a:ext cx="44925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Oak Specialist - Applying Learning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8"/>
          <p:cNvSpPr txBox="1"/>
          <p:nvPr/>
        </p:nvSpPr>
        <p:spPr>
          <a:xfrm>
            <a:off x="457200" y="4232325"/>
            <a:ext cx="30675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Melanie</a:t>
            </a:r>
            <a:endParaRPr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What do you like to do in your free time?</a:t>
            </a:r>
            <a:endParaRPr b="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>
                <a:solidFill>
                  <a:schemeClr val="dk2"/>
                </a:solidFill>
              </a:rPr>
              <a:t>Write a list</a:t>
            </a:r>
            <a:r>
              <a:rPr b="0" lang="en-GB">
                <a:solidFill>
                  <a:schemeClr val="dk2"/>
                </a:solidFill>
              </a:rPr>
              <a:t> of some of your </a:t>
            </a:r>
            <a:r>
              <a:rPr lang="en-GB">
                <a:solidFill>
                  <a:schemeClr val="dk2"/>
                </a:solidFill>
              </a:rPr>
              <a:t>favourite activities</a:t>
            </a:r>
            <a:r>
              <a:rPr b="0" lang="en-GB">
                <a:solidFill>
                  <a:schemeClr val="dk2"/>
                </a:solidFill>
              </a:rPr>
              <a:t> that you like to do in your free time. </a:t>
            </a:r>
            <a:endParaRPr b="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361" name="Google Shape;361;p5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7" name="Google Shape;367;p58"/>
          <p:cNvSpPr txBox="1"/>
          <p:nvPr/>
        </p:nvSpPr>
        <p:spPr>
          <a:xfrm>
            <a:off x="537650" y="1689275"/>
            <a:ext cx="7795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Playstation or Xbox							Ipad or Iphone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58"/>
          <p:cNvSpPr txBox="1"/>
          <p:nvPr/>
        </p:nvSpPr>
        <p:spPr>
          <a:xfrm>
            <a:off x="1075300" y="3745625"/>
            <a:ext cx="72582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Watching TV							Listening to Music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5" y="875300"/>
            <a:ext cx="1271837" cy="8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050" y="836646"/>
            <a:ext cx="1271825" cy="8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8"/>
          <p:cNvPicPr preferRelativeResize="0"/>
          <p:nvPr/>
        </p:nvPicPr>
        <p:blipFill rotWithShape="1">
          <a:blip r:embed="rId5">
            <a:alphaModFix/>
          </a:blip>
          <a:srcRect b="44482" l="62898" r="0" t="5384"/>
          <a:stretch/>
        </p:blipFill>
        <p:spPr>
          <a:xfrm>
            <a:off x="6034700" y="192725"/>
            <a:ext cx="1850126" cy="15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8"/>
          <p:cNvPicPr preferRelativeResize="0"/>
          <p:nvPr/>
        </p:nvPicPr>
        <p:blipFill rotWithShape="1">
          <a:blip r:embed="rId6">
            <a:alphaModFix/>
          </a:blip>
          <a:srcRect b="55949" l="48154" r="0" t="0"/>
          <a:stretch/>
        </p:blipFill>
        <p:spPr>
          <a:xfrm>
            <a:off x="777330" y="2315150"/>
            <a:ext cx="2227121" cy="15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8"/>
          <p:cNvPicPr preferRelativeResize="0"/>
          <p:nvPr/>
        </p:nvPicPr>
        <p:blipFill rotWithShape="1">
          <a:blip r:embed="rId7">
            <a:alphaModFix/>
          </a:blip>
          <a:srcRect b="17573" l="0" r="0" t="0"/>
          <a:stretch/>
        </p:blipFill>
        <p:spPr>
          <a:xfrm>
            <a:off x="6349650" y="2163375"/>
            <a:ext cx="1031425" cy="16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8"/>
          <p:cNvSpPr txBox="1"/>
          <p:nvPr/>
        </p:nvSpPr>
        <p:spPr>
          <a:xfrm>
            <a:off x="724600" y="4588425"/>
            <a:ext cx="3000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0" name="Google Shape;380;p5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p59"/>
          <p:cNvSpPr txBox="1"/>
          <p:nvPr/>
        </p:nvSpPr>
        <p:spPr>
          <a:xfrm>
            <a:off x="458975" y="1099725"/>
            <a:ext cx="8226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we need to do as part of a healthy routine?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a list 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some of the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chores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things that you need to do as part of a balanced routine.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7" name="Google Shape;387;p60"/>
          <p:cNvSpPr txBox="1"/>
          <p:nvPr/>
        </p:nvSpPr>
        <p:spPr>
          <a:xfrm>
            <a:off x="1326200" y="1702550"/>
            <a:ext cx="63801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Exercising							Tidying up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60"/>
          <p:cNvSpPr txBox="1"/>
          <p:nvPr/>
        </p:nvSpPr>
        <p:spPr>
          <a:xfrm>
            <a:off x="2016500" y="3615525"/>
            <a:ext cx="7097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Learning				         Family and friends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9" name="Google Shape;3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075" y="262550"/>
            <a:ext cx="7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975" y="0"/>
            <a:ext cx="1711699" cy="17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100" y="2007250"/>
            <a:ext cx="1711699" cy="170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325" y="2118375"/>
            <a:ext cx="1647225" cy="16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0"/>
          <p:cNvSpPr/>
          <p:nvPr/>
        </p:nvSpPr>
        <p:spPr>
          <a:xfrm>
            <a:off x="6315550" y="2818750"/>
            <a:ext cx="445500" cy="465000"/>
          </a:xfrm>
          <a:prstGeom prst="mathPlus">
            <a:avLst>
              <a:gd fmla="val 23520" name="adj1"/>
            </a:avLst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8450" y="2118376"/>
            <a:ext cx="1647225" cy="16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0"/>
          <p:cNvSpPr txBox="1"/>
          <p:nvPr/>
        </p:nvSpPr>
        <p:spPr>
          <a:xfrm>
            <a:off x="724600" y="4588425"/>
            <a:ext cx="3000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1" name="Google Shape;401;p6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2" name="Google Shape;402;p61"/>
          <p:cNvSpPr txBox="1"/>
          <p:nvPr/>
        </p:nvSpPr>
        <p:spPr>
          <a:xfrm>
            <a:off x="458975" y="1099725"/>
            <a:ext cx="8226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your own balanced routine.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AutoNum type="arabicPeriod"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your list of 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that you enjoy and activities you need to do, 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pick one from each to create a balanced routine of your own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2"/>
          <p:cNvSpPr txBox="1"/>
          <p:nvPr>
            <p:ph type="title"/>
          </p:nvPr>
        </p:nvSpPr>
        <p:spPr>
          <a:xfrm>
            <a:off x="3871900" y="180200"/>
            <a:ext cx="1561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Monday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8" name="Google Shape;408;p6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62"/>
          <p:cNvSpPr txBox="1"/>
          <p:nvPr/>
        </p:nvSpPr>
        <p:spPr>
          <a:xfrm>
            <a:off x="46800" y="1561175"/>
            <a:ext cx="90504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  Morning 		wash and brush my teeth		breakfast			work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62"/>
          <p:cNvSpPr txBox="1"/>
          <p:nvPr/>
        </p:nvSpPr>
        <p:spPr>
          <a:xfrm>
            <a:off x="241600" y="2861550"/>
            <a:ext cx="876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Afternoon		lunch			watch TV		work		exercise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62"/>
          <p:cNvSpPr txBox="1"/>
          <p:nvPr/>
        </p:nvSpPr>
        <p:spPr>
          <a:xfrm>
            <a:off x="356525" y="4410700"/>
            <a:ext cx="8375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Evening	dinner			relax			shower		go to bed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2" name="Google Shape;41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22" y="715009"/>
            <a:ext cx="1047700" cy="104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2"/>
          <p:cNvPicPr preferRelativeResize="0"/>
          <p:nvPr/>
        </p:nvPicPr>
        <p:blipFill rotWithShape="1">
          <a:blip r:embed="rId4">
            <a:alphaModFix/>
          </a:blip>
          <a:srcRect b="33869" l="0" r="72958" t="32110"/>
          <a:stretch/>
        </p:blipFill>
        <p:spPr>
          <a:xfrm>
            <a:off x="1736175" y="808025"/>
            <a:ext cx="814150" cy="76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100" y="831522"/>
            <a:ext cx="1047700" cy="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2"/>
          <p:cNvPicPr preferRelativeResize="0"/>
          <p:nvPr/>
        </p:nvPicPr>
        <p:blipFill rotWithShape="1">
          <a:blip r:embed="rId6">
            <a:alphaModFix/>
          </a:blip>
          <a:srcRect b="3805" l="6518" r="68139" t="73977"/>
          <a:stretch/>
        </p:blipFill>
        <p:spPr>
          <a:xfrm>
            <a:off x="2550325" y="720587"/>
            <a:ext cx="968080" cy="9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2"/>
          <p:cNvSpPr/>
          <p:nvPr/>
        </p:nvSpPr>
        <p:spPr>
          <a:xfrm>
            <a:off x="3417675" y="1111975"/>
            <a:ext cx="445500" cy="465000"/>
          </a:xfrm>
          <a:prstGeom prst="mathPlus">
            <a:avLst>
              <a:gd fmla="val 23520" name="adj1"/>
            </a:avLst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6025" y="720587"/>
            <a:ext cx="1130625" cy="9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5275" y="756088"/>
            <a:ext cx="1047700" cy="1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513" y="2000300"/>
            <a:ext cx="1185714" cy="11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6699" y="1994652"/>
            <a:ext cx="1185700" cy="1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2"/>
          <p:cNvPicPr preferRelativeResize="0"/>
          <p:nvPr/>
        </p:nvPicPr>
        <p:blipFill rotWithShape="1">
          <a:blip r:embed="rId11">
            <a:alphaModFix/>
          </a:blip>
          <a:srcRect b="55949" l="48154" r="0" t="0"/>
          <a:stretch/>
        </p:blipFill>
        <p:spPr>
          <a:xfrm>
            <a:off x="3808813" y="1994647"/>
            <a:ext cx="1295969" cy="9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6025" y="1977198"/>
            <a:ext cx="1185700" cy="1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9125" y="2021063"/>
            <a:ext cx="445500" cy="8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2"/>
          <p:cNvPicPr preferRelativeResize="0"/>
          <p:nvPr/>
        </p:nvPicPr>
        <p:blipFill rotWithShape="1">
          <a:blip r:embed="rId13">
            <a:alphaModFix/>
          </a:blip>
          <a:srcRect b="0" l="0" r="39932" t="0"/>
          <a:stretch/>
        </p:blipFill>
        <p:spPr>
          <a:xfrm>
            <a:off x="302175" y="3377374"/>
            <a:ext cx="115640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74514" y="3676038"/>
            <a:ext cx="1668786" cy="81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43250" y="3413425"/>
            <a:ext cx="1047700" cy="1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7204" y="3475702"/>
            <a:ext cx="1043336" cy="9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458052" y="3697750"/>
            <a:ext cx="1385713" cy="7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2"/>
          <p:cNvSpPr txBox="1"/>
          <p:nvPr/>
        </p:nvSpPr>
        <p:spPr>
          <a:xfrm>
            <a:off x="724600" y="4818225"/>
            <a:ext cx="30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Living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Applying Learning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5" name="Google Shape;435;p63"/>
          <p:cNvSpPr txBox="1"/>
          <p:nvPr>
            <p:ph idx="1" type="body"/>
          </p:nvPr>
        </p:nvSpPr>
        <p:spPr>
          <a:xfrm>
            <a:off x="456125" y="1438150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Routines - Managing your own routine</a:t>
            </a:r>
            <a:endParaRPr/>
          </a:p>
        </p:txBody>
      </p:sp>
      <p:sp>
        <p:nvSpPr>
          <p:cNvPr id="436" name="Google Shape;436;p6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Make it easier	</a:t>
            </a:r>
            <a:r>
              <a:rPr lang="en-GB"/>
              <a:t>		</a:t>
            </a:r>
            <a:endParaRPr/>
          </a:p>
        </p:txBody>
      </p:sp>
      <p:sp>
        <p:nvSpPr>
          <p:cNvPr id="437" name="Google Shape;437;p63"/>
          <p:cNvSpPr txBox="1"/>
          <p:nvPr>
            <p:ph idx="3" type="body"/>
          </p:nvPr>
        </p:nvSpPr>
        <p:spPr>
          <a:xfrm>
            <a:off x="458975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 Make a visual routine </a:t>
            </a:r>
            <a:r>
              <a:rPr lang="en-GB"/>
              <a:t>for one day of the week, </a:t>
            </a:r>
            <a:r>
              <a:rPr lang="en-GB"/>
              <a:t>drawing your activities instead of writing them.</a:t>
            </a:r>
            <a:endParaRPr/>
          </a:p>
        </p:txBody>
      </p:sp>
      <p:sp>
        <p:nvSpPr>
          <p:cNvPr id="438" name="Google Shape;438;p6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Make it harder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9" name="Google Shape;439;p63"/>
          <p:cNvSpPr txBox="1"/>
          <p:nvPr>
            <p:ph idx="5" type="body"/>
          </p:nvPr>
        </p:nvSpPr>
        <p:spPr>
          <a:xfrm>
            <a:off x="3279300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Create a routine including the time you will start and finish each activity.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Prioritise your activities from most to least important.</a:t>
            </a:r>
            <a:endParaRPr/>
          </a:p>
        </p:txBody>
      </p:sp>
      <p:sp>
        <p:nvSpPr>
          <p:cNvPr id="440" name="Google Shape;440;p6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More ideas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1" name="Google Shape;441;p63"/>
          <p:cNvSpPr txBox="1"/>
          <p:nvPr>
            <p:ph idx="7" type="body"/>
          </p:nvPr>
        </p:nvSpPr>
        <p:spPr>
          <a:xfrm>
            <a:off x="6099625" y="2492625"/>
            <a:ext cx="25854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Make one routine for a work day and a different routine for a weekend.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Find out if people with different jobs have different routines.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8" name="Google Shape;448;p6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Signposting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9" name="Google Shape;449;p64"/>
          <p:cNvSpPr txBox="1"/>
          <p:nvPr>
            <p:ph idx="1" type="body"/>
          </p:nvPr>
        </p:nvSpPr>
        <p:spPr>
          <a:xfrm>
            <a:off x="458975" y="1057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Independent Living: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Applying Learning- Balanced leisure activities (Unit 2)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Building Understanding- Creating a visual schedule (Unit 3)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Building Understanding- Morning hygiene routine (Unit 2)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Occupational Therapy: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Executive functioning/organisation (Unit 5)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Activities of daily Living (Unit 6)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Numeracy: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Building Understanding/Applying Learning- Time (Unit 4)</a:t>
            </a:r>
            <a:endParaRPr/>
          </a:p>
        </p:txBody>
      </p:sp>
      <p:sp>
        <p:nvSpPr>
          <p:cNvPr id="450" name="Google Shape;450;p6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458975" y="2164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Unit 3 - Daily Living Skills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Google Shape;254;p49"/>
          <p:cNvSpPr txBox="1"/>
          <p:nvPr>
            <p:ph idx="1" type="subTitle"/>
          </p:nvPr>
        </p:nvSpPr>
        <p:spPr>
          <a:xfrm>
            <a:off x="458975" y="676150"/>
            <a:ext cx="3519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chemeClr val="dk2"/>
                </a:solidFill>
              </a:rPr>
              <a:t>Lesson 1- Recycling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5" name="Google Shape;255;p49"/>
          <p:cNvSpPr txBox="1"/>
          <p:nvPr>
            <p:ph idx="2" type="body"/>
          </p:nvPr>
        </p:nvSpPr>
        <p:spPr>
          <a:xfrm>
            <a:off x="458975" y="1308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Learning about why we recycle and how to do it at home.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6" name="Google Shape;256;p49"/>
          <p:cNvSpPr txBox="1"/>
          <p:nvPr>
            <p:ph idx="3" type="subTitle"/>
          </p:nvPr>
        </p:nvSpPr>
        <p:spPr>
          <a:xfrm>
            <a:off x="4734000" y="676150"/>
            <a:ext cx="3447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chemeClr val="dk2"/>
                </a:solidFill>
              </a:rPr>
              <a:t>Lesson 2- Managing a Routine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7" name="Google Shape;257;p49"/>
          <p:cNvSpPr txBox="1"/>
          <p:nvPr>
            <p:ph idx="4" type="body"/>
          </p:nvPr>
        </p:nvSpPr>
        <p:spPr>
          <a:xfrm>
            <a:off x="4734000" y="1303213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Understanding what makes a balanced daily routine.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8" name="Google Shape;258;p49"/>
          <p:cNvSpPr txBox="1"/>
          <p:nvPr>
            <p:ph idx="4294967295" type="subTitle"/>
          </p:nvPr>
        </p:nvSpPr>
        <p:spPr>
          <a:xfrm>
            <a:off x="458975" y="2190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9"/>
          <p:cNvSpPr txBox="1"/>
          <p:nvPr>
            <p:ph idx="4294967295" type="subTitle"/>
          </p:nvPr>
        </p:nvSpPr>
        <p:spPr>
          <a:xfrm>
            <a:off x="4734000" y="2190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4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9"/>
          <p:cNvSpPr txBox="1"/>
          <p:nvPr>
            <p:ph idx="5" type="subTitle"/>
          </p:nvPr>
        </p:nvSpPr>
        <p:spPr>
          <a:xfrm>
            <a:off x="458975" y="2116525"/>
            <a:ext cx="3519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chemeClr val="dk2"/>
                </a:solidFill>
              </a:rPr>
              <a:t>Lesson 3- Sending a parcel or email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61" name="Google Shape;261;p49"/>
          <p:cNvSpPr txBox="1"/>
          <p:nvPr>
            <p:ph idx="6" type="body"/>
          </p:nvPr>
        </p:nvSpPr>
        <p:spPr>
          <a:xfrm>
            <a:off x="458975" y="2680875"/>
            <a:ext cx="39510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Learning how to address, stamp and send a letter or parcel, and how to send an email.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62" name="Google Shape;262;p49"/>
          <p:cNvSpPr txBox="1"/>
          <p:nvPr>
            <p:ph idx="7" type="subTitle"/>
          </p:nvPr>
        </p:nvSpPr>
        <p:spPr>
          <a:xfrm>
            <a:off x="4715850" y="2107900"/>
            <a:ext cx="3519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300">
                <a:solidFill>
                  <a:schemeClr val="dk2"/>
                </a:solidFill>
              </a:rPr>
              <a:t>Lesson 4- Preparing for a Trip </a:t>
            </a:r>
            <a:r>
              <a:rPr lang="en-GB" sz="1400">
                <a:solidFill>
                  <a:schemeClr val="dk2"/>
                </a:solidFill>
              </a:rPr>
              <a:t>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263" name="Google Shape;263;p49"/>
          <p:cNvSpPr txBox="1"/>
          <p:nvPr>
            <p:ph idx="8" type="body"/>
          </p:nvPr>
        </p:nvSpPr>
        <p:spPr>
          <a:xfrm>
            <a:off x="4734000" y="26808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/>
              <a:t>Understanding what to pack for a trip and how it differs depending on the destination. </a:t>
            </a:r>
            <a:endParaRPr/>
          </a:p>
        </p:txBody>
      </p:sp>
      <p:sp>
        <p:nvSpPr>
          <p:cNvPr id="264" name="Google Shape;264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49"/>
          <p:cNvSpPr txBox="1"/>
          <p:nvPr>
            <p:ph idx="4294967295" type="subTitle"/>
          </p:nvPr>
        </p:nvSpPr>
        <p:spPr>
          <a:xfrm>
            <a:off x="458975" y="36381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9"/>
          <p:cNvSpPr txBox="1"/>
          <p:nvPr>
            <p:ph idx="4294967295" type="subTitle"/>
          </p:nvPr>
        </p:nvSpPr>
        <p:spPr>
          <a:xfrm>
            <a:off x="4734000" y="36381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4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9"/>
          <p:cNvSpPr txBox="1"/>
          <p:nvPr>
            <p:ph idx="5" type="subTitle"/>
          </p:nvPr>
        </p:nvSpPr>
        <p:spPr>
          <a:xfrm>
            <a:off x="458975" y="3638175"/>
            <a:ext cx="3519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>
                <a:solidFill>
                  <a:schemeClr val="dk2"/>
                </a:solidFill>
              </a:rPr>
              <a:t>Lesson 5- Preparing a Simple Meal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8" name="Google Shape;268;p49"/>
          <p:cNvSpPr txBox="1"/>
          <p:nvPr>
            <p:ph idx="6" type="body"/>
          </p:nvPr>
        </p:nvSpPr>
        <p:spPr>
          <a:xfrm>
            <a:off x="458975" y="42701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/>
              <a:t>Learning to read a simple recipe to create a simple meal.</a:t>
            </a:r>
            <a:endParaRPr sz="1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69" name="Google Shape;269;p49"/>
          <p:cNvSpPr txBox="1"/>
          <p:nvPr>
            <p:ph idx="7" type="subTitle"/>
          </p:nvPr>
        </p:nvSpPr>
        <p:spPr>
          <a:xfrm>
            <a:off x="4733925" y="3638175"/>
            <a:ext cx="34473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>
                <a:solidFill>
                  <a:schemeClr val="dk2"/>
                </a:solidFill>
              </a:rPr>
              <a:t>Lesson 6- Meals for Different Times </a:t>
            </a:r>
            <a:r>
              <a:rPr lang="en-GB" sz="1400"/>
              <a:t> </a:t>
            </a:r>
            <a:endParaRPr/>
          </a:p>
        </p:txBody>
      </p:sp>
      <p:sp>
        <p:nvSpPr>
          <p:cNvPr id="270" name="Google Shape;270;p49"/>
          <p:cNvSpPr txBox="1"/>
          <p:nvPr>
            <p:ph idx="8" type="body"/>
          </p:nvPr>
        </p:nvSpPr>
        <p:spPr>
          <a:xfrm>
            <a:off x="4734000" y="42701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Understanding why we eat different meals at different times of the day.</a:t>
            </a:r>
            <a:endParaRPr sz="15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/>
        </p:nvSpPr>
        <p:spPr>
          <a:xfrm>
            <a:off x="457200" y="1431700"/>
            <a:ext cx="85794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</a:t>
            </a: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2- </a:t>
            </a: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Managing your own routine 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5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2" name="Google Shape;282;p5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Teacher notes- Lesson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3" name="Google Shape;283;p51"/>
          <p:cNvSpPr txBox="1"/>
          <p:nvPr>
            <p:ph idx="1" type="body"/>
          </p:nvPr>
        </p:nvSpPr>
        <p:spPr>
          <a:xfrm>
            <a:off x="458975" y="1100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Learning intention: to understand what makes a balanced daily routine.</a:t>
            </a:r>
            <a:endParaRPr sz="1500"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Thinking about our current daily routine. Beginning by breaking the day into morning routine, afternoon routine and evening routine. </a:t>
            </a:r>
            <a:endParaRPr sz="1500"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Thinking of the activities we enjoy doing the most and the activities we need to do to </a:t>
            </a:r>
            <a:r>
              <a:rPr lang="en-GB" sz="1500"/>
              <a:t>maintain</a:t>
            </a:r>
            <a:r>
              <a:rPr lang="en-GB" sz="1500"/>
              <a:t> a </a:t>
            </a:r>
            <a:r>
              <a:rPr lang="en-GB" sz="1500"/>
              <a:t>balanced</a:t>
            </a:r>
            <a:r>
              <a:rPr lang="en-GB" sz="1500"/>
              <a:t> routine. E.g. playing on the computer and exercising.</a:t>
            </a:r>
            <a:endParaRPr sz="1500"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Writing a list of the things we enjoy and a list of the things that we should be doing. E.g. staying active, keeping our home clean, spending time with loved ones.</a:t>
            </a:r>
            <a:endParaRPr sz="15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500"/>
              <a:t>Creating a new routine to </a:t>
            </a:r>
            <a:r>
              <a:rPr lang="en-GB" sz="1500"/>
              <a:t>include</a:t>
            </a:r>
            <a:r>
              <a:rPr lang="en-GB" sz="1500"/>
              <a:t> one of the things from the list of things we enjoy and one of the things from our list of things we should be doing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500"/>
              <a:t>Additional resources: pen, paper, colouring pencils (optional)</a:t>
            </a:r>
            <a:endParaRPr sz="1500"/>
          </a:p>
        </p:txBody>
      </p:sp>
      <p:sp>
        <p:nvSpPr>
          <p:cNvPr id="284" name="Google Shape;284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/>
        </p:nvSpPr>
        <p:spPr>
          <a:xfrm>
            <a:off x="457200" y="1431700"/>
            <a:ext cx="85794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Managing your own routine 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0" name="Google Shape;290;p5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1" name="Google Shape;291;p52"/>
          <p:cNvSpPr txBox="1"/>
          <p:nvPr/>
        </p:nvSpPr>
        <p:spPr>
          <a:xfrm>
            <a:off x="382450" y="468300"/>
            <a:ext cx="2700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Oak Specialist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52"/>
          <p:cNvSpPr txBox="1"/>
          <p:nvPr/>
        </p:nvSpPr>
        <p:spPr>
          <a:xfrm>
            <a:off x="476200" y="4316175"/>
            <a:ext cx="3289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Applying Learning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Activity Stages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53"/>
          <p:cNvSpPr txBox="1"/>
          <p:nvPr>
            <p:ph idx="1" type="body"/>
          </p:nvPr>
        </p:nvSpPr>
        <p:spPr>
          <a:xfrm>
            <a:off x="458975" y="1169100"/>
            <a:ext cx="3891600" cy="33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lesson will be taught in 4 stages-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Sequence a typical day - morning, afternoon and evening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List the activities that you enjoy most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List the activities you should do for a healthy, balanced routine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Starting with Monday, choose 1 activity, and begin creating your healthy routine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0" name="Google Shape;3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375" y="84737"/>
            <a:ext cx="1375425" cy="13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675" y="67662"/>
            <a:ext cx="1437286" cy="14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3"/>
          <p:cNvPicPr preferRelativeResize="0"/>
          <p:nvPr/>
        </p:nvPicPr>
        <p:blipFill rotWithShape="1">
          <a:blip r:embed="rId5">
            <a:alphaModFix/>
          </a:blip>
          <a:srcRect b="0" l="0" r="39932" t="0"/>
          <a:stretch/>
        </p:blipFill>
        <p:spPr>
          <a:xfrm>
            <a:off x="7367675" y="230574"/>
            <a:ext cx="115640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0625" y="1503412"/>
            <a:ext cx="998925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9112" y="1503412"/>
            <a:ext cx="1156400" cy="110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5375" y="2610812"/>
            <a:ext cx="998925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5650" y="2428325"/>
            <a:ext cx="1323324" cy="13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8025" y="3673887"/>
            <a:ext cx="1230176" cy="123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15650" y="3707129"/>
            <a:ext cx="1156399" cy="116368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3"/>
          <p:cNvSpPr txBox="1"/>
          <p:nvPr/>
        </p:nvSpPr>
        <p:spPr>
          <a:xfrm>
            <a:off x="656775" y="4793325"/>
            <a:ext cx="3000000" cy="30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"/>
          <p:cNvSpPr txBox="1"/>
          <p:nvPr>
            <p:ph type="title"/>
          </p:nvPr>
        </p:nvSpPr>
        <p:spPr>
          <a:xfrm>
            <a:off x="371850" y="386275"/>
            <a:ext cx="2935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Here is a list of my  morning routine...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5" name="Google Shape;315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6" name="Google Shape;316;p54"/>
          <p:cNvSpPr txBox="1"/>
          <p:nvPr>
            <p:ph type="title"/>
          </p:nvPr>
        </p:nvSpPr>
        <p:spPr>
          <a:xfrm>
            <a:off x="6334725" y="285225"/>
            <a:ext cx="2935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Morning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9am to 12pm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(3 Hours)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7" name="Google Shape;317;p54"/>
          <p:cNvSpPr txBox="1"/>
          <p:nvPr/>
        </p:nvSpPr>
        <p:spPr>
          <a:xfrm>
            <a:off x="268825" y="3369250"/>
            <a:ext cx="8875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AM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                                           Work           Wake-up		Wash		Brush Teeth	Eat		Breakfast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837"/>
            <a:ext cx="1375425" cy="13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25" y="1993828"/>
            <a:ext cx="1563978" cy="14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4"/>
          <p:cNvPicPr preferRelativeResize="0"/>
          <p:nvPr/>
        </p:nvPicPr>
        <p:blipFill rotWithShape="1">
          <a:blip r:embed="rId5">
            <a:alphaModFix/>
          </a:blip>
          <a:srcRect b="3805" l="6518" r="68139" t="73977"/>
          <a:stretch/>
        </p:blipFill>
        <p:spPr>
          <a:xfrm>
            <a:off x="3668500" y="2250557"/>
            <a:ext cx="1147449" cy="111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4"/>
          <p:cNvPicPr preferRelativeResize="0"/>
          <p:nvPr/>
        </p:nvPicPr>
        <p:blipFill rotWithShape="1">
          <a:blip r:embed="rId6">
            <a:alphaModFix/>
          </a:blip>
          <a:srcRect b="33869" l="0" r="72958" t="32110"/>
          <a:stretch/>
        </p:blipFill>
        <p:spPr>
          <a:xfrm>
            <a:off x="3055175" y="2357650"/>
            <a:ext cx="814150" cy="76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5950" y="2250562"/>
            <a:ext cx="1375425" cy="117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1375" y="2151525"/>
            <a:ext cx="1375425" cy="13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5752" y="2357648"/>
            <a:ext cx="1410399" cy="11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 txBox="1"/>
          <p:nvPr/>
        </p:nvSpPr>
        <p:spPr>
          <a:xfrm>
            <a:off x="724600" y="4588425"/>
            <a:ext cx="3000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Pixabay, FreeSVG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>
            <p:ph type="title"/>
          </p:nvPr>
        </p:nvSpPr>
        <p:spPr>
          <a:xfrm>
            <a:off x="513975" y="318725"/>
            <a:ext cx="30924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Here is a list of my afternoon routines...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1" name="Google Shape;331;p5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55"/>
          <p:cNvSpPr txBox="1"/>
          <p:nvPr>
            <p:ph type="title"/>
          </p:nvPr>
        </p:nvSpPr>
        <p:spPr>
          <a:xfrm>
            <a:off x="6869975" y="182450"/>
            <a:ext cx="16599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Afternoon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12pm to 4pm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(4 Hours)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5"/>
          <p:cNvSpPr txBox="1"/>
          <p:nvPr/>
        </p:nvSpPr>
        <p:spPr>
          <a:xfrm>
            <a:off x="358425" y="3189925"/>
            <a:ext cx="853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PM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				Eat		       Lunch		   Watch TV			Work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50" y="1744700"/>
            <a:ext cx="1375425" cy="13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644" y="1744688"/>
            <a:ext cx="1375425" cy="137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5"/>
          <p:cNvPicPr preferRelativeResize="0"/>
          <p:nvPr/>
        </p:nvPicPr>
        <p:blipFill rotWithShape="1">
          <a:blip r:embed="rId5">
            <a:alphaModFix/>
          </a:blip>
          <a:srcRect b="55949" l="48154" r="0" t="0"/>
          <a:stretch/>
        </p:blipFill>
        <p:spPr>
          <a:xfrm>
            <a:off x="4718950" y="1814500"/>
            <a:ext cx="1888600" cy="137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9975" y="1779600"/>
            <a:ext cx="1445225" cy="14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740762"/>
            <a:ext cx="1437286" cy="14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5"/>
          <p:cNvSpPr txBox="1"/>
          <p:nvPr/>
        </p:nvSpPr>
        <p:spPr>
          <a:xfrm>
            <a:off x="724600" y="4588425"/>
            <a:ext cx="3000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56"/>
          <p:cNvSpPr txBox="1"/>
          <p:nvPr>
            <p:ph type="title"/>
          </p:nvPr>
        </p:nvSpPr>
        <p:spPr>
          <a:xfrm>
            <a:off x="522300" y="328450"/>
            <a:ext cx="2935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Here is a list of my evening routines...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6" name="Google Shape;346;p56"/>
          <p:cNvSpPr txBox="1"/>
          <p:nvPr>
            <p:ph type="title"/>
          </p:nvPr>
        </p:nvSpPr>
        <p:spPr>
          <a:xfrm>
            <a:off x="6568175" y="227700"/>
            <a:ext cx="2116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Evening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4pm to 10pm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 Hours)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38750" y="3176500"/>
            <a:ext cx="93024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PM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	         Shower	Watch TV	      Eat		Dinner	       Watch TV     Go to Bed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3200"/>
            <a:ext cx="1185714" cy="11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754" y="2134977"/>
            <a:ext cx="1043336" cy="9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6"/>
          <p:cNvPicPr preferRelativeResize="0"/>
          <p:nvPr/>
        </p:nvPicPr>
        <p:blipFill rotWithShape="1">
          <a:blip r:embed="rId5">
            <a:alphaModFix/>
          </a:blip>
          <a:srcRect b="55949" l="48154" r="0" t="0"/>
          <a:stretch/>
        </p:blipFill>
        <p:spPr>
          <a:xfrm>
            <a:off x="2278788" y="2134977"/>
            <a:ext cx="1558035" cy="10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6821" y="2211853"/>
            <a:ext cx="1134680" cy="10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9864" y="2351463"/>
            <a:ext cx="1668786" cy="81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6"/>
          <p:cNvPicPr preferRelativeResize="0"/>
          <p:nvPr/>
        </p:nvPicPr>
        <p:blipFill rotWithShape="1">
          <a:blip r:embed="rId5">
            <a:alphaModFix/>
          </a:blip>
          <a:srcRect b="55949" l="48154" r="0" t="0"/>
          <a:stretch/>
        </p:blipFill>
        <p:spPr>
          <a:xfrm>
            <a:off x="6470513" y="2134977"/>
            <a:ext cx="1558035" cy="10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23625" y="2203850"/>
            <a:ext cx="991375" cy="9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6"/>
          <p:cNvSpPr txBox="1"/>
          <p:nvPr/>
        </p:nvSpPr>
        <p:spPr>
          <a:xfrm>
            <a:off x="724600" y="4588425"/>
            <a:ext cx="3000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C1D"/>
                </a:solidFill>
                <a:highlight>
                  <a:srgbClr val="F8F8F8"/>
                </a:highlight>
                <a:latin typeface="Montserrat"/>
                <a:ea typeface="Montserrat"/>
                <a:cs typeface="Montserrat"/>
                <a:sym typeface="Montserrat"/>
              </a:rPr>
              <a:t>Images from: Pixabay, FreeSVG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