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Please pause the slides here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Please pause the lesson here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Please pause the lesson here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Please pause the lesson here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 name="Shape 10"/>
        <p:cNvGrpSpPr/>
        <p:nvPr/>
      </p:nvGrpSpPr>
      <p:grpSpPr>
        <a:xfrm>
          <a:off x="0" y="0"/>
          <a:ext cx="0" cy="0"/>
          <a:chOff x="0" y="0"/>
          <a:chExt cx="0" cy="0"/>
        </a:xfrm>
      </p:grpSpPr>
      <p:sp>
        <p:nvSpPr>
          <p:cNvPr id="11" name="Google Shape;11;p2"/>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12" name="Google Shape;12;p2"/>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3" name="Google Shape;13;p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6" name="Google Shape;16;p3"/>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7" name="Google Shape;17;p3"/>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8" name="Google Shape;18;p3"/>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9" name="Google Shape;19;p3"/>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0" name="Shape 20"/>
        <p:cNvGrpSpPr/>
        <p:nvPr/>
      </p:nvGrpSpPr>
      <p:grpSpPr>
        <a:xfrm>
          <a:off x="0" y="0"/>
          <a:ext cx="0" cy="0"/>
          <a:chOff x="0" y="0"/>
          <a:chExt cx="0" cy="0"/>
        </a:xfrm>
      </p:grpSpPr>
      <p:sp>
        <p:nvSpPr>
          <p:cNvPr id="21" name="Google Shape;21;p4"/>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4B3241"/>
              </a:buClr>
              <a:buSzPts val="7200"/>
              <a:buNone/>
              <a:defRPr sz="7200">
                <a:solidFill>
                  <a:srgbClr val="4B3241"/>
                </a:solidFill>
              </a:defRPr>
            </a:lvl2pPr>
            <a:lvl3pPr lvl="2" algn="ctr">
              <a:lnSpc>
                <a:spcPct val="100000"/>
              </a:lnSpc>
              <a:spcBef>
                <a:spcPts val="0"/>
              </a:spcBef>
              <a:spcAft>
                <a:spcPts val="0"/>
              </a:spcAft>
              <a:buClr>
                <a:srgbClr val="4B3241"/>
              </a:buClr>
              <a:buSzPts val="7200"/>
              <a:buNone/>
              <a:defRPr sz="7200">
                <a:solidFill>
                  <a:srgbClr val="4B3241"/>
                </a:solidFill>
              </a:defRPr>
            </a:lvl3pPr>
            <a:lvl4pPr lvl="3" algn="ctr">
              <a:lnSpc>
                <a:spcPct val="100000"/>
              </a:lnSpc>
              <a:spcBef>
                <a:spcPts val="0"/>
              </a:spcBef>
              <a:spcAft>
                <a:spcPts val="0"/>
              </a:spcAft>
              <a:buClr>
                <a:srgbClr val="4B3241"/>
              </a:buClr>
              <a:buSzPts val="7200"/>
              <a:buNone/>
              <a:defRPr sz="7200">
                <a:solidFill>
                  <a:srgbClr val="4B3241"/>
                </a:solidFill>
              </a:defRPr>
            </a:lvl4pPr>
            <a:lvl5pPr lvl="4" algn="ctr">
              <a:lnSpc>
                <a:spcPct val="100000"/>
              </a:lnSpc>
              <a:spcBef>
                <a:spcPts val="0"/>
              </a:spcBef>
              <a:spcAft>
                <a:spcPts val="0"/>
              </a:spcAft>
              <a:buClr>
                <a:srgbClr val="4B3241"/>
              </a:buClr>
              <a:buSzPts val="7200"/>
              <a:buNone/>
              <a:defRPr sz="7200">
                <a:solidFill>
                  <a:srgbClr val="4B3241"/>
                </a:solidFill>
              </a:defRPr>
            </a:lvl5pPr>
            <a:lvl6pPr lvl="5" algn="ctr">
              <a:lnSpc>
                <a:spcPct val="100000"/>
              </a:lnSpc>
              <a:spcBef>
                <a:spcPts val="0"/>
              </a:spcBef>
              <a:spcAft>
                <a:spcPts val="0"/>
              </a:spcAft>
              <a:buClr>
                <a:srgbClr val="4B3241"/>
              </a:buClr>
              <a:buSzPts val="7200"/>
              <a:buNone/>
              <a:defRPr sz="7200">
                <a:solidFill>
                  <a:srgbClr val="4B3241"/>
                </a:solidFill>
              </a:defRPr>
            </a:lvl6pPr>
            <a:lvl7pPr lvl="6" algn="ctr">
              <a:lnSpc>
                <a:spcPct val="100000"/>
              </a:lnSpc>
              <a:spcBef>
                <a:spcPts val="0"/>
              </a:spcBef>
              <a:spcAft>
                <a:spcPts val="0"/>
              </a:spcAft>
              <a:buClr>
                <a:srgbClr val="4B3241"/>
              </a:buClr>
              <a:buSzPts val="7200"/>
              <a:buNone/>
              <a:defRPr sz="7200">
                <a:solidFill>
                  <a:srgbClr val="4B3241"/>
                </a:solidFill>
              </a:defRPr>
            </a:lvl7pPr>
            <a:lvl8pPr lvl="7" algn="ctr">
              <a:lnSpc>
                <a:spcPct val="100000"/>
              </a:lnSpc>
              <a:spcBef>
                <a:spcPts val="0"/>
              </a:spcBef>
              <a:spcAft>
                <a:spcPts val="0"/>
              </a:spcAft>
              <a:buClr>
                <a:srgbClr val="4B3241"/>
              </a:buClr>
              <a:buSzPts val="7200"/>
              <a:buNone/>
              <a:defRPr sz="7200">
                <a:solidFill>
                  <a:srgbClr val="4B3241"/>
                </a:solidFill>
              </a:defRPr>
            </a:lvl8pPr>
            <a:lvl9pPr lvl="8" algn="ctr">
              <a:lnSpc>
                <a:spcPct val="100000"/>
              </a:lnSpc>
              <a:spcBef>
                <a:spcPts val="0"/>
              </a:spcBef>
              <a:spcAft>
                <a:spcPts val="0"/>
              </a:spcAft>
              <a:buClr>
                <a:srgbClr val="4B3241"/>
              </a:buClr>
              <a:buSzPts val="7200"/>
              <a:buNone/>
              <a:defRPr sz="7200">
                <a:solidFill>
                  <a:srgbClr val="4B3241"/>
                </a:solidFill>
              </a:defRPr>
            </a:lvl9pPr>
          </a:lstStyle>
          <a:p/>
        </p:txBody>
      </p:sp>
      <p:sp>
        <p:nvSpPr>
          <p:cNvPr id="22" name="Google Shape;22;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3" name="Google Shape;23;p4"/>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7" name="Google Shape;37;p7"/>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9" name="Google Shape;39;p7"/>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1" name="Google Shape;41;p7"/>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6" name="Google Shape;46;p8"/>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8" name="Google Shape;48;p8"/>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1" name="Google Shape;51;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5" name="Google Shape;55;p9"/>
          <p:cNvSpPr txBox="1"/>
          <p:nvPr>
            <p:ph idx="2" type="body"/>
          </p:nvPr>
        </p:nvSpPr>
        <p:spPr>
          <a:xfrm>
            <a:off x="91795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7" name="Google Shape;57;p9"/>
          <p:cNvSpPr txBox="1"/>
          <p:nvPr>
            <p:ph idx="4" type="body"/>
          </p:nvPr>
        </p:nvSpPr>
        <p:spPr>
          <a:xfrm>
            <a:off x="946800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9" name="Google Shape;59;p9"/>
          <p:cNvSpPr txBox="1"/>
          <p:nvPr>
            <p:ph idx="6" type="body"/>
          </p:nvPr>
        </p:nvSpPr>
        <p:spPr>
          <a:xfrm>
            <a:off x="91795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1" name="Google Shape;61;p9"/>
          <p:cNvSpPr txBox="1"/>
          <p:nvPr>
            <p:ph idx="8" type="body"/>
          </p:nvPr>
        </p:nvSpPr>
        <p:spPr>
          <a:xfrm>
            <a:off x="946800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80" name="Google Shape;80;p1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81" name="Google Shape;81;p14"/>
          <p:cNvSpPr txBox="1"/>
          <p:nvPr>
            <p:ph idx="4294967295" type="subTitle"/>
          </p:nvPr>
        </p:nvSpPr>
        <p:spPr>
          <a:xfrm>
            <a:off x="917950" y="8210950"/>
            <a:ext cx="7902000" cy="1239000"/>
          </a:xfrm>
          <a:prstGeom prst="rect">
            <a:avLst/>
          </a:prstGeom>
          <a:noFill/>
          <a:ln>
            <a:noFill/>
          </a:ln>
        </p:spPr>
        <p:txBody>
          <a:bodyPr anchorCtr="0" anchor="t" bIns="0" lIns="0" spcFirstLastPara="1" rIns="0" wrap="square" tIns="0">
            <a:noAutofit/>
          </a:bodyPr>
          <a:lstStyle/>
          <a:p>
            <a:pPr indent="0" lvl="0" marL="0" marR="0" rtl="0" algn="l">
              <a:lnSpc>
                <a:spcPct val="130000"/>
              </a:lnSpc>
              <a:spcBef>
                <a:spcPts val="0"/>
              </a:spcBef>
              <a:spcAft>
                <a:spcPts val="2000"/>
              </a:spcAft>
              <a:buClr>
                <a:schemeClr val="dk2"/>
              </a:buClr>
              <a:buSzPts val="3200"/>
              <a:buFont typeface="Montserrat"/>
              <a:buNone/>
            </a:pPr>
            <a:r>
              <a:rPr b="0" i="0" lang="en-GB" sz="3200" u="none" cap="none" strike="noStrike">
                <a:solidFill>
                  <a:srgbClr val="4B3241"/>
                </a:solidFill>
                <a:latin typeface="Montserrat"/>
                <a:ea typeface="Montserrat"/>
                <a:cs typeface="Montserrat"/>
                <a:sym typeface="Montserrat"/>
              </a:rPr>
              <a:t>Dr Clapp</a:t>
            </a:r>
            <a:endParaRPr b="0" i="0" sz="3200" u="none" cap="none" strike="noStrike">
              <a:solidFill>
                <a:srgbClr val="4B3241"/>
              </a:solidFill>
              <a:latin typeface="Montserrat"/>
              <a:ea typeface="Montserrat"/>
              <a:cs typeface="Montserrat"/>
              <a:sym typeface="Montserrat"/>
            </a:endParaRPr>
          </a:p>
        </p:txBody>
      </p:sp>
      <p:sp>
        <p:nvSpPr>
          <p:cNvPr id="82" name="Google Shape;82;p14"/>
          <p:cNvSpPr txBox="1"/>
          <p:nvPr/>
        </p:nvSpPr>
        <p:spPr>
          <a:xfrm>
            <a:off x="917950" y="2876300"/>
            <a:ext cx="16452000" cy="3723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6000">
              <a:solidFill>
                <a:srgbClr val="4B324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Decay</a:t>
            </a:r>
            <a:endParaRPr sz="6000">
              <a:solidFill>
                <a:srgbClr val="4B3241"/>
              </a:solidFill>
              <a:latin typeface="Montserrat SemiBold"/>
              <a:ea typeface="Montserrat SemiBold"/>
              <a:cs typeface="Montserrat SemiBold"/>
              <a:sym typeface="Montserrat SemiBold"/>
            </a:endParaRPr>
          </a:p>
        </p:txBody>
      </p:sp>
      <p:sp>
        <p:nvSpPr>
          <p:cNvPr id="83" name="Google Shape;83;p14"/>
          <p:cNvSpPr txBox="1"/>
          <p:nvPr/>
        </p:nvSpPr>
        <p:spPr>
          <a:xfrm>
            <a:off x="917950" y="890050"/>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4B3241"/>
                </a:solidFill>
                <a:latin typeface="Montserrat"/>
                <a:ea typeface="Montserrat"/>
                <a:cs typeface="Montserrat"/>
                <a:sym typeface="Montserrat"/>
              </a:rPr>
              <a:t>Biology - Key stage 4</a:t>
            </a:r>
            <a:endParaRPr sz="3600">
              <a:solidFill>
                <a:srgbClr val="4B3241"/>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a:solidFill>
                  <a:srgbClr val="4B3241"/>
                </a:solidFill>
                <a:latin typeface="Montserrat"/>
                <a:ea typeface="Montserrat"/>
                <a:cs typeface="Montserrat"/>
                <a:sym typeface="Montserrat"/>
              </a:rPr>
              <a:t>Ecology </a:t>
            </a:r>
            <a:endParaRPr sz="3600">
              <a:solidFill>
                <a:srgbClr val="4B3241"/>
              </a:solidFill>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54" name="Google Shape;154;p23"/>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Exam question - answers</a:t>
            </a:r>
            <a:endParaRPr>
              <a:solidFill>
                <a:schemeClr val="dk2"/>
              </a:solidFill>
            </a:endParaRPr>
          </a:p>
          <a:p>
            <a:pPr indent="0" lvl="0" marL="0" rtl="0" algn="l">
              <a:lnSpc>
                <a:spcPct val="115000"/>
              </a:lnSpc>
              <a:spcBef>
                <a:spcPts val="0"/>
              </a:spcBef>
              <a:spcAft>
                <a:spcPts val="0"/>
              </a:spcAft>
              <a:buSzPts val="4400"/>
              <a:buNone/>
            </a:pPr>
            <a:r>
              <a:rPr b="0" lang="en-GB" sz="3000">
                <a:solidFill>
                  <a:schemeClr val="dk2"/>
                </a:solidFill>
              </a:rPr>
              <a:t>ExamBuilder: OCR, B732/02, June 2016</a:t>
            </a:r>
            <a:endParaRPr b="0" sz="3000">
              <a:solidFill>
                <a:schemeClr val="dk2"/>
              </a:solidFill>
            </a:endParaRPr>
          </a:p>
        </p:txBody>
      </p:sp>
      <p:sp>
        <p:nvSpPr>
          <p:cNvPr id="155" name="Google Shape;155;p2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56" name="Google Shape;156;p23"/>
          <p:cNvSpPr txBox="1"/>
          <p:nvPr/>
        </p:nvSpPr>
        <p:spPr>
          <a:xfrm>
            <a:off x="917950" y="2985800"/>
            <a:ext cx="15480300" cy="5190600"/>
          </a:xfrm>
          <a:prstGeom prst="rect">
            <a:avLst/>
          </a:prstGeom>
          <a:noFill/>
          <a:ln>
            <a:noFill/>
          </a:ln>
        </p:spPr>
        <p:txBody>
          <a:bodyPr anchorCtr="0" anchor="t" bIns="91425" lIns="91425" spcFirstLastPara="1" rIns="91425" wrap="square" tIns="91425">
            <a:noAutofit/>
          </a:bodyPr>
          <a:lstStyle/>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When bristlecone pine trees die the wood does </a:t>
            </a:r>
            <a:r>
              <a:rPr b="1" i="0" lang="en-GB" sz="4000" u="none" cap="none" strike="noStrike">
                <a:solidFill>
                  <a:srgbClr val="000000"/>
                </a:solidFill>
                <a:latin typeface="Montserrat"/>
                <a:ea typeface="Montserrat"/>
                <a:cs typeface="Montserrat"/>
                <a:sym typeface="Montserrat"/>
              </a:rPr>
              <a:t>not</a:t>
            </a:r>
            <a:r>
              <a:rPr b="0" i="0" lang="en-GB" sz="4000" u="none" cap="none" strike="noStrike">
                <a:solidFill>
                  <a:srgbClr val="000000"/>
                </a:solidFill>
                <a:latin typeface="Montserrat"/>
                <a:ea typeface="Montserrat"/>
                <a:cs typeface="Montserrat"/>
                <a:sym typeface="Montserrat"/>
              </a:rPr>
              <a:t> rot.</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The wood is full of thick sap called resin.</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This means the wood does </a:t>
            </a:r>
            <a:r>
              <a:rPr b="1" i="0" lang="en-GB" sz="4000" u="none" cap="none" strike="noStrike">
                <a:solidFill>
                  <a:srgbClr val="000000"/>
                </a:solidFill>
                <a:latin typeface="Montserrat"/>
                <a:ea typeface="Montserrat"/>
                <a:cs typeface="Montserrat"/>
                <a:sym typeface="Montserrat"/>
              </a:rPr>
              <a:t>not</a:t>
            </a:r>
            <a:r>
              <a:rPr b="0" i="0" lang="en-GB" sz="4000" u="none" cap="none" strike="noStrike">
                <a:solidFill>
                  <a:srgbClr val="000000"/>
                </a:solidFill>
                <a:latin typeface="Montserrat"/>
                <a:ea typeface="Montserrat"/>
                <a:cs typeface="Montserrat"/>
                <a:sym typeface="Montserrat"/>
              </a:rPr>
              <a:t> easily absorb oxygen or water.</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Use this information to help explain why the wood does </a:t>
            </a:r>
            <a:r>
              <a:rPr b="1" i="0" lang="en-GB" sz="4000" u="none" cap="none" strike="noStrike">
                <a:solidFill>
                  <a:srgbClr val="000000"/>
                </a:solidFill>
                <a:latin typeface="Montserrat"/>
                <a:ea typeface="Montserrat"/>
                <a:cs typeface="Montserrat"/>
                <a:sym typeface="Montserrat"/>
              </a:rPr>
              <a:t>not</a:t>
            </a:r>
            <a:r>
              <a:rPr b="0" i="0" lang="en-GB" sz="4000" u="none" cap="none" strike="noStrike">
                <a:solidFill>
                  <a:srgbClr val="000000"/>
                </a:solidFill>
                <a:latin typeface="Montserrat"/>
                <a:ea typeface="Montserrat"/>
                <a:cs typeface="Montserrat"/>
                <a:sym typeface="Montserrat"/>
              </a:rPr>
              <a:t> rot. (2)</a:t>
            </a:r>
            <a:endParaRPr b="0" i="0" sz="4000" u="none" cap="none" strike="noStrike">
              <a:solidFill>
                <a:srgbClr val="000000"/>
              </a:solidFill>
              <a:latin typeface="Montserrat"/>
              <a:ea typeface="Montserrat"/>
              <a:cs typeface="Montserrat"/>
              <a:sym typeface="Montserrat"/>
            </a:endParaRPr>
          </a:p>
          <a:p>
            <a:pPr indent="444500" lvl="0" marL="1270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p:txBody>
      </p:sp>
      <p:sp>
        <p:nvSpPr>
          <p:cNvPr id="157" name="Google Shape;157;p23"/>
          <p:cNvSpPr txBox="1"/>
          <p:nvPr/>
        </p:nvSpPr>
        <p:spPr>
          <a:xfrm>
            <a:off x="917950" y="2985800"/>
            <a:ext cx="15244200" cy="33153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Microorganisms need oxygen for respiration (1)</a:t>
            </a:r>
            <a:endParaRPr b="1" i="0" sz="4000" u="none" cap="none" strike="noStrike">
              <a:solidFill>
                <a:srgbClr val="4B324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No oxygen means the organisms cannot survive and carry out decay processes (1)</a:t>
            </a:r>
            <a:endParaRPr b="1" i="0" sz="4000" u="none" cap="none" strike="noStrike">
              <a:solidFill>
                <a:srgbClr val="4B3241"/>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animEffect filter="fade" transition="in">
                                      <p:cBhvr>
                                        <p:cTn dur="1000"/>
                                        <p:tgtEl>
                                          <p:spTgt spid="15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animEffect filter="fade" transition="in">
                                      <p:cBhvr>
                                        <p:cTn dur="1000"/>
                                        <p:tgtEl>
                                          <p:spTgt spid="15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animEffect filter="fade" transition="in">
                                      <p:cBhvr>
                                        <p:cTn dur="1000"/>
                                        <p:tgtEl>
                                          <p:spTgt spid="15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3" st="3"/>
                                            </p:txEl>
                                          </p:spTgt>
                                        </p:tgtEl>
                                        <p:attrNameLst>
                                          <p:attrName>style.visibility</p:attrName>
                                        </p:attrNameLst>
                                      </p:cBhvr>
                                      <p:to>
                                        <p:strVal val="visible"/>
                                      </p:to>
                                    </p:set>
                                    <p:animEffect filter="fade" transition="in">
                                      <p:cBhvr>
                                        <p:cTn dur="1000"/>
                                        <p:tgtEl>
                                          <p:spTgt spid="15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4" st="4"/>
                                            </p:txEl>
                                          </p:spTgt>
                                        </p:tgtEl>
                                        <p:attrNameLst>
                                          <p:attrName>style.visibility</p:attrName>
                                        </p:attrNameLst>
                                      </p:cBhvr>
                                      <p:to>
                                        <p:strVal val="visible"/>
                                      </p:to>
                                    </p:set>
                                    <p:animEffect filter="fade" transition="in">
                                      <p:cBhvr>
                                        <p:cTn dur="1000"/>
                                        <p:tgtEl>
                                          <p:spTgt spid="15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5" st="5"/>
                                            </p:txEl>
                                          </p:spTgt>
                                        </p:tgtEl>
                                        <p:attrNameLst>
                                          <p:attrName>style.visibility</p:attrName>
                                        </p:attrNameLst>
                                      </p:cBhvr>
                                      <p:to>
                                        <p:strVal val="visible"/>
                                      </p:to>
                                    </p:set>
                                    <p:animEffect filter="fade" transition="in">
                                      <p:cBhvr>
                                        <p:cTn dur="1000"/>
                                        <p:tgtEl>
                                          <p:spTgt spid="15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6" st="6"/>
                                            </p:txEl>
                                          </p:spTgt>
                                        </p:tgtEl>
                                        <p:attrNameLst>
                                          <p:attrName>style.visibility</p:attrName>
                                        </p:attrNameLst>
                                      </p:cBhvr>
                                      <p:to>
                                        <p:strVal val="visible"/>
                                      </p:to>
                                    </p:set>
                                    <p:animEffect filter="fade" transition="in">
                                      <p:cBhvr>
                                        <p:cTn dur="1000"/>
                                        <p:tgtEl>
                                          <p:spTgt spid="15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7" st="7"/>
                                            </p:txEl>
                                          </p:spTgt>
                                        </p:tgtEl>
                                        <p:attrNameLst>
                                          <p:attrName>style.visibility</p:attrName>
                                        </p:attrNameLst>
                                      </p:cBhvr>
                                      <p:to>
                                        <p:strVal val="visible"/>
                                      </p:to>
                                    </p:set>
                                    <p:animEffect filter="fade" transition="in">
                                      <p:cBhvr>
                                        <p:cTn dur="1000"/>
                                        <p:tgtEl>
                                          <p:spTgt spid="15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89" name="Google Shape;89;p15"/>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Independent practice</a:t>
            </a:r>
            <a:endParaRPr>
              <a:solidFill>
                <a:schemeClr val="dk2"/>
              </a:solidFill>
            </a:endParaRPr>
          </a:p>
        </p:txBody>
      </p:sp>
      <p:sp>
        <p:nvSpPr>
          <p:cNvPr id="90" name="Google Shape;90;p1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1" name="Google Shape;91;p15"/>
          <p:cNvSpPr txBox="1"/>
          <p:nvPr/>
        </p:nvSpPr>
        <p:spPr>
          <a:xfrm>
            <a:off x="917950" y="2910200"/>
            <a:ext cx="13918200" cy="59283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Describe the process of decay.</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Keywords: detrivores, decay, feeding, decomposers, nutrients, growth, respire, waste products</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 </a:t>
            </a:r>
            <a:endParaRPr b="0" i="0" sz="4000" u="none" cap="none" strike="noStrike">
              <a:solidFill>
                <a:srgbClr val="000000"/>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t/>
            </a:r>
            <a:endParaRPr b="0" i="0" sz="4000" u="none" cap="none" strike="noStrike">
              <a:solidFill>
                <a:srgbClr val="000000"/>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animEffect filter="fade" transition="in">
                                      <p:cBhvr>
                                        <p:cTn dur="1000"/>
                                        <p:tgtEl>
                                          <p:spTgt spid="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animEffect filter="fade" transition="in">
                                      <p:cBhvr>
                                        <p:cTn dur="1000"/>
                                        <p:tgtEl>
                                          <p:spTgt spid="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2" st="2"/>
                                            </p:txEl>
                                          </p:spTgt>
                                        </p:tgtEl>
                                        <p:attrNameLst>
                                          <p:attrName>style.visibility</p:attrName>
                                        </p:attrNameLst>
                                      </p:cBhvr>
                                      <p:to>
                                        <p:strVal val="visible"/>
                                      </p:to>
                                    </p:set>
                                    <p:animEffect filter="fade" transition="in">
                                      <p:cBhvr>
                                        <p:cTn dur="1000"/>
                                        <p:tgtEl>
                                          <p:spTgt spid="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3" st="3"/>
                                            </p:txEl>
                                          </p:spTgt>
                                        </p:tgtEl>
                                        <p:attrNameLst>
                                          <p:attrName>style.visibility</p:attrName>
                                        </p:attrNameLst>
                                      </p:cBhvr>
                                      <p:to>
                                        <p:strVal val="visible"/>
                                      </p:to>
                                    </p:set>
                                    <p:animEffect filter="fade" transition="in">
                                      <p:cBhvr>
                                        <p:cTn dur="1000"/>
                                        <p:tgtEl>
                                          <p:spTgt spid="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4" st="4"/>
                                            </p:txEl>
                                          </p:spTgt>
                                        </p:tgtEl>
                                        <p:attrNameLst>
                                          <p:attrName>style.visibility</p:attrName>
                                        </p:attrNameLst>
                                      </p:cBhvr>
                                      <p:to>
                                        <p:strVal val="visible"/>
                                      </p:to>
                                    </p:set>
                                    <p:animEffect filter="fade" transition="in">
                                      <p:cBhvr>
                                        <p:cTn dur="1000"/>
                                        <p:tgtEl>
                                          <p:spTgt spid="9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97" name="Google Shape;97;p1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Independent practice - answers</a:t>
            </a:r>
            <a:endParaRPr>
              <a:solidFill>
                <a:schemeClr val="dk2"/>
              </a:solidFill>
            </a:endParaRPr>
          </a:p>
        </p:txBody>
      </p:sp>
      <p:sp>
        <p:nvSpPr>
          <p:cNvPr id="98" name="Google Shape;98;p1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9" name="Google Shape;99;p16"/>
          <p:cNvSpPr txBox="1"/>
          <p:nvPr/>
        </p:nvSpPr>
        <p:spPr>
          <a:xfrm>
            <a:off x="936800" y="1713200"/>
            <a:ext cx="15267001" cy="71253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Detrivores such as worms and woodlice start the process of decay by feeding on the dead matter.</a:t>
            </a:r>
            <a:endParaRPr b="1" i="0" sz="4000" u="none" cap="none" strike="noStrike">
              <a:solidFill>
                <a:srgbClr val="4B3241"/>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Decomposers such as bacteria and fungi will also feed on the dead matter.</a:t>
            </a:r>
            <a:endParaRPr b="1" i="0" sz="4000" u="none" cap="none" strike="noStrike">
              <a:solidFill>
                <a:srgbClr val="4B3241"/>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Both the detrivores and decomposers will use some of the nutrients from the dead matter for growth but will also respire and release waste products into the surroundings.</a:t>
            </a:r>
            <a:endParaRPr b="1" i="0" sz="4000" u="none" cap="none" strike="noStrike">
              <a:solidFill>
                <a:srgbClr val="4B3241"/>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The waste products can be used by plants for growth and then the cycle will begin again.</a:t>
            </a:r>
            <a:endParaRPr b="1" i="0" sz="4000" u="none" cap="none" strike="noStrike">
              <a:solidFill>
                <a:srgbClr val="4B3241"/>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rPr b="1" i="0" lang="en-GB" sz="4000" u="none" cap="none" strike="noStrike">
                <a:solidFill>
                  <a:schemeClr val="accent6"/>
                </a:solidFill>
                <a:latin typeface="Montserrat"/>
                <a:ea typeface="Montserrat"/>
                <a:cs typeface="Montserrat"/>
                <a:sym typeface="Montserrat"/>
              </a:rPr>
              <a:t> </a:t>
            </a:r>
            <a:endParaRPr b="1" i="0" sz="4000" u="none" cap="none" strike="noStrike">
              <a:solidFill>
                <a:schemeClr val="accent6"/>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4000"/>
              <a:buFont typeface="Arial"/>
              <a:buNone/>
            </a:pPr>
            <a:r>
              <a:t/>
            </a:r>
            <a:endParaRPr b="1" i="0" sz="4000" u="none" cap="none" strike="noStrike">
              <a:solidFill>
                <a:schemeClr val="accent6"/>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0" st="0"/>
                                            </p:txEl>
                                          </p:spTgt>
                                        </p:tgtEl>
                                        <p:attrNameLst>
                                          <p:attrName>style.visibility</p:attrName>
                                        </p:attrNameLst>
                                      </p:cBhvr>
                                      <p:to>
                                        <p:strVal val="visible"/>
                                      </p:to>
                                    </p:set>
                                    <p:animEffect filter="fade" transition="in">
                                      <p:cBhvr>
                                        <p:cTn dur="1000"/>
                                        <p:tgtEl>
                                          <p:spTgt spid="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1" st="1"/>
                                            </p:txEl>
                                          </p:spTgt>
                                        </p:tgtEl>
                                        <p:attrNameLst>
                                          <p:attrName>style.visibility</p:attrName>
                                        </p:attrNameLst>
                                      </p:cBhvr>
                                      <p:to>
                                        <p:strVal val="visible"/>
                                      </p:to>
                                    </p:set>
                                    <p:animEffect filter="fade" transition="in">
                                      <p:cBhvr>
                                        <p:cTn dur="1000"/>
                                        <p:tgtEl>
                                          <p:spTgt spid="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2" st="2"/>
                                            </p:txEl>
                                          </p:spTgt>
                                        </p:tgtEl>
                                        <p:attrNameLst>
                                          <p:attrName>style.visibility</p:attrName>
                                        </p:attrNameLst>
                                      </p:cBhvr>
                                      <p:to>
                                        <p:strVal val="visible"/>
                                      </p:to>
                                    </p:set>
                                    <p:animEffect filter="fade" transition="in">
                                      <p:cBhvr>
                                        <p:cTn dur="1000"/>
                                        <p:tgtEl>
                                          <p:spTgt spid="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3" st="3"/>
                                            </p:txEl>
                                          </p:spTgt>
                                        </p:tgtEl>
                                        <p:attrNameLst>
                                          <p:attrName>style.visibility</p:attrName>
                                        </p:attrNameLst>
                                      </p:cBhvr>
                                      <p:to>
                                        <p:strVal val="visible"/>
                                      </p:to>
                                    </p:set>
                                    <p:animEffect filter="fade" transition="in">
                                      <p:cBhvr>
                                        <p:cTn dur="1000"/>
                                        <p:tgtEl>
                                          <p:spTgt spid="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4" st="4"/>
                                            </p:txEl>
                                          </p:spTgt>
                                        </p:tgtEl>
                                        <p:attrNameLst>
                                          <p:attrName>style.visibility</p:attrName>
                                        </p:attrNameLst>
                                      </p:cBhvr>
                                      <p:to>
                                        <p:strVal val="visible"/>
                                      </p:to>
                                    </p:set>
                                    <p:animEffect filter="fade" transition="in">
                                      <p:cBhvr>
                                        <p:cTn dur="1000"/>
                                        <p:tgtEl>
                                          <p:spTgt spid="9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5" st="5"/>
                                            </p:txEl>
                                          </p:spTgt>
                                        </p:tgtEl>
                                        <p:attrNameLst>
                                          <p:attrName>style.visibility</p:attrName>
                                        </p:attrNameLst>
                                      </p:cBhvr>
                                      <p:to>
                                        <p:strVal val="visible"/>
                                      </p:to>
                                    </p:set>
                                    <p:animEffect filter="fade" transition="in">
                                      <p:cBhvr>
                                        <p:cTn dur="1000"/>
                                        <p:tgtEl>
                                          <p:spTgt spid="9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05" name="Google Shape;105;p1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Independent practice</a:t>
            </a:r>
            <a:endParaRPr>
              <a:solidFill>
                <a:schemeClr val="dk2"/>
              </a:solidFill>
            </a:endParaRPr>
          </a:p>
        </p:txBody>
      </p:sp>
      <p:sp>
        <p:nvSpPr>
          <p:cNvPr id="106" name="Google Shape;106;p1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7" name="Google Shape;107;p17"/>
          <p:cNvSpPr txBox="1"/>
          <p:nvPr/>
        </p:nvSpPr>
        <p:spPr>
          <a:xfrm>
            <a:off x="917950" y="2322800"/>
            <a:ext cx="13918200" cy="6515700"/>
          </a:xfrm>
          <a:prstGeom prst="rect">
            <a:avLst/>
          </a:prstGeom>
          <a:noFill/>
          <a:ln>
            <a:noFill/>
          </a:ln>
        </p:spPr>
        <p:txBody>
          <a:bodyPr anchorCtr="0" anchor="t" bIns="91425" lIns="91425" spcFirstLastPara="1" rIns="91425" wrap="square" tIns="91425">
            <a:noAutofit/>
          </a:bodyPr>
          <a:lstStyle/>
          <a:p>
            <a:pPr indent="-457200" lvl="0" marL="457200" marR="0" rtl="0" algn="l">
              <a:lnSpc>
                <a:spcPct val="115000"/>
              </a:lnSpc>
              <a:spcBef>
                <a:spcPts val="0"/>
              </a:spcBef>
              <a:spcAft>
                <a:spcPts val="0"/>
              </a:spcAft>
              <a:buClr>
                <a:schemeClr val="dk2"/>
              </a:buClr>
              <a:buSzPts val="4000"/>
              <a:buFont typeface="Montserrat"/>
              <a:buAutoNum type="arabicPeriod"/>
            </a:pPr>
            <a:r>
              <a:rPr b="0" i="0" lang="en-GB" sz="4000" u="none" cap="none" strike="noStrike">
                <a:solidFill>
                  <a:schemeClr val="dk2"/>
                </a:solidFill>
                <a:latin typeface="Montserrat"/>
                <a:ea typeface="Montserrat"/>
                <a:cs typeface="Montserrat"/>
                <a:sym typeface="Montserrat"/>
              </a:rPr>
              <a:t>State the three conditions required for decay</a:t>
            </a:r>
            <a:endParaRPr b="0" i="0" sz="4000" u="none" cap="none" strike="noStrike">
              <a:solidFill>
                <a:schemeClr val="dk2"/>
              </a:solidFill>
              <a:latin typeface="Montserrat"/>
              <a:ea typeface="Montserrat"/>
              <a:cs typeface="Montserrat"/>
              <a:sym typeface="Montserrat"/>
            </a:endParaRPr>
          </a:p>
          <a:p>
            <a:pPr indent="-457200" lvl="0" marL="457200" marR="0" rtl="0" algn="l">
              <a:lnSpc>
                <a:spcPct val="115000"/>
              </a:lnSpc>
              <a:spcBef>
                <a:spcPts val="0"/>
              </a:spcBef>
              <a:spcAft>
                <a:spcPts val="0"/>
              </a:spcAft>
              <a:buClr>
                <a:schemeClr val="dk2"/>
              </a:buClr>
              <a:buSzPts val="4000"/>
              <a:buFont typeface="Montserrat"/>
              <a:buAutoNum type="arabicPeriod"/>
            </a:pPr>
            <a:r>
              <a:rPr b="0" i="0" lang="en-GB" sz="4000" u="none" cap="none" strike="noStrike">
                <a:solidFill>
                  <a:schemeClr val="dk2"/>
                </a:solidFill>
                <a:latin typeface="Montserrat"/>
                <a:ea typeface="Montserrat"/>
                <a:cs typeface="Montserrat"/>
                <a:sym typeface="Montserrat"/>
              </a:rPr>
              <a:t>Explain why if it gets too hot the rate of decay will slow down.</a:t>
            </a:r>
            <a:endParaRPr b="0" i="0" sz="4000" u="none" cap="none" strike="noStrike">
              <a:solidFill>
                <a:schemeClr val="dk2"/>
              </a:solidFill>
              <a:latin typeface="Montserrat"/>
              <a:ea typeface="Montserrat"/>
              <a:cs typeface="Montserrat"/>
              <a:sym typeface="Montserrat"/>
            </a:endParaRPr>
          </a:p>
          <a:p>
            <a:pPr indent="-457200" lvl="0" marL="457200" marR="0" rtl="0" algn="l">
              <a:lnSpc>
                <a:spcPct val="115000"/>
              </a:lnSpc>
              <a:spcBef>
                <a:spcPts val="0"/>
              </a:spcBef>
              <a:spcAft>
                <a:spcPts val="0"/>
              </a:spcAft>
              <a:buClr>
                <a:schemeClr val="dk2"/>
              </a:buClr>
              <a:buSzPts val="4000"/>
              <a:buFont typeface="Montserrat"/>
              <a:buAutoNum type="arabicPeriod"/>
            </a:pPr>
            <a:r>
              <a:rPr b="0" i="0" lang="en-GB" sz="4000" u="none" cap="none" strike="noStrike">
                <a:solidFill>
                  <a:schemeClr val="dk2"/>
                </a:solidFill>
                <a:latin typeface="Montserrat"/>
                <a:ea typeface="Montserrat"/>
                <a:cs typeface="Montserrat"/>
                <a:sym typeface="Montserrat"/>
              </a:rPr>
              <a:t>Explain why if oxygen levels get low the rate of decay will slow down</a:t>
            </a:r>
            <a:endParaRPr b="0" i="0" sz="4000" u="none" cap="none" strike="noStrike">
              <a:solidFill>
                <a:srgbClr val="000000"/>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1000"/>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animEffect filter="fade" transition="in">
                                      <p:cBhvr>
                                        <p:cTn dur="1000"/>
                                        <p:tgtEl>
                                          <p:spTgt spid="1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animEffect filter="fade" transition="in">
                                      <p:cBhvr>
                                        <p:cTn dur="1000"/>
                                        <p:tgtEl>
                                          <p:spTgt spid="10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13" name="Google Shape;113;p1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Independent practice - answers</a:t>
            </a:r>
            <a:endParaRPr>
              <a:solidFill>
                <a:schemeClr val="dk2"/>
              </a:solidFill>
            </a:endParaRPr>
          </a:p>
        </p:txBody>
      </p:sp>
      <p:sp>
        <p:nvSpPr>
          <p:cNvPr id="114" name="Google Shape;114;p1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15" name="Google Shape;115;p18"/>
          <p:cNvSpPr txBox="1"/>
          <p:nvPr/>
        </p:nvSpPr>
        <p:spPr>
          <a:xfrm>
            <a:off x="917950" y="2322800"/>
            <a:ext cx="13918200" cy="6515700"/>
          </a:xfrm>
          <a:prstGeom prst="rect">
            <a:avLst/>
          </a:prstGeom>
          <a:noFill/>
          <a:ln>
            <a:noFill/>
          </a:ln>
        </p:spPr>
        <p:txBody>
          <a:bodyPr anchorCtr="0" anchor="t" bIns="91425" lIns="91425" spcFirstLastPara="1" rIns="91425" wrap="square" tIns="91425">
            <a:noAutofit/>
          </a:bodyPr>
          <a:lstStyle/>
          <a:p>
            <a:pPr indent="-457200" lvl="0" marL="457200" marR="0" rtl="0" algn="l">
              <a:lnSpc>
                <a:spcPct val="115000"/>
              </a:lnSpc>
              <a:spcBef>
                <a:spcPts val="0"/>
              </a:spcBef>
              <a:spcAft>
                <a:spcPts val="0"/>
              </a:spcAft>
              <a:buClr>
                <a:srgbClr val="4B3241"/>
              </a:buClr>
              <a:buSzPts val="4000"/>
              <a:buFont typeface="Montserrat"/>
              <a:buAutoNum type="arabicPeriod"/>
            </a:pPr>
            <a:r>
              <a:rPr b="0" i="0" lang="en-GB" sz="4000" u="none" cap="none" strike="noStrike">
                <a:solidFill>
                  <a:srgbClr val="4B3241"/>
                </a:solidFill>
                <a:latin typeface="Montserrat"/>
                <a:ea typeface="Montserrat"/>
                <a:cs typeface="Montserrat"/>
                <a:sym typeface="Montserrat"/>
              </a:rPr>
              <a:t>State the three conditions required for decay</a:t>
            </a:r>
            <a:endParaRPr b="0" i="0" sz="4000" u="none" cap="none" strike="noStrike">
              <a:solidFill>
                <a:srgbClr val="4B3241"/>
              </a:solidFill>
              <a:latin typeface="Montserrat"/>
              <a:ea typeface="Montserrat"/>
              <a:cs typeface="Montserrat"/>
              <a:sym typeface="Montserrat"/>
            </a:endParaRPr>
          </a:p>
          <a:p>
            <a:pPr indent="0" lvl="0" marL="45720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Warm temperatures, damp and good oxygen supply</a:t>
            </a:r>
            <a:endParaRPr b="1" i="0" sz="4000" u="none" cap="none" strike="noStrike">
              <a:solidFill>
                <a:srgbClr val="4B3241"/>
              </a:solidFill>
              <a:latin typeface="Montserrat"/>
              <a:ea typeface="Montserrat"/>
              <a:cs typeface="Montserrat"/>
              <a:sym typeface="Montserrat"/>
            </a:endParaRPr>
          </a:p>
          <a:p>
            <a:pPr indent="-457200" lvl="0" marL="457200" marR="0" rtl="0" algn="l">
              <a:lnSpc>
                <a:spcPct val="115000"/>
              </a:lnSpc>
              <a:spcBef>
                <a:spcPts val="0"/>
              </a:spcBef>
              <a:spcAft>
                <a:spcPts val="0"/>
              </a:spcAft>
              <a:buClr>
                <a:srgbClr val="4B3241"/>
              </a:buClr>
              <a:buSzPts val="4000"/>
              <a:buFont typeface="Montserrat"/>
              <a:buAutoNum type="arabicPeriod"/>
            </a:pPr>
            <a:r>
              <a:rPr b="0" i="0" lang="en-GB" sz="4000" u="none" cap="none" strike="noStrike">
                <a:solidFill>
                  <a:srgbClr val="4B3241"/>
                </a:solidFill>
                <a:latin typeface="Montserrat"/>
                <a:ea typeface="Montserrat"/>
                <a:cs typeface="Montserrat"/>
                <a:sym typeface="Montserrat"/>
              </a:rPr>
              <a:t>Explain why if it gets too hot the rate of decay will slow down.</a:t>
            </a:r>
            <a:endParaRPr b="0" i="0" sz="4000" u="none" cap="none" strike="noStrike">
              <a:solidFill>
                <a:srgbClr val="4B3241"/>
              </a:solidFill>
              <a:latin typeface="Montserrat"/>
              <a:ea typeface="Montserrat"/>
              <a:cs typeface="Montserrat"/>
              <a:sym typeface="Montserrat"/>
            </a:endParaRPr>
          </a:p>
          <a:p>
            <a:pPr indent="0" lvl="0" marL="45720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If it gets too hot the enzymes will begin to denature and then the substrates won’t be able to bind to the active sites so the reactions will stop and decay will slow down</a:t>
            </a:r>
            <a:endParaRPr b="1" i="0" sz="4000" u="none" cap="none" strike="noStrike">
              <a:solidFill>
                <a:srgbClr val="4B3241"/>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1000"/>
                                        <p:tgtEl>
                                          <p:spTgt spid="1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1000"/>
                                        <p:tgtEl>
                                          <p:spTgt spid="1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animEffect filter="fade" transition="in">
                                      <p:cBhvr>
                                        <p:cTn dur="1000"/>
                                        <p:tgtEl>
                                          <p:spTgt spid="1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animEffect filter="fade" transition="in">
                                      <p:cBhvr>
                                        <p:cTn dur="1000"/>
                                        <p:tgtEl>
                                          <p:spTgt spid="11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21" name="Google Shape;121;p1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Independent practice - answers</a:t>
            </a:r>
            <a:endParaRPr>
              <a:solidFill>
                <a:schemeClr val="dk2"/>
              </a:solidFill>
            </a:endParaRPr>
          </a:p>
        </p:txBody>
      </p:sp>
      <p:sp>
        <p:nvSpPr>
          <p:cNvPr id="122" name="Google Shape;122;p1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23" name="Google Shape;123;p19"/>
          <p:cNvSpPr txBox="1"/>
          <p:nvPr/>
        </p:nvSpPr>
        <p:spPr>
          <a:xfrm>
            <a:off x="917950" y="2322800"/>
            <a:ext cx="13918200" cy="6515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3. Explain why if oxygen levels get low the rate of decay will slow down</a:t>
            </a:r>
            <a:endParaRPr b="0" i="0" sz="4000" u="none" cap="none" strike="noStrike">
              <a:solidFill>
                <a:schemeClr val="dk2"/>
              </a:solidFill>
              <a:latin typeface="Montserrat"/>
              <a:ea typeface="Montserrat"/>
              <a:cs typeface="Montserrat"/>
              <a:sym typeface="Montserrat"/>
            </a:endParaRPr>
          </a:p>
          <a:p>
            <a:pPr indent="0" lvl="0" marL="457200" marR="0" rtl="0" algn="l">
              <a:lnSpc>
                <a:spcPct val="115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If oxygen levels get low then the organisms involved in the decay process won’t be able to respire and will die so the rate of decay will slow down</a:t>
            </a:r>
            <a:endParaRPr b="1" i="0" sz="4000" u="none" cap="none" strike="noStrike">
              <a:solidFill>
                <a:srgbClr val="4B3241"/>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xEl>
                                              <p:pRg end="0" st="0"/>
                                            </p:txEl>
                                          </p:spTgt>
                                        </p:tgtEl>
                                        <p:attrNameLst>
                                          <p:attrName>style.visibility</p:attrName>
                                        </p:attrNameLst>
                                      </p:cBhvr>
                                      <p:to>
                                        <p:strVal val="visible"/>
                                      </p:to>
                                    </p:set>
                                    <p:animEffect filter="fade" transition="in">
                                      <p:cBhvr>
                                        <p:cTn dur="1000"/>
                                        <p:tgtEl>
                                          <p:spTgt spid="12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xEl>
                                              <p:pRg end="1" st="1"/>
                                            </p:txEl>
                                          </p:spTgt>
                                        </p:tgtEl>
                                        <p:attrNameLst>
                                          <p:attrName>style.visibility</p:attrName>
                                        </p:attrNameLst>
                                      </p:cBhvr>
                                      <p:to>
                                        <p:strVal val="visible"/>
                                      </p:to>
                                    </p:set>
                                    <p:animEffect filter="fade" transition="in">
                                      <p:cBhvr>
                                        <p:cTn dur="1000"/>
                                        <p:tgtEl>
                                          <p:spTgt spid="12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Exam question - independent practice</a:t>
            </a:r>
            <a:endParaRPr>
              <a:solidFill>
                <a:schemeClr val="dk2"/>
              </a:solidFill>
            </a:endParaRPr>
          </a:p>
          <a:p>
            <a:pPr indent="0" lvl="0" marL="0" rtl="0" algn="l">
              <a:lnSpc>
                <a:spcPct val="115000"/>
              </a:lnSpc>
              <a:spcBef>
                <a:spcPts val="0"/>
              </a:spcBef>
              <a:spcAft>
                <a:spcPts val="0"/>
              </a:spcAft>
              <a:buSzPts val="4400"/>
              <a:buNone/>
            </a:pPr>
            <a:r>
              <a:rPr b="0" lang="en-GB" sz="3000">
                <a:solidFill>
                  <a:schemeClr val="dk2"/>
                </a:solidFill>
              </a:rPr>
              <a:t>ExamBuilder: OCR, B732/02, June 2016</a:t>
            </a:r>
            <a:endParaRPr b="0" sz="3000">
              <a:solidFill>
                <a:schemeClr val="dk2"/>
              </a:solidFill>
            </a:endParaRPr>
          </a:p>
        </p:txBody>
      </p:sp>
      <p:sp>
        <p:nvSpPr>
          <p:cNvPr id="130" name="Google Shape;130;p2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31" name="Google Shape;131;p20"/>
          <p:cNvSpPr txBox="1"/>
          <p:nvPr/>
        </p:nvSpPr>
        <p:spPr>
          <a:xfrm>
            <a:off x="917950" y="3024625"/>
            <a:ext cx="15480300" cy="3721800"/>
          </a:xfrm>
          <a:prstGeom prst="rect">
            <a:avLst/>
          </a:prstGeom>
          <a:noFill/>
          <a:ln>
            <a:noFill/>
          </a:ln>
        </p:spPr>
        <p:txBody>
          <a:bodyPr anchorCtr="0" anchor="t" bIns="91425" lIns="91425" spcFirstLastPara="1" rIns="91425" wrap="square" tIns="91425">
            <a:noAutofit/>
          </a:bodyPr>
          <a:lstStyle/>
          <a:p>
            <a:pPr indent="-457200" lvl="0" marL="457200" marR="12700" rtl="0" algn="l">
              <a:lnSpc>
                <a:spcPct val="115000"/>
              </a:lnSpc>
              <a:spcBef>
                <a:spcPts val="100"/>
              </a:spcBef>
              <a:spcAft>
                <a:spcPts val="0"/>
              </a:spcAft>
              <a:buClr>
                <a:schemeClr val="dk2"/>
              </a:buClr>
              <a:buSzPts val="4000"/>
              <a:buFont typeface="Montserrat"/>
              <a:buAutoNum type="arabicPeriod"/>
            </a:pPr>
            <a:r>
              <a:rPr b="0" i="0" lang="en-GB" sz="4000" u="none" cap="none" strike="noStrike">
                <a:solidFill>
                  <a:schemeClr val="dk2"/>
                </a:solidFill>
                <a:latin typeface="Montserrat"/>
                <a:ea typeface="Montserrat"/>
                <a:cs typeface="Montserrat"/>
                <a:sym typeface="Montserrat"/>
              </a:rPr>
              <a:t>After heavy rain, a rubbish dump can become water-logged.</a:t>
            </a:r>
            <a:endParaRPr b="0" i="0" sz="4000" u="none" cap="none" strike="noStrike">
              <a:solidFill>
                <a:schemeClr val="dk2"/>
              </a:solidFill>
              <a:latin typeface="Montserrat"/>
              <a:ea typeface="Montserrat"/>
              <a:cs typeface="Montserrat"/>
              <a:sym typeface="Montserrat"/>
            </a:endParaRPr>
          </a:p>
          <a:p>
            <a:pPr indent="0" lvl="0" marL="1270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469900" marR="12700" rtl="0" algn="l">
              <a:lnSpc>
                <a:spcPct val="115000"/>
              </a:lnSpc>
              <a:spcBef>
                <a:spcPts val="10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The production of landfill gas will increase over the following few weeks.</a:t>
            </a:r>
            <a:endParaRPr b="0" i="0" sz="4000" u="none" cap="none" strike="noStrike">
              <a:solidFill>
                <a:schemeClr val="dk2"/>
              </a:solidFill>
              <a:latin typeface="Montserrat"/>
              <a:ea typeface="Montserrat"/>
              <a:cs typeface="Montserrat"/>
              <a:sym typeface="Montserrat"/>
            </a:endParaRPr>
          </a:p>
          <a:p>
            <a:pPr indent="0" lvl="0" marL="1270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444500" lvl="0" marL="12700" marR="12700" rtl="0" algn="l">
              <a:lnSpc>
                <a:spcPct val="115000"/>
              </a:lnSpc>
              <a:spcBef>
                <a:spcPts val="10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b. Suggest why. (2)</a:t>
            </a:r>
            <a:endParaRPr b="0" i="0" sz="4000" u="none" cap="none" strike="noStrike">
              <a:solidFill>
                <a:schemeClr val="dk2"/>
              </a:solidFill>
              <a:latin typeface="Montserrat"/>
              <a:ea typeface="Montserrat"/>
              <a:cs typeface="Montserrat"/>
              <a:sym typeface="Montserrat"/>
            </a:endParaRPr>
          </a:p>
          <a:p>
            <a:pPr indent="0" lvl="0" marL="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0" st="0"/>
                                            </p:txEl>
                                          </p:spTgt>
                                        </p:tgtEl>
                                        <p:attrNameLst>
                                          <p:attrName>style.visibility</p:attrName>
                                        </p:attrNameLst>
                                      </p:cBhvr>
                                      <p:to>
                                        <p:strVal val="visible"/>
                                      </p:to>
                                    </p:set>
                                    <p:animEffect filter="fade" transition="in">
                                      <p:cBhvr>
                                        <p:cTn dur="1000"/>
                                        <p:tgtEl>
                                          <p:spTgt spid="1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1" st="1"/>
                                            </p:txEl>
                                          </p:spTgt>
                                        </p:tgtEl>
                                        <p:attrNameLst>
                                          <p:attrName>style.visibility</p:attrName>
                                        </p:attrNameLst>
                                      </p:cBhvr>
                                      <p:to>
                                        <p:strVal val="visible"/>
                                      </p:to>
                                    </p:set>
                                    <p:animEffect filter="fade" transition="in">
                                      <p:cBhvr>
                                        <p:cTn dur="1000"/>
                                        <p:tgtEl>
                                          <p:spTgt spid="13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2" st="2"/>
                                            </p:txEl>
                                          </p:spTgt>
                                        </p:tgtEl>
                                        <p:attrNameLst>
                                          <p:attrName>style.visibility</p:attrName>
                                        </p:attrNameLst>
                                      </p:cBhvr>
                                      <p:to>
                                        <p:strVal val="visible"/>
                                      </p:to>
                                    </p:set>
                                    <p:animEffect filter="fade" transition="in">
                                      <p:cBhvr>
                                        <p:cTn dur="1000"/>
                                        <p:tgtEl>
                                          <p:spTgt spid="13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3" st="3"/>
                                            </p:txEl>
                                          </p:spTgt>
                                        </p:tgtEl>
                                        <p:attrNameLst>
                                          <p:attrName>style.visibility</p:attrName>
                                        </p:attrNameLst>
                                      </p:cBhvr>
                                      <p:to>
                                        <p:strVal val="visible"/>
                                      </p:to>
                                    </p:set>
                                    <p:animEffect filter="fade" transition="in">
                                      <p:cBhvr>
                                        <p:cTn dur="1000"/>
                                        <p:tgtEl>
                                          <p:spTgt spid="13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4" st="4"/>
                                            </p:txEl>
                                          </p:spTgt>
                                        </p:tgtEl>
                                        <p:attrNameLst>
                                          <p:attrName>style.visibility</p:attrName>
                                        </p:attrNameLst>
                                      </p:cBhvr>
                                      <p:to>
                                        <p:strVal val="visible"/>
                                      </p:to>
                                    </p:set>
                                    <p:animEffect filter="fade" transition="in">
                                      <p:cBhvr>
                                        <p:cTn dur="1000"/>
                                        <p:tgtEl>
                                          <p:spTgt spid="13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5" st="5"/>
                                            </p:txEl>
                                          </p:spTgt>
                                        </p:tgtEl>
                                        <p:attrNameLst>
                                          <p:attrName>style.visibility</p:attrName>
                                        </p:attrNameLst>
                                      </p:cBhvr>
                                      <p:to>
                                        <p:strVal val="visible"/>
                                      </p:to>
                                    </p:set>
                                    <p:animEffect filter="fade" transition="in">
                                      <p:cBhvr>
                                        <p:cTn dur="1000"/>
                                        <p:tgtEl>
                                          <p:spTgt spid="13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xEl>
                                              <p:pRg end="6" st="6"/>
                                            </p:txEl>
                                          </p:spTgt>
                                        </p:tgtEl>
                                        <p:attrNameLst>
                                          <p:attrName>style.visibility</p:attrName>
                                        </p:attrNameLst>
                                      </p:cBhvr>
                                      <p:to>
                                        <p:strVal val="visible"/>
                                      </p:to>
                                    </p:set>
                                    <p:animEffect filter="fade" transition="in">
                                      <p:cBhvr>
                                        <p:cTn dur="1000"/>
                                        <p:tgtEl>
                                          <p:spTgt spid="13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37" name="Google Shape;137;p2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Exam question - independent practice</a:t>
            </a:r>
            <a:endParaRPr>
              <a:solidFill>
                <a:schemeClr val="dk2"/>
              </a:solidFill>
            </a:endParaRPr>
          </a:p>
          <a:p>
            <a:pPr indent="0" lvl="0" marL="0" rtl="0" algn="l">
              <a:lnSpc>
                <a:spcPct val="115000"/>
              </a:lnSpc>
              <a:spcBef>
                <a:spcPts val="0"/>
              </a:spcBef>
              <a:spcAft>
                <a:spcPts val="0"/>
              </a:spcAft>
              <a:buSzPts val="4400"/>
              <a:buNone/>
            </a:pPr>
            <a:r>
              <a:rPr b="0" lang="en-GB" sz="3000">
                <a:solidFill>
                  <a:schemeClr val="dk2"/>
                </a:solidFill>
              </a:rPr>
              <a:t>ExamBuilder: OCR, B732/02, June 2016</a:t>
            </a:r>
            <a:endParaRPr b="0" sz="3000">
              <a:solidFill>
                <a:schemeClr val="dk2"/>
              </a:solidFill>
            </a:endParaRPr>
          </a:p>
        </p:txBody>
      </p:sp>
      <p:sp>
        <p:nvSpPr>
          <p:cNvPr id="138" name="Google Shape;138;p2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39" name="Google Shape;139;p21"/>
          <p:cNvSpPr txBox="1"/>
          <p:nvPr/>
        </p:nvSpPr>
        <p:spPr>
          <a:xfrm>
            <a:off x="917950" y="2985800"/>
            <a:ext cx="15480300" cy="5190600"/>
          </a:xfrm>
          <a:prstGeom prst="rect">
            <a:avLst/>
          </a:prstGeom>
          <a:noFill/>
          <a:ln>
            <a:noFill/>
          </a:ln>
        </p:spPr>
        <p:txBody>
          <a:bodyPr anchorCtr="0" anchor="t" bIns="91425" lIns="91425" spcFirstLastPara="1" rIns="91425" wrap="square" tIns="91425">
            <a:noAutofit/>
          </a:bodyPr>
          <a:lstStyle/>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When bristlecone pine trees die the wood does </a:t>
            </a:r>
            <a:r>
              <a:rPr b="1" i="0" lang="en-GB" sz="4000" u="none" cap="none" strike="noStrike">
                <a:solidFill>
                  <a:srgbClr val="000000"/>
                </a:solidFill>
                <a:latin typeface="Montserrat"/>
                <a:ea typeface="Montserrat"/>
                <a:cs typeface="Montserrat"/>
                <a:sym typeface="Montserrat"/>
              </a:rPr>
              <a:t>not</a:t>
            </a:r>
            <a:r>
              <a:rPr b="0" i="0" lang="en-GB" sz="4000" u="none" cap="none" strike="noStrike">
                <a:solidFill>
                  <a:srgbClr val="000000"/>
                </a:solidFill>
                <a:latin typeface="Montserrat"/>
                <a:ea typeface="Montserrat"/>
                <a:cs typeface="Montserrat"/>
                <a:sym typeface="Montserrat"/>
              </a:rPr>
              <a:t> rot.</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The wood is full of thick sap called resin.</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This means the wood does </a:t>
            </a:r>
            <a:r>
              <a:rPr b="1" i="0" lang="en-GB" sz="4000" u="none" cap="none" strike="noStrike">
                <a:solidFill>
                  <a:srgbClr val="000000"/>
                </a:solidFill>
                <a:latin typeface="Montserrat"/>
                <a:ea typeface="Montserrat"/>
                <a:cs typeface="Montserrat"/>
                <a:sym typeface="Montserrat"/>
              </a:rPr>
              <a:t>not</a:t>
            </a:r>
            <a:r>
              <a:rPr b="0" i="0" lang="en-GB" sz="4000" u="none" cap="none" strike="noStrike">
                <a:solidFill>
                  <a:srgbClr val="000000"/>
                </a:solidFill>
                <a:latin typeface="Montserrat"/>
                <a:ea typeface="Montserrat"/>
                <a:cs typeface="Montserrat"/>
                <a:sym typeface="Montserrat"/>
              </a:rPr>
              <a:t> easily absorb oxygen or water.</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t/>
            </a:r>
            <a:endParaRPr b="0" i="0" sz="4000" u="none" cap="none" strike="noStrike">
              <a:solidFill>
                <a:srgbClr val="000000"/>
              </a:solidFill>
              <a:latin typeface="Montserrat"/>
              <a:ea typeface="Montserrat"/>
              <a:cs typeface="Montserrat"/>
              <a:sym typeface="Montserrat"/>
            </a:endParaRPr>
          </a:p>
          <a:p>
            <a:pPr indent="0" lvl="0" marL="25400" marR="25400" rtl="0" algn="l">
              <a:lnSpc>
                <a:spcPct val="115000"/>
              </a:lnSpc>
              <a:spcBef>
                <a:spcPts val="100"/>
              </a:spcBef>
              <a:spcAft>
                <a:spcPts val="0"/>
              </a:spcAft>
              <a:buClr>
                <a:srgbClr val="000000"/>
              </a:buClr>
              <a:buSzPts val="4000"/>
              <a:buFont typeface="Arial"/>
              <a:buNone/>
            </a:pPr>
            <a:r>
              <a:rPr b="0" i="0" lang="en-GB" sz="4000" u="none" cap="none" strike="noStrike">
                <a:solidFill>
                  <a:srgbClr val="000000"/>
                </a:solidFill>
                <a:latin typeface="Montserrat"/>
                <a:ea typeface="Montserrat"/>
                <a:cs typeface="Montserrat"/>
                <a:sym typeface="Montserrat"/>
              </a:rPr>
              <a:t>Use this information to help explain why the wood does </a:t>
            </a:r>
            <a:r>
              <a:rPr b="1" i="0" lang="en-GB" sz="4000" u="none" cap="none" strike="noStrike">
                <a:solidFill>
                  <a:srgbClr val="000000"/>
                </a:solidFill>
                <a:latin typeface="Montserrat"/>
                <a:ea typeface="Montserrat"/>
                <a:cs typeface="Montserrat"/>
                <a:sym typeface="Montserrat"/>
              </a:rPr>
              <a:t>not</a:t>
            </a:r>
            <a:r>
              <a:rPr b="0" i="0" lang="en-GB" sz="4000" u="none" cap="none" strike="noStrike">
                <a:solidFill>
                  <a:srgbClr val="000000"/>
                </a:solidFill>
                <a:latin typeface="Montserrat"/>
                <a:ea typeface="Montserrat"/>
                <a:cs typeface="Montserrat"/>
                <a:sym typeface="Montserrat"/>
              </a:rPr>
              <a:t> rot. (2)</a:t>
            </a:r>
            <a:endParaRPr b="0" i="0" sz="4000" u="none" cap="none" strike="noStrike">
              <a:solidFill>
                <a:srgbClr val="000000"/>
              </a:solidFill>
              <a:latin typeface="Montserrat"/>
              <a:ea typeface="Montserrat"/>
              <a:cs typeface="Montserrat"/>
              <a:sym typeface="Montserrat"/>
            </a:endParaRPr>
          </a:p>
          <a:p>
            <a:pPr indent="444500" lvl="0" marL="1270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000"/>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000"/>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000"/>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000"/>
                                        <p:tgtEl>
                                          <p:spTgt spid="1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4" st="4"/>
                                            </p:txEl>
                                          </p:spTgt>
                                        </p:tgtEl>
                                        <p:attrNameLst>
                                          <p:attrName>style.visibility</p:attrName>
                                        </p:attrNameLst>
                                      </p:cBhvr>
                                      <p:to>
                                        <p:strVal val="visible"/>
                                      </p:to>
                                    </p:set>
                                    <p:animEffect filter="fade" transition="in">
                                      <p:cBhvr>
                                        <p:cTn dur="1000"/>
                                        <p:tgtEl>
                                          <p:spTgt spid="1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5" st="5"/>
                                            </p:txEl>
                                          </p:spTgt>
                                        </p:tgtEl>
                                        <p:attrNameLst>
                                          <p:attrName>style.visibility</p:attrName>
                                        </p:attrNameLst>
                                      </p:cBhvr>
                                      <p:to>
                                        <p:strVal val="visible"/>
                                      </p:to>
                                    </p:set>
                                    <p:animEffect filter="fade" transition="in">
                                      <p:cBhvr>
                                        <p:cTn dur="1000"/>
                                        <p:tgtEl>
                                          <p:spTgt spid="1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6" st="6"/>
                                            </p:txEl>
                                          </p:spTgt>
                                        </p:tgtEl>
                                        <p:attrNameLst>
                                          <p:attrName>style.visibility</p:attrName>
                                        </p:attrNameLst>
                                      </p:cBhvr>
                                      <p:to>
                                        <p:strVal val="visible"/>
                                      </p:to>
                                    </p:set>
                                    <p:animEffect filter="fade" transition="in">
                                      <p:cBhvr>
                                        <p:cTn dur="1000"/>
                                        <p:tgtEl>
                                          <p:spTgt spid="1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7" st="7"/>
                                            </p:txEl>
                                          </p:spTgt>
                                        </p:tgtEl>
                                        <p:attrNameLst>
                                          <p:attrName>style.visibility</p:attrName>
                                        </p:attrNameLst>
                                      </p:cBhvr>
                                      <p:to>
                                        <p:strVal val="visible"/>
                                      </p:to>
                                    </p:set>
                                    <p:animEffect filter="fade" transition="in">
                                      <p:cBhvr>
                                        <p:cTn dur="1000"/>
                                        <p:tgtEl>
                                          <p:spTgt spid="13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45" name="Google Shape;145;p22"/>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Exam question - answers</a:t>
            </a:r>
            <a:endParaRPr>
              <a:solidFill>
                <a:schemeClr val="dk2"/>
              </a:solidFill>
            </a:endParaRPr>
          </a:p>
          <a:p>
            <a:pPr indent="0" lvl="0" marL="0" rtl="0" algn="l">
              <a:lnSpc>
                <a:spcPct val="115000"/>
              </a:lnSpc>
              <a:spcBef>
                <a:spcPts val="0"/>
              </a:spcBef>
              <a:spcAft>
                <a:spcPts val="0"/>
              </a:spcAft>
              <a:buSzPts val="4400"/>
              <a:buNone/>
            </a:pPr>
            <a:r>
              <a:rPr b="0" lang="en-GB" sz="3000">
                <a:solidFill>
                  <a:schemeClr val="dk2"/>
                </a:solidFill>
              </a:rPr>
              <a:t>ExamBuilder: OCR, B732/02, June 2016</a:t>
            </a:r>
            <a:endParaRPr b="0" sz="3000">
              <a:solidFill>
                <a:schemeClr val="dk2"/>
              </a:solidFill>
            </a:endParaRPr>
          </a:p>
        </p:txBody>
      </p:sp>
      <p:sp>
        <p:nvSpPr>
          <p:cNvPr id="146" name="Google Shape;146;p2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47" name="Google Shape;147;p22"/>
          <p:cNvSpPr txBox="1"/>
          <p:nvPr/>
        </p:nvSpPr>
        <p:spPr>
          <a:xfrm>
            <a:off x="917950" y="3024625"/>
            <a:ext cx="15480300" cy="3721800"/>
          </a:xfrm>
          <a:prstGeom prst="rect">
            <a:avLst/>
          </a:prstGeom>
          <a:noFill/>
          <a:ln>
            <a:noFill/>
          </a:ln>
        </p:spPr>
        <p:txBody>
          <a:bodyPr anchorCtr="0" anchor="t" bIns="91425" lIns="91425" spcFirstLastPara="1" rIns="91425" wrap="square" tIns="91425">
            <a:noAutofit/>
          </a:bodyPr>
          <a:lstStyle/>
          <a:p>
            <a:pPr indent="-457200" lvl="0" marL="457200" marR="12700" rtl="0" algn="l">
              <a:lnSpc>
                <a:spcPct val="115000"/>
              </a:lnSpc>
              <a:spcBef>
                <a:spcPts val="100"/>
              </a:spcBef>
              <a:spcAft>
                <a:spcPts val="0"/>
              </a:spcAft>
              <a:buClr>
                <a:schemeClr val="dk2"/>
              </a:buClr>
              <a:buSzPts val="4000"/>
              <a:buFont typeface="Montserrat"/>
              <a:buAutoNum type="arabicPeriod"/>
            </a:pPr>
            <a:r>
              <a:rPr b="0" i="0" lang="en-GB" sz="4000" u="none" cap="none" strike="noStrike">
                <a:solidFill>
                  <a:schemeClr val="dk2"/>
                </a:solidFill>
                <a:latin typeface="Montserrat"/>
                <a:ea typeface="Montserrat"/>
                <a:cs typeface="Montserrat"/>
                <a:sym typeface="Montserrat"/>
              </a:rPr>
              <a:t>After heavy rain, a rubbish dump can become water-logged.</a:t>
            </a:r>
            <a:endParaRPr b="0" i="0" sz="4000" u="none" cap="none" strike="noStrike">
              <a:solidFill>
                <a:schemeClr val="dk2"/>
              </a:solidFill>
              <a:latin typeface="Montserrat"/>
              <a:ea typeface="Montserrat"/>
              <a:cs typeface="Montserrat"/>
              <a:sym typeface="Montserrat"/>
            </a:endParaRPr>
          </a:p>
          <a:p>
            <a:pPr indent="0" lvl="0" marL="1270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469900" marR="12700" rtl="0" algn="l">
              <a:lnSpc>
                <a:spcPct val="115000"/>
              </a:lnSpc>
              <a:spcBef>
                <a:spcPts val="10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The production of landfill gas will increase over the following few weeks.</a:t>
            </a:r>
            <a:endParaRPr b="0" i="0" sz="4000" u="none" cap="none" strike="noStrike">
              <a:solidFill>
                <a:schemeClr val="dk2"/>
              </a:solidFill>
              <a:latin typeface="Montserrat"/>
              <a:ea typeface="Montserrat"/>
              <a:cs typeface="Montserrat"/>
              <a:sym typeface="Montserrat"/>
            </a:endParaRPr>
          </a:p>
          <a:p>
            <a:pPr indent="0" lvl="0" marL="1270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444500" lvl="0" marL="12700" marR="12700" rtl="0" algn="l">
              <a:lnSpc>
                <a:spcPct val="115000"/>
              </a:lnSpc>
              <a:spcBef>
                <a:spcPts val="100"/>
              </a:spcBef>
              <a:spcAft>
                <a:spcPts val="0"/>
              </a:spcAft>
              <a:buClr>
                <a:srgbClr val="000000"/>
              </a:buClr>
              <a:buSzPts val="4000"/>
              <a:buFont typeface="Arial"/>
              <a:buNone/>
            </a:pPr>
            <a:r>
              <a:rPr b="0" i="0" lang="en-GB" sz="4000" u="none" cap="none" strike="noStrike">
                <a:solidFill>
                  <a:schemeClr val="dk2"/>
                </a:solidFill>
                <a:latin typeface="Montserrat"/>
                <a:ea typeface="Montserrat"/>
                <a:cs typeface="Montserrat"/>
                <a:sym typeface="Montserrat"/>
              </a:rPr>
              <a:t>b. Suggest why. (2)</a:t>
            </a:r>
            <a:endParaRPr b="0" i="0" sz="4000" u="none" cap="none" strike="noStrike">
              <a:solidFill>
                <a:schemeClr val="dk2"/>
              </a:solidFill>
              <a:latin typeface="Montserrat"/>
              <a:ea typeface="Montserrat"/>
              <a:cs typeface="Montserrat"/>
              <a:sym typeface="Montserrat"/>
            </a:endParaRPr>
          </a:p>
          <a:p>
            <a:pPr indent="0" lvl="0" marL="0" marR="1270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a:p>
            <a:pPr indent="0" lvl="0" marL="0" marR="0" rtl="0" algn="l">
              <a:lnSpc>
                <a:spcPct val="115000"/>
              </a:lnSpc>
              <a:spcBef>
                <a:spcPts val="100"/>
              </a:spcBef>
              <a:spcAft>
                <a:spcPts val="0"/>
              </a:spcAft>
              <a:buClr>
                <a:srgbClr val="000000"/>
              </a:buClr>
              <a:buSzPts val="4000"/>
              <a:buFont typeface="Arial"/>
              <a:buNone/>
            </a:pPr>
            <a:r>
              <a:t/>
            </a:r>
            <a:endParaRPr b="0" i="0" sz="4000" u="none" cap="none" strike="noStrike">
              <a:solidFill>
                <a:schemeClr val="dk2"/>
              </a:solidFill>
              <a:latin typeface="Montserrat"/>
              <a:ea typeface="Montserrat"/>
              <a:cs typeface="Montserrat"/>
              <a:sym typeface="Montserrat"/>
            </a:endParaRPr>
          </a:p>
        </p:txBody>
      </p:sp>
      <p:sp>
        <p:nvSpPr>
          <p:cNvPr id="148" name="Google Shape;148;p22"/>
          <p:cNvSpPr txBox="1"/>
          <p:nvPr/>
        </p:nvSpPr>
        <p:spPr>
          <a:xfrm>
            <a:off x="7387325" y="6233900"/>
            <a:ext cx="9483300" cy="26808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Lots of water would mean less oxygen could get in (1)</a:t>
            </a:r>
            <a:endParaRPr b="1" i="0" sz="4000" u="none" cap="none" strike="noStrike">
              <a:solidFill>
                <a:srgbClr val="4B324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4000"/>
              <a:buFont typeface="Arial"/>
              <a:buNone/>
            </a:pPr>
            <a:r>
              <a:rPr b="1" i="0" lang="en-GB" sz="4000" u="none" cap="none" strike="noStrike">
                <a:solidFill>
                  <a:srgbClr val="4B3241"/>
                </a:solidFill>
                <a:latin typeface="Montserrat"/>
                <a:ea typeface="Montserrat"/>
                <a:cs typeface="Montserrat"/>
                <a:sym typeface="Montserrat"/>
              </a:rPr>
              <a:t>This would lead to anaerobic conditions for respiration (1)</a:t>
            </a:r>
            <a:endParaRPr b="1" i="0" sz="4000" u="none" cap="none" strike="noStrike">
              <a:solidFill>
                <a:srgbClr val="4B3241"/>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0" st="0"/>
                                            </p:txEl>
                                          </p:spTgt>
                                        </p:tgtEl>
                                        <p:attrNameLst>
                                          <p:attrName>style.visibility</p:attrName>
                                        </p:attrNameLst>
                                      </p:cBhvr>
                                      <p:to>
                                        <p:strVal val="visible"/>
                                      </p:to>
                                    </p:set>
                                    <p:animEffect filter="fade" transition="in">
                                      <p:cBhvr>
                                        <p:cTn dur="1000"/>
                                        <p:tgtEl>
                                          <p:spTgt spid="1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1" st="1"/>
                                            </p:txEl>
                                          </p:spTgt>
                                        </p:tgtEl>
                                        <p:attrNameLst>
                                          <p:attrName>style.visibility</p:attrName>
                                        </p:attrNameLst>
                                      </p:cBhvr>
                                      <p:to>
                                        <p:strVal val="visible"/>
                                      </p:to>
                                    </p:set>
                                    <p:animEffect filter="fade" transition="in">
                                      <p:cBhvr>
                                        <p:cTn dur="1000"/>
                                        <p:tgtEl>
                                          <p:spTgt spid="1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2" st="2"/>
                                            </p:txEl>
                                          </p:spTgt>
                                        </p:tgtEl>
                                        <p:attrNameLst>
                                          <p:attrName>style.visibility</p:attrName>
                                        </p:attrNameLst>
                                      </p:cBhvr>
                                      <p:to>
                                        <p:strVal val="visible"/>
                                      </p:to>
                                    </p:set>
                                    <p:animEffect filter="fade" transition="in">
                                      <p:cBhvr>
                                        <p:cTn dur="1000"/>
                                        <p:tgtEl>
                                          <p:spTgt spid="1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3" st="3"/>
                                            </p:txEl>
                                          </p:spTgt>
                                        </p:tgtEl>
                                        <p:attrNameLst>
                                          <p:attrName>style.visibility</p:attrName>
                                        </p:attrNameLst>
                                      </p:cBhvr>
                                      <p:to>
                                        <p:strVal val="visible"/>
                                      </p:to>
                                    </p:set>
                                    <p:animEffect filter="fade" transition="in">
                                      <p:cBhvr>
                                        <p:cTn dur="1000"/>
                                        <p:tgtEl>
                                          <p:spTgt spid="14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4" st="4"/>
                                            </p:txEl>
                                          </p:spTgt>
                                        </p:tgtEl>
                                        <p:attrNameLst>
                                          <p:attrName>style.visibility</p:attrName>
                                        </p:attrNameLst>
                                      </p:cBhvr>
                                      <p:to>
                                        <p:strVal val="visible"/>
                                      </p:to>
                                    </p:set>
                                    <p:animEffect filter="fade" transition="in">
                                      <p:cBhvr>
                                        <p:cTn dur="1000"/>
                                        <p:tgtEl>
                                          <p:spTgt spid="14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5" st="5"/>
                                            </p:txEl>
                                          </p:spTgt>
                                        </p:tgtEl>
                                        <p:attrNameLst>
                                          <p:attrName>style.visibility</p:attrName>
                                        </p:attrNameLst>
                                      </p:cBhvr>
                                      <p:to>
                                        <p:strVal val="visible"/>
                                      </p:to>
                                    </p:set>
                                    <p:animEffect filter="fade" transition="in">
                                      <p:cBhvr>
                                        <p:cTn dur="1000"/>
                                        <p:tgtEl>
                                          <p:spTgt spid="14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6" st="6"/>
                                            </p:txEl>
                                          </p:spTgt>
                                        </p:tgtEl>
                                        <p:attrNameLst>
                                          <p:attrName>style.visibility</p:attrName>
                                        </p:attrNameLst>
                                      </p:cBhvr>
                                      <p:to>
                                        <p:strVal val="visible"/>
                                      </p:to>
                                    </p:set>
                                    <p:animEffect filter="fade" transition="in">
                                      <p:cBhvr>
                                        <p:cTn dur="1000"/>
                                        <p:tgtEl>
                                          <p:spTgt spid="147">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