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6858000" cy="9144000"/>
  <p:embeddedFontLst>
    <p:embeddedFont>
      <p:font typeface="Montserrat SemiBold"/>
      <p:regular r:id="rId30"/>
      <p:bold r:id="rId31"/>
      <p:italic r:id="rId32"/>
      <p:boldItalic r:id="rId33"/>
    </p:embeddedFont>
    <p:embeddedFont>
      <p:font typeface="Montserrat"/>
      <p:regular r:id="rId34"/>
      <p:bold r:id="rId35"/>
      <p:italic r:id="rId36"/>
      <p:boldItalic r:id="rId37"/>
    </p:embeddedFont>
    <p:embeddedFont>
      <p:font typeface="Montserrat Medium"/>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D4C8B2-B810-4B16-B707-AFADCE7A6FAF}">
  <a:tblStyle styleId="{61D4C8B2-B810-4B16-B707-AFADCE7A6FA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20" Type="http://schemas.openxmlformats.org/officeDocument/2006/relationships/slide" Target="slides/slide15.xml"/><Relationship Id="rId41" Type="http://schemas.openxmlformats.org/officeDocument/2006/relationships/font" Target="fonts/MontserratMedium-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11" Type="http://schemas.openxmlformats.org/officeDocument/2006/relationships/slide" Target="slides/slide6.xml"/><Relationship Id="rId33" Type="http://schemas.openxmlformats.org/officeDocument/2006/relationships/font" Target="fonts/MontserratSemiBold-boldItalic.fntdata"/><Relationship Id="rId10" Type="http://schemas.openxmlformats.org/officeDocument/2006/relationships/slide" Target="slides/slide5.xml"/><Relationship Id="rId32" Type="http://schemas.openxmlformats.org/officeDocument/2006/relationships/font" Target="fonts/MontserratSemiBold-italic.fntdata"/><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39" Type="http://schemas.openxmlformats.org/officeDocument/2006/relationships/font" Target="fonts/MontserratMedium-bold.fntdata"/><Relationship Id="rId16" Type="http://schemas.openxmlformats.org/officeDocument/2006/relationships/slide" Target="slides/slide11.xml"/><Relationship Id="rId38" Type="http://schemas.openxmlformats.org/officeDocument/2006/relationships/font" Target="fonts/MontserratMedium-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rgbClr val="231F20"/>
                </a:solidFill>
              </a:rPr>
              <a:t>The independent variables for this investigation are to place plants in light and dark conditions. Other suitable independent variables are: different colours of light, intensity of light or the direction light comes from.</a:t>
            </a:r>
            <a:endParaRPr>
              <a:solidFill>
                <a:srgbClr val="231F20"/>
              </a:solidFill>
            </a:endParaRPr>
          </a:p>
          <a:p>
            <a:pPr indent="0" lvl="0" marL="0" rtl="0" algn="l">
              <a:lnSpc>
                <a:spcPct val="115000"/>
              </a:lnSpc>
              <a:spcBef>
                <a:spcPts val="1200"/>
              </a:spcBef>
              <a:spcAft>
                <a:spcPts val="0"/>
              </a:spcAft>
              <a:buSzPts val="1100"/>
              <a:buNone/>
            </a:pPr>
            <a:r>
              <a:rPr lang="en-GB">
                <a:solidFill>
                  <a:srgbClr val="231F20"/>
                </a:solidFill>
              </a:rPr>
              <a:t>The dependent variable is the mean height of seedlings.</a:t>
            </a:r>
            <a:endParaRPr>
              <a:solidFill>
                <a:srgbClr val="231F20"/>
              </a:solidFill>
            </a:endParaRPr>
          </a:p>
          <a:p>
            <a:pPr indent="0" lvl="0" marL="0" rtl="0" algn="l">
              <a:lnSpc>
                <a:spcPct val="115000"/>
              </a:lnSpc>
              <a:spcBef>
                <a:spcPts val="1200"/>
              </a:spcBef>
              <a:spcAft>
                <a:spcPts val="0"/>
              </a:spcAft>
              <a:buSzPts val="1100"/>
              <a:buNone/>
            </a:pPr>
            <a:r>
              <a:rPr lang="en-GB">
                <a:solidFill>
                  <a:srgbClr val="231F20"/>
                </a:solidFill>
              </a:rPr>
              <a:t>Control variables are the number of seeds on each dish, how much they are spread out, the volume of water the seedlings are given, the temperature they are kept at.</a:t>
            </a:r>
            <a:endParaRPr>
              <a:solidFill>
                <a:srgbClr val="231F20"/>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thorugh results table. Make clear that 3 tables are needed - 1 for each light intensity. Ask students to draw the next two tables.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thorugh results table. Make clear that 3 tables are needed - 1 for each light intensity. Ask students to draw the next two tables.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thorugh results table. Make clear that 3 tables are needed - 1 for each light intensity. Ask students to draw the next two tables.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thorugh results table. Make clear that 3 tables are needed - 1 for each light intensity. Ask students to draw the next two tables.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thorugh results table. Make clear that 3 tables are needed - 1 for each light intensity. Ask students to draw the next two tables.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thorugh results table. Make clear that 3 tables are needed - 1 for each light intensity. Ask students to draw the next two tables.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thorugh results table. Make clear that 3 tables are needed - 1 for each light intensity. Ask students to draw the next two tables.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thorugh results table. Make clear that 3 tables are needed - 1 for each light intensity. Ask students to draw the next two tables.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8" name="Shape 58"/>
        <p:cNvGrpSpPr/>
        <p:nvPr/>
      </p:nvGrpSpPr>
      <p:grpSpPr>
        <a:xfrm>
          <a:off x="0" y="0"/>
          <a:ext cx="0" cy="0"/>
          <a:chOff x="0" y="0"/>
          <a:chExt cx="0" cy="0"/>
        </a:xfrm>
      </p:grpSpPr>
      <p:sp>
        <p:nvSpPr>
          <p:cNvPr id="59" name="Google Shape;59;p1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60" name="Google Shape;60;p11"/>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11"/>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11"/>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3" name="Google Shape;63;p11"/>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4" name="Google Shape;64;p11"/>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5" name="Google Shape;65;p11"/>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1"/>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7" name="Google Shape;67;p11"/>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8" name="Google Shape;68;p1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9" name="Shape 69"/>
        <p:cNvGrpSpPr/>
        <p:nvPr/>
      </p:nvGrpSpPr>
      <p:grpSpPr>
        <a:xfrm>
          <a:off x="0" y="0"/>
          <a:ext cx="0" cy="0"/>
          <a:chOff x="0" y="0"/>
          <a:chExt cx="0" cy="0"/>
        </a:xfrm>
      </p:grpSpPr>
      <p:sp>
        <p:nvSpPr>
          <p:cNvPr id="70" name="Google Shape;70;p12"/>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71" name="Google Shape;71;p12"/>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2" name="Google Shape;72;p12"/>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3"/>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 name="Shape 16"/>
        <p:cNvGrpSpPr/>
        <p:nvPr/>
      </p:nvGrpSpPr>
      <p:grpSpPr>
        <a:xfrm>
          <a:off x="0" y="0"/>
          <a:ext cx="0" cy="0"/>
          <a:chOff x="0" y="0"/>
          <a:chExt cx="0" cy="0"/>
        </a:xfrm>
      </p:grpSpPr>
      <p:sp>
        <p:nvSpPr>
          <p:cNvPr id="17" name="Google Shape;17;p3"/>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 name="Google Shape;18;p3"/>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9" name="Google Shape;19;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2" name="Google Shape;22;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3" name="Google Shape;23;p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6"/>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9" name="Google Shape;29;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7"/>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7"/>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33" name="Google Shape;33;p7"/>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34" name="Google Shape;34;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8" name="Google Shape;38;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9" name="Shape 39"/>
        <p:cNvGrpSpPr/>
        <p:nvPr/>
      </p:nvGrpSpPr>
      <p:grpSpPr>
        <a:xfrm>
          <a:off x="0" y="0"/>
          <a:ext cx="0" cy="0"/>
          <a:chOff x="0" y="0"/>
          <a:chExt cx="0" cy="0"/>
        </a:xfrm>
      </p:grpSpPr>
      <p:sp>
        <p:nvSpPr>
          <p:cNvPr id="40" name="Google Shape;40;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1" name="Google Shape;41;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42" name="Google Shape;42;p9"/>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3" name="Google Shape;43;p9"/>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4" name="Google Shape;44;p9"/>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5" name="Google Shape;45;p9"/>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6" name="Google Shape;46;p9"/>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7" name="Google Shape;47;p9"/>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8" name="Shape 48"/>
        <p:cNvGrpSpPr/>
        <p:nvPr/>
      </p:nvGrpSpPr>
      <p:grpSpPr>
        <a:xfrm>
          <a:off x="0" y="0"/>
          <a:ext cx="0" cy="0"/>
          <a:chOff x="0" y="0"/>
          <a:chExt cx="0" cy="0"/>
        </a:xfrm>
      </p:grpSpPr>
      <p:sp>
        <p:nvSpPr>
          <p:cNvPr id="49" name="Google Shape;49;p1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0" name="Google Shape;50;p10"/>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1" name="Google Shape;51;p10"/>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2" name="Google Shape;52;p10"/>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3" name="Google Shape;53;p10"/>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4" name="Google Shape;54;p10"/>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5" name="Google Shape;55;p10"/>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6" name="Google Shape;56;p10"/>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7" name="Google Shape;57;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rPr lang="en-GB">
                <a:solidFill>
                  <a:srgbClr val="4B3241"/>
                </a:solidFill>
              </a:rPr>
              <a:t>Required Practical </a:t>
            </a:r>
            <a:endParaRPr>
              <a:solidFill>
                <a:srgbClr val="4B3241"/>
              </a:solidFill>
            </a:endParaRPr>
          </a:p>
          <a:p>
            <a:pPr indent="0" lvl="0" marL="0" marR="0" rtl="0" algn="l">
              <a:lnSpc>
                <a:spcPct val="115000"/>
              </a:lnSpc>
              <a:spcBef>
                <a:spcPts val="0"/>
              </a:spcBef>
              <a:spcAft>
                <a:spcPts val="0"/>
              </a:spcAft>
              <a:buSzPts val="6000"/>
              <a:buNone/>
            </a:pPr>
            <a:r>
              <a:rPr lang="en-GB">
                <a:solidFill>
                  <a:srgbClr val="4B3241"/>
                </a:solidFill>
              </a:rPr>
              <a:t>Plant Hormones - Part 1</a:t>
            </a:r>
            <a:endParaRPr>
              <a:solidFill>
                <a:srgbClr val="4B3241"/>
              </a:solidFill>
            </a:endParaRPr>
          </a:p>
        </p:txBody>
      </p:sp>
      <p:sp>
        <p:nvSpPr>
          <p:cNvPr id="80" name="Google Shape;80;p14"/>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a:solidFill>
                  <a:srgbClr val="4B3241"/>
                </a:solidFill>
              </a:rPr>
              <a:t>Biology - KS4</a:t>
            </a:r>
            <a:endParaRPr>
              <a:solidFill>
                <a:srgbClr val="4B3241"/>
              </a:solidFill>
            </a:endParaRPr>
          </a:p>
          <a:p>
            <a:pPr indent="0" lvl="0" marL="0" rtl="0" algn="l">
              <a:lnSpc>
                <a:spcPct val="115000"/>
              </a:lnSpc>
              <a:spcBef>
                <a:spcPts val="0"/>
              </a:spcBef>
              <a:spcAft>
                <a:spcPts val="0"/>
              </a:spcAft>
              <a:buSzPts val="3600"/>
              <a:buNone/>
            </a:pPr>
            <a:r>
              <a:rPr lang="en-GB">
                <a:solidFill>
                  <a:srgbClr val="4B3241"/>
                </a:solidFill>
              </a:rPr>
              <a:t>Homeostasis and Response</a:t>
            </a:r>
            <a:endParaRPr>
              <a:solidFill>
                <a:srgbClr val="4B3241"/>
              </a:solidFill>
            </a:endParaRPr>
          </a:p>
        </p:txBody>
      </p:sp>
      <p:sp>
        <p:nvSpPr>
          <p:cNvPr id="81" name="Google Shape;81;p14"/>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Miss Ray</a:t>
            </a:r>
            <a:endParaRPr>
              <a:solidFill>
                <a:srgbClr val="4B3241"/>
              </a:solidFill>
            </a:endParaRPr>
          </a:p>
        </p:txBody>
      </p:sp>
      <p:sp>
        <p:nvSpPr>
          <p:cNvPr id="82" name="Google Shape;82;p14"/>
          <p:cNvSpPr/>
          <p:nvPr/>
        </p:nvSpPr>
        <p:spPr>
          <a:xfrm>
            <a:off x="17227800" y="8825775"/>
            <a:ext cx="1060200" cy="1461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idx="1" type="body"/>
          </p:nvPr>
        </p:nvSpPr>
        <p:spPr>
          <a:xfrm>
            <a:off x="815900" y="1508775"/>
            <a:ext cx="16452001" cy="6319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b="1" lang="en-GB" sz="3400">
                <a:solidFill>
                  <a:srgbClr val="4B3241"/>
                </a:solidFill>
              </a:rPr>
              <a:t>Independent variable</a:t>
            </a:r>
            <a:r>
              <a:rPr lang="en-GB" sz="3400">
                <a:solidFill>
                  <a:srgbClr val="4B3241"/>
                </a:solidFill>
              </a:rPr>
              <a:t> - </a:t>
            </a:r>
            <a:endParaRPr sz="3400">
              <a:solidFill>
                <a:srgbClr val="4B3241"/>
              </a:solidFill>
            </a:endParaRPr>
          </a:p>
          <a:p>
            <a:pPr indent="0" lvl="0" marL="0" rtl="0" algn="l">
              <a:lnSpc>
                <a:spcPct val="130000"/>
              </a:lnSpc>
              <a:spcBef>
                <a:spcPts val="1000"/>
              </a:spcBef>
              <a:spcAft>
                <a:spcPts val="0"/>
              </a:spcAft>
              <a:buSzPts val="3200"/>
              <a:buNone/>
            </a:pPr>
            <a:r>
              <a:t/>
            </a:r>
            <a:endParaRPr sz="3400">
              <a:solidFill>
                <a:srgbClr val="4B3241"/>
              </a:solidFill>
            </a:endParaRPr>
          </a:p>
          <a:p>
            <a:pPr indent="0" lvl="0" marL="0" rtl="0" algn="l">
              <a:lnSpc>
                <a:spcPct val="130000"/>
              </a:lnSpc>
              <a:spcBef>
                <a:spcPts val="1000"/>
              </a:spcBef>
              <a:spcAft>
                <a:spcPts val="0"/>
              </a:spcAft>
              <a:buSzPts val="3200"/>
              <a:buNone/>
            </a:pPr>
            <a:r>
              <a:rPr b="1" lang="en-GB" sz="3400">
                <a:solidFill>
                  <a:srgbClr val="4B3241"/>
                </a:solidFill>
              </a:rPr>
              <a:t>Dependent variable</a:t>
            </a:r>
            <a:r>
              <a:rPr lang="en-GB" sz="3400">
                <a:solidFill>
                  <a:srgbClr val="4B3241"/>
                </a:solidFill>
              </a:rPr>
              <a:t> - </a:t>
            </a:r>
            <a:endParaRPr sz="3400">
              <a:solidFill>
                <a:srgbClr val="4B3241"/>
              </a:solidFill>
            </a:endParaRPr>
          </a:p>
          <a:p>
            <a:pPr indent="0" lvl="0" marL="0" rtl="0" algn="l">
              <a:lnSpc>
                <a:spcPct val="130000"/>
              </a:lnSpc>
              <a:spcBef>
                <a:spcPts val="1000"/>
              </a:spcBef>
              <a:spcAft>
                <a:spcPts val="0"/>
              </a:spcAft>
              <a:buSzPts val="3200"/>
              <a:buNone/>
            </a:pPr>
            <a:r>
              <a:t/>
            </a:r>
            <a:endParaRPr sz="3400">
              <a:solidFill>
                <a:srgbClr val="4B3241"/>
              </a:solidFill>
            </a:endParaRPr>
          </a:p>
          <a:p>
            <a:pPr indent="0" lvl="0" marL="0" rtl="0" algn="l">
              <a:lnSpc>
                <a:spcPct val="130000"/>
              </a:lnSpc>
              <a:spcBef>
                <a:spcPts val="1000"/>
              </a:spcBef>
              <a:spcAft>
                <a:spcPts val="1000"/>
              </a:spcAft>
              <a:buSzPts val="3200"/>
              <a:buNone/>
            </a:pPr>
            <a:r>
              <a:rPr b="1" lang="en-GB" sz="3400">
                <a:solidFill>
                  <a:srgbClr val="4B3241"/>
                </a:solidFill>
              </a:rPr>
              <a:t>Control variables</a:t>
            </a:r>
            <a:r>
              <a:rPr lang="en-GB" sz="3400">
                <a:solidFill>
                  <a:srgbClr val="4B3241"/>
                </a:solidFill>
              </a:rPr>
              <a:t> -</a:t>
            </a:r>
            <a:r>
              <a:rPr lang="en-GB" sz="3400">
                <a:solidFill>
                  <a:srgbClr val="434343"/>
                </a:solidFill>
              </a:rPr>
              <a:t> </a:t>
            </a:r>
            <a:endParaRPr sz="3400"/>
          </a:p>
        </p:txBody>
      </p:sp>
      <p:sp>
        <p:nvSpPr>
          <p:cNvPr id="147" name="Google Shape;147;p23"/>
          <p:cNvSpPr txBox="1"/>
          <p:nvPr/>
        </p:nvSpPr>
        <p:spPr>
          <a:xfrm>
            <a:off x="6292075" y="1378150"/>
            <a:ext cx="10450200" cy="8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434343"/>
                </a:solidFill>
                <a:latin typeface="Montserrat"/>
                <a:ea typeface="Montserrat"/>
                <a:cs typeface="Montserrat"/>
                <a:sym typeface="Montserrat"/>
              </a:rPr>
              <a:t>Light intensity</a:t>
            </a:r>
            <a:endParaRPr b="1" i="0" sz="3400" u="none" cap="none" strike="noStrike">
              <a:solidFill>
                <a:srgbClr val="434343"/>
              </a:solidFill>
              <a:latin typeface="Montserrat"/>
              <a:ea typeface="Montserrat"/>
              <a:cs typeface="Montserrat"/>
              <a:sym typeface="Montserrat"/>
            </a:endParaRPr>
          </a:p>
        </p:txBody>
      </p:sp>
      <p:sp>
        <p:nvSpPr>
          <p:cNvPr id="148" name="Google Shape;148;p23"/>
          <p:cNvSpPr txBox="1"/>
          <p:nvPr/>
        </p:nvSpPr>
        <p:spPr>
          <a:xfrm>
            <a:off x="5826500" y="2985425"/>
            <a:ext cx="11889900" cy="8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434343"/>
                </a:solidFill>
                <a:latin typeface="Montserrat"/>
                <a:ea typeface="Montserrat"/>
                <a:cs typeface="Montserrat"/>
                <a:sym typeface="Montserrat"/>
              </a:rPr>
              <a:t>Growth of seedlings (mm)</a:t>
            </a:r>
            <a:endParaRPr b="1" i="0" sz="3400" u="none" cap="none" strike="noStrike">
              <a:solidFill>
                <a:srgbClr val="434343"/>
              </a:solidFill>
              <a:latin typeface="Montserrat"/>
              <a:ea typeface="Montserrat"/>
              <a:cs typeface="Montserrat"/>
              <a:sym typeface="Montserrat"/>
            </a:endParaRPr>
          </a:p>
        </p:txBody>
      </p:sp>
      <p:sp>
        <p:nvSpPr>
          <p:cNvPr id="149" name="Google Shape;149;p23"/>
          <p:cNvSpPr txBox="1"/>
          <p:nvPr/>
        </p:nvSpPr>
        <p:spPr>
          <a:xfrm>
            <a:off x="5190350" y="4592700"/>
            <a:ext cx="7703100" cy="8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434343"/>
                </a:solidFill>
                <a:latin typeface="Montserrat"/>
                <a:ea typeface="Montserrat"/>
                <a:cs typeface="Montserrat"/>
                <a:sym typeface="Montserrat"/>
              </a:rPr>
              <a:t>Left for the same length of time</a:t>
            </a:r>
            <a:endParaRPr b="1" i="0" sz="34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434343"/>
                </a:solidFill>
                <a:latin typeface="Montserrat"/>
                <a:ea typeface="Montserrat"/>
                <a:cs typeface="Montserrat"/>
                <a:sym typeface="Montserrat"/>
              </a:rPr>
              <a:t>Same temperature</a:t>
            </a:r>
            <a:endParaRPr b="1" i="0" sz="34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434343"/>
                </a:solidFill>
                <a:latin typeface="Montserrat"/>
                <a:ea typeface="Montserrat"/>
                <a:cs typeface="Montserrat"/>
                <a:sym typeface="Montserrat"/>
              </a:rPr>
              <a:t>Same water volumes </a:t>
            </a:r>
            <a:endParaRPr b="1" i="0" sz="34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434343"/>
                </a:solidFill>
                <a:latin typeface="Montserrat"/>
                <a:ea typeface="Montserrat"/>
                <a:cs typeface="Montserrat"/>
                <a:sym typeface="Montserrat"/>
              </a:rPr>
              <a:t>Same number of seeds</a:t>
            </a:r>
            <a:endParaRPr b="1" i="0" sz="3400" u="none" cap="none" strike="noStrike">
              <a:solidFill>
                <a:srgbClr val="434343"/>
              </a:solidFill>
              <a:latin typeface="Montserrat"/>
              <a:ea typeface="Montserrat"/>
              <a:cs typeface="Montserrat"/>
              <a:sym typeface="Montserrat"/>
            </a:endParaRPr>
          </a:p>
        </p:txBody>
      </p:sp>
      <p:sp>
        <p:nvSpPr>
          <p:cNvPr id="150" name="Google Shape;150;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1380475" y="124910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Full sunlight</a:t>
            </a:r>
            <a:endParaRPr>
              <a:solidFill>
                <a:srgbClr val="4B3241"/>
              </a:solidFill>
            </a:endParaRPr>
          </a:p>
        </p:txBody>
      </p:sp>
      <p:sp>
        <p:nvSpPr>
          <p:cNvPr id="156" name="Google Shape;156;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157" name="Google Shape;157;p24"/>
          <p:cNvGraphicFramePr/>
          <p:nvPr/>
        </p:nvGraphicFramePr>
        <p:xfrm>
          <a:off x="1380475" y="3035000"/>
          <a:ext cx="3000000" cy="3000000"/>
        </p:xfrm>
        <a:graphic>
          <a:graphicData uri="http://schemas.openxmlformats.org/drawingml/2006/table">
            <a:tbl>
              <a:tblPr>
                <a:noFill/>
                <a:tableStyleId>{61D4C8B2-B810-4B16-B707-AFADCE7A6FAF}</a:tableStyleId>
              </a:tblPr>
              <a:tblGrid>
                <a:gridCol w="2659800"/>
                <a:gridCol w="1897225"/>
                <a:gridCol w="1755525"/>
                <a:gridCol w="1605600"/>
                <a:gridCol w="1636275"/>
                <a:gridCol w="1727200"/>
                <a:gridCol w="2072850"/>
              </a:tblGrid>
              <a:tr h="381000">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gridSpan="5">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Height of seedlings (mm)</a:t>
                      </a:r>
                      <a:endParaRPr b="1" sz="3000" u="none" cap="none" strike="noStrike">
                        <a:solidFill>
                          <a:srgbClr val="434343"/>
                        </a:solidFill>
                        <a:latin typeface="Montserrat"/>
                        <a:ea typeface="Montserrat"/>
                        <a:cs typeface="Montserrat"/>
                        <a:sym typeface="Montserrat"/>
                      </a:endParaRPr>
                    </a:p>
                  </a:txBody>
                  <a:tcPr marT="91425" marB="91425" marR="91425" marL="91425"/>
                </a:tc>
                <a:tc hMerge="1"/>
                <a:tc hMerge="1"/>
                <a:tc hMerge="1"/>
                <a:tc hMerge="1"/>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Time (days)</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Mean</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1380475" y="138585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Partial sunlight</a:t>
            </a:r>
            <a:endParaRPr>
              <a:solidFill>
                <a:srgbClr val="4B3241"/>
              </a:solidFill>
            </a:endParaRPr>
          </a:p>
        </p:txBody>
      </p:sp>
      <p:sp>
        <p:nvSpPr>
          <p:cNvPr id="163" name="Google Shape;163;p2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164" name="Google Shape;164;p25"/>
          <p:cNvGraphicFramePr/>
          <p:nvPr/>
        </p:nvGraphicFramePr>
        <p:xfrm>
          <a:off x="1380475" y="3035000"/>
          <a:ext cx="3000000" cy="3000000"/>
        </p:xfrm>
        <a:graphic>
          <a:graphicData uri="http://schemas.openxmlformats.org/drawingml/2006/table">
            <a:tbl>
              <a:tblPr>
                <a:noFill/>
                <a:tableStyleId>{61D4C8B2-B810-4B16-B707-AFADCE7A6FAF}</a:tableStyleId>
              </a:tblPr>
              <a:tblGrid>
                <a:gridCol w="2659800"/>
                <a:gridCol w="1897225"/>
                <a:gridCol w="1755525"/>
                <a:gridCol w="1605600"/>
                <a:gridCol w="1636275"/>
                <a:gridCol w="1727200"/>
                <a:gridCol w="2072850"/>
              </a:tblGrid>
              <a:tr h="381000">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gridSpan="5">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Height of seedlings (mm)</a:t>
                      </a:r>
                      <a:endParaRPr b="1" sz="3000" u="none" cap="none" strike="noStrike">
                        <a:solidFill>
                          <a:srgbClr val="434343"/>
                        </a:solidFill>
                        <a:latin typeface="Montserrat"/>
                        <a:ea typeface="Montserrat"/>
                        <a:cs typeface="Montserrat"/>
                        <a:sym typeface="Montserrat"/>
                      </a:endParaRPr>
                    </a:p>
                  </a:txBody>
                  <a:tcPr marT="91425" marB="91425" marR="91425" marL="91425"/>
                </a:tc>
                <a:tc hMerge="1"/>
                <a:tc hMerge="1"/>
                <a:tc hMerge="1"/>
                <a:tc hMerge="1"/>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Time (days)</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Mean</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1380475" y="124910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No sunlight</a:t>
            </a:r>
            <a:endParaRPr>
              <a:solidFill>
                <a:srgbClr val="4B3241"/>
              </a:solidFill>
            </a:endParaRPr>
          </a:p>
        </p:txBody>
      </p:sp>
      <p:sp>
        <p:nvSpPr>
          <p:cNvPr id="170" name="Google Shape;170;p2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171" name="Google Shape;171;p26"/>
          <p:cNvGraphicFramePr/>
          <p:nvPr/>
        </p:nvGraphicFramePr>
        <p:xfrm>
          <a:off x="1380475" y="3035000"/>
          <a:ext cx="3000000" cy="3000000"/>
        </p:xfrm>
        <a:graphic>
          <a:graphicData uri="http://schemas.openxmlformats.org/drawingml/2006/table">
            <a:tbl>
              <a:tblPr>
                <a:noFill/>
                <a:tableStyleId>{61D4C8B2-B810-4B16-B707-AFADCE7A6FAF}</a:tableStyleId>
              </a:tblPr>
              <a:tblGrid>
                <a:gridCol w="2659800"/>
                <a:gridCol w="1897225"/>
                <a:gridCol w="1755525"/>
                <a:gridCol w="1605600"/>
                <a:gridCol w="1636275"/>
                <a:gridCol w="1727200"/>
                <a:gridCol w="2072850"/>
              </a:tblGrid>
              <a:tr h="381000">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gridSpan="5">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Height of seedlings (mm)</a:t>
                      </a:r>
                      <a:endParaRPr b="1" sz="3000" u="none" cap="none" strike="noStrike">
                        <a:solidFill>
                          <a:srgbClr val="434343"/>
                        </a:solidFill>
                        <a:latin typeface="Montserrat"/>
                        <a:ea typeface="Montserrat"/>
                        <a:cs typeface="Montserrat"/>
                        <a:sym typeface="Montserrat"/>
                      </a:endParaRPr>
                    </a:p>
                  </a:txBody>
                  <a:tcPr marT="91425" marB="91425" marR="91425" marL="91425"/>
                </a:tc>
                <a:tc hMerge="1"/>
                <a:tc hMerge="1"/>
                <a:tc hMerge="1"/>
                <a:tc hMerge="1"/>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Time (days)</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Mean</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92900" y="1495975"/>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Full sunlight</a:t>
            </a:r>
            <a:endParaRPr>
              <a:solidFill>
                <a:srgbClr val="4B3241"/>
              </a:solidFill>
            </a:endParaRPr>
          </a:p>
        </p:txBody>
      </p:sp>
      <p:sp>
        <p:nvSpPr>
          <p:cNvPr id="177" name="Google Shape;177;p2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178" name="Google Shape;178;p27"/>
          <p:cNvGraphicFramePr/>
          <p:nvPr/>
        </p:nvGraphicFramePr>
        <p:xfrm>
          <a:off x="392900" y="3046975"/>
          <a:ext cx="3000000" cy="3000000"/>
        </p:xfrm>
        <a:graphic>
          <a:graphicData uri="http://schemas.openxmlformats.org/drawingml/2006/table">
            <a:tbl>
              <a:tblPr>
                <a:noFill/>
                <a:tableStyleId>{61D4C8B2-B810-4B16-B707-AFADCE7A6FAF}</a:tableStyleId>
              </a:tblPr>
              <a:tblGrid>
                <a:gridCol w="2659800"/>
                <a:gridCol w="1897225"/>
                <a:gridCol w="1755525"/>
                <a:gridCol w="1605600"/>
                <a:gridCol w="1636275"/>
                <a:gridCol w="1727200"/>
                <a:gridCol w="2072850"/>
              </a:tblGrid>
              <a:tr h="381000">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gridSpan="5">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Height of seedlings (mm)</a:t>
                      </a:r>
                      <a:endParaRPr b="1" sz="3000" u="none" cap="none" strike="noStrike">
                        <a:solidFill>
                          <a:srgbClr val="434343"/>
                        </a:solidFill>
                        <a:latin typeface="Montserrat"/>
                        <a:ea typeface="Montserrat"/>
                        <a:cs typeface="Montserrat"/>
                        <a:sym typeface="Montserrat"/>
                      </a:endParaRPr>
                    </a:p>
                  </a:txBody>
                  <a:tcPr marT="91425" marB="91425" marR="91425" marL="91425"/>
                </a:tc>
                <a:tc hMerge="1"/>
                <a:tc hMerge="1"/>
                <a:tc hMerge="1"/>
                <a:tc hMerge="1"/>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Time (days)</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Mean</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11</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16</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11</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18</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13</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13</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13</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17</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20</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14</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bl>
          </a:graphicData>
        </a:graphic>
      </p:graphicFrame>
      <p:sp>
        <p:nvSpPr>
          <p:cNvPr id="179" name="Google Shape;179;p27"/>
          <p:cNvSpPr txBox="1"/>
          <p:nvPr/>
        </p:nvSpPr>
        <p:spPr>
          <a:xfrm>
            <a:off x="14187825" y="3687025"/>
            <a:ext cx="3966600" cy="73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5 + 7 + 2 + 5 + 4 = 23</a:t>
            </a:r>
            <a:endParaRPr b="0" i="0" sz="2800" u="none" cap="none" strike="noStrike">
              <a:solidFill>
                <a:srgbClr val="434343"/>
              </a:solidFill>
              <a:latin typeface="Montserrat"/>
              <a:ea typeface="Montserrat"/>
              <a:cs typeface="Montserrat"/>
              <a:sym typeface="Montserrat"/>
            </a:endParaRPr>
          </a:p>
        </p:txBody>
      </p:sp>
      <p:sp>
        <p:nvSpPr>
          <p:cNvPr id="180" name="Google Shape;180;p27"/>
          <p:cNvSpPr txBox="1"/>
          <p:nvPr/>
        </p:nvSpPr>
        <p:spPr>
          <a:xfrm>
            <a:off x="14187825" y="4424125"/>
            <a:ext cx="3966600" cy="73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23 ÷ 5 = 4.6</a:t>
            </a:r>
            <a:endParaRPr b="0" i="0" sz="2800" u="none" cap="none" strike="noStrike">
              <a:solidFill>
                <a:srgbClr val="434343"/>
              </a:solidFill>
              <a:latin typeface="Montserrat"/>
              <a:ea typeface="Montserrat"/>
              <a:cs typeface="Montserrat"/>
              <a:sym typeface="Montserrat"/>
            </a:endParaRPr>
          </a:p>
        </p:txBody>
      </p:sp>
      <p:sp>
        <p:nvSpPr>
          <p:cNvPr id="181" name="Google Shape;181;p27"/>
          <p:cNvSpPr txBox="1"/>
          <p:nvPr/>
        </p:nvSpPr>
        <p:spPr>
          <a:xfrm>
            <a:off x="11801250" y="4361700"/>
            <a:ext cx="1201500"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4.6</a:t>
            </a:r>
            <a:endParaRPr b="0" i="0" sz="2800" u="none" cap="none" strike="noStrike">
              <a:solidFill>
                <a:srgbClr val="434343"/>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392900" y="150650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Full sunlight</a:t>
            </a:r>
            <a:endParaRPr>
              <a:solidFill>
                <a:srgbClr val="4B3241"/>
              </a:solidFill>
            </a:endParaRPr>
          </a:p>
        </p:txBody>
      </p:sp>
      <p:sp>
        <p:nvSpPr>
          <p:cNvPr id="187" name="Google Shape;187;p2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188" name="Google Shape;188;p28"/>
          <p:cNvGraphicFramePr/>
          <p:nvPr/>
        </p:nvGraphicFramePr>
        <p:xfrm>
          <a:off x="392900" y="3046975"/>
          <a:ext cx="3000000" cy="3000000"/>
        </p:xfrm>
        <a:graphic>
          <a:graphicData uri="http://schemas.openxmlformats.org/drawingml/2006/table">
            <a:tbl>
              <a:tblPr>
                <a:noFill/>
                <a:tableStyleId>{61D4C8B2-B810-4B16-B707-AFADCE7A6FAF}</a:tableStyleId>
              </a:tblPr>
              <a:tblGrid>
                <a:gridCol w="2659800"/>
                <a:gridCol w="1897225"/>
                <a:gridCol w="1755525"/>
                <a:gridCol w="1605600"/>
                <a:gridCol w="1636275"/>
                <a:gridCol w="1727200"/>
                <a:gridCol w="2072850"/>
              </a:tblGrid>
              <a:tr h="381000">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gridSpan="5">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Height of seedlings (mm)</a:t>
                      </a:r>
                      <a:endParaRPr b="1" sz="3000" u="none" cap="none" strike="noStrike">
                        <a:solidFill>
                          <a:srgbClr val="434343"/>
                        </a:solidFill>
                        <a:latin typeface="Montserrat"/>
                        <a:ea typeface="Montserrat"/>
                        <a:cs typeface="Montserrat"/>
                        <a:sym typeface="Montserrat"/>
                      </a:endParaRPr>
                    </a:p>
                  </a:txBody>
                  <a:tcPr marT="91425" marB="91425" marR="91425" marL="91425"/>
                </a:tc>
                <a:tc hMerge="1"/>
                <a:tc hMerge="1"/>
                <a:tc hMerge="1"/>
                <a:tc hMerge="1"/>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Time (days)</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Mean</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11</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16</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11</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18</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13</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13</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13</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17</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20</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15</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14</a:t>
                      </a:r>
                      <a:endParaRPr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tc>
              </a:tr>
            </a:tbl>
          </a:graphicData>
        </a:graphic>
      </p:graphicFrame>
      <p:sp>
        <p:nvSpPr>
          <p:cNvPr id="189" name="Google Shape;189;p28"/>
          <p:cNvSpPr txBox="1"/>
          <p:nvPr/>
        </p:nvSpPr>
        <p:spPr>
          <a:xfrm>
            <a:off x="14187825" y="3687025"/>
            <a:ext cx="3966600" cy="73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5 + 7 + 2 + 5 + 4 = 23</a:t>
            </a:r>
            <a:endParaRPr b="0" i="0" sz="2800" u="none" cap="none" strike="noStrike">
              <a:solidFill>
                <a:srgbClr val="434343"/>
              </a:solidFill>
              <a:latin typeface="Montserrat"/>
              <a:ea typeface="Montserrat"/>
              <a:cs typeface="Montserrat"/>
              <a:sym typeface="Montserrat"/>
            </a:endParaRPr>
          </a:p>
        </p:txBody>
      </p:sp>
      <p:sp>
        <p:nvSpPr>
          <p:cNvPr id="190" name="Google Shape;190;p28"/>
          <p:cNvSpPr txBox="1"/>
          <p:nvPr/>
        </p:nvSpPr>
        <p:spPr>
          <a:xfrm>
            <a:off x="14187825" y="4424125"/>
            <a:ext cx="3966600" cy="73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23 ÷ 5 = 4.6</a:t>
            </a:r>
            <a:endParaRPr b="0" i="0" sz="2800" u="none" cap="none" strike="noStrike">
              <a:solidFill>
                <a:srgbClr val="434343"/>
              </a:solidFill>
              <a:latin typeface="Montserrat"/>
              <a:ea typeface="Montserrat"/>
              <a:cs typeface="Montserrat"/>
              <a:sym typeface="Montserrat"/>
            </a:endParaRPr>
          </a:p>
        </p:txBody>
      </p:sp>
      <p:sp>
        <p:nvSpPr>
          <p:cNvPr id="191" name="Google Shape;191;p28"/>
          <p:cNvSpPr txBox="1"/>
          <p:nvPr/>
        </p:nvSpPr>
        <p:spPr>
          <a:xfrm>
            <a:off x="11801250" y="4361700"/>
            <a:ext cx="1201500"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4.6</a:t>
            </a:r>
            <a:endParaRPr b="0" i="0" sz="2800" u="none" cap="none" strike="noStrike">
              <a:solidFill>
                <a:srgbClr val="434343"/>
              </a:solidFill>
              <a:latin typeface="Montserrat"/>
              <a:ea typeface="Montserrat"/>
              <a:cs typeface="Montserrat"/>
              <a:sym typeface="Montserrat"/>
            </a:endParaRPr>
          </a:p>
        </p:txBody>
      </p:sp>
      <p:sp>
        <p:nvSpPr>
          <p:cNvPr id="192" name="Google Shape;192;p28"/>
          <p:cNvSpPr txBox="1"/>
          <p:nvPr/>
        </p:nvSpPr>
        <p:spPr>
          <a:xfrm>
            <a:off x="11867100" y="4984450"/>
            <a:ext cx="1201500"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9.2</a:t>
            </a:r>
            <a:endParaRPr b="0" i="0" sz="2800" u="none" cap="none" strike="noStrike">
              <a:solidFill>
                <a:srgbClr val="434343"/>
              </a:solidFill>
              <a:latin typeface="Montserrat"/>
              <a:ea typeface="Montserrat"/>
              <a:cs typeface="Montserrat"/>
              <a:sym typeface="Montserrat"/>
            </a:endParaRPr>
          </a:p>
        </p:txBody>
      </p:sp>
      <p:sp>
        <p:nvSpPr>
          <p:cNvPr id="193" name="Google Shape;193;p28"/>
          <p:cNvSpPr txBox="1"/>
          <p:nvPr/>
        </p:nvSpPr>
        <p:spPr>
          <a:xfrm>
            <a:off x="11867100" y="5607200"/>
            <a:ext cx="1201500"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12.2</a:t>
            </a:r>
            <a:endParaRPr b="0" i="0" sz="2800" u="none" cap="none" strike="noStrike">
              <a:solidFill>
                <a:srgbClr val="434343"/>
              </a:solidFill>
              <a:latin typeface="Montserrat"/>
              <a:ea typeface="Montserrat"/>
              <a:cs typeface="Montserrat"/>
              <a:sym typeface="Montserrat"/>
            </a:endParaRPr>
          </a:p>
        </p:txBody>
      </p:sp>
      <p:sp>
        <p:nvSpPr>
          <p:cNvPr id="194" name="Google Shape;194;p28"/>
          <p:cNvSpPr txBox="1"/>
          <p:nvPr/>
        </p:nvSpPr>
        <p:spPr>
          <a:xfrm>
            <a:off x="11867100" y="6229950"/>
            <a:ext cx="1201500"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14.4</a:t>
            </a:r>
            <a:endParaRPr b="0" i="0" sz="2800" u="none" cap="none" strike="noStrike">
              <a:solidFill>
                <a:srgbClr val="434343"/>
              </a:solidFill>
              <a:latin typeface="Montserrat"/>
              <a:ea typeface="Montserrat"/>
              <a:cs typeface="Montserrat"/>
              <a:sym typeface="Montserrat"/>
            </a:endParaRPr>
          </a:p>
        </p:txBody>
      </p:sp>
      <p:sp>
        <p:nvSpPr>
          <p:cNvPr id="195" name="Google Shape;195;p28"/>
          <p:cNvSpPr txBox="1"/>
          <p:nvPr/>
        </p:nvSpPr>
        <p:spPr>
          <a:xfrm>
            <a:off x="11867100" y="6921925"/>
            <a:ext cx="1201500"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16.2</a:t>
            </a:r>
            <a:endParaRPr b="0" i="0" sz="2800" u="none" cap="none" strike="noStrike">
              <a:solidFill>
                <a:srgbClr val="434343"/>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1380475" y="123345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Partial sunlight</a:t>
            </a:r>
            <a:endParaRPr>
              <a:solidFill>
                <a:srgbClr val="4B3241"/>
              </a:solidFill>
            </a:endParaRPr>
          </a:p>
        </p:txBody>
      </p:sp>
      <p:sp>
        <p:nvSpPr>
          <p:cNvPr id="201" name="Google Shape;201;p2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202" name="Google Shape;202;p29"/>
          <p:cNvGraphicFramePr/>
          <p:nvPr/>
        </p:nvGraphicFramePr>
        <p:xfrm>
          <a:off x="1380475" y="3035000"/>
          <a:ext cx="3000000" cy="3000000"/>
        </p:xfrm>
        <a:graphic>
          <a:graphicData uri="http://schemas.openxmlformats.org/drawingml/2006/table">
            <a:tbl>
              <a:tblPr>
                <a:noFill/>
                <a:tableStyleId>{61D4C8B2-B810-4B16-B707-AFADCE7A6FAF}</a:tableStyleId>
              </a:tblPr>
              <a:tblGrid>
                <a:gridCol w="2659800"/>
                <a:gridCol w="1897225"/>
                <a:gridCol w="1755525"/>
                <a:gridCol w="1605600"/>
                <a:gridCol w="1636275"/>
                <a:gridCol w="1727200"/>
                <a:gridCol w="2072850"/>
              </a:tblGrid>
              <a:tr h="381000">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gridSpan="5">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Height of seedlings (mm)</a:t>
                      </a:r>
                      <a:endParaRPr b="1" sz="3000" u="none" cap="none" strike="noStrike">
                        <a:solidFill>
                          <a:srgbClr val="434343"/>
                        </a:solidFill>
                        <a:latin typeface="Montserrat"/>
                        <a:ea typeface="Montserrat"/>
                        <a:cs typeface="Montserrat"/>
                        <a:sym typeface="Montserrat"/>
                      </a:endParaRPr>
                    </a:p>
                  </a:txBody>
                  <a:tcPr marT="91425" marB="91425" marR="91425" marL="91425"/>
                </a:tc>
                <a:tc hMerge="1"/>
                <a:tc hMerge="1"/>
                <a:tc hMerge="1"/>
                <a:tc hMerge="1"/>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Time (days)</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Mean</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8</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8</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8</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11.2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1380475" y="124910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Partial sunlight</a:t>
            </a:r>
            <a:endParaRPr>
              <a:solidFill>
                <a:srgbClr val="4B3241"/>
              </a:solidFill>
            </a:endParaRPr>
          </a:p>
        </p:txBody>
      </p:sp>
      <p:sp>
        <p:nvSpPr>
          <p:cNvPr id="208" name="Google Shape;208;p3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209" name="Google Shape;209;p30"/>
          <p:cNvGraphicFramePr/>
          <p:nvPr/>
        </p:nvGraphicFramePr>
        <p:xfrm>
          <a:off x="1380475" y="3035000"/>
          <a:ext cx="3000000" cy="3000000"/>
        </p:xfrm>
        <a:graphic>
          <a:graphicData uri="http://schemas.openxmlformats.org/drawingml/2006/table">
            <a:tbl>
              <a:tblPr>
                <a:noFill/>
                <a:tableStyleId>{61D4C8B2-B810-4B16-B707-AFADCE7A6FAF}</a:tableStyleId>
              </a:tblPr>
              <a:tblGrid>
                <a:gridCol w="2659800"/>
                <a:gridCol w="1897225"/>
                <a:gridCol w="1755525"/>
                <a:gridCol w="1605600"/>
                <a:gridCol w="1636275"/>
                <a:gridCol w="1727200"/>
                <a:gridCol w="2072850"/>
              </a:tblGrid>
              <a:tr h="381000">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gridSpan="5">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Height of seedlings (mm)</a:t>
                      </a:r>
                      <a:endParaRPr b="1" sz="3000" u="none" cap="none" strike="noStrike">
                        <a:solidFill>
                          <a:srgbClr val="434343"/>
                        </a:solidFill>
                        <a:latin typeface="Montserrat"/>
                        <a:ea typeface="Montserrat"/>
                        <a:cs typeface="Montserrat"/>
                        <a:sym typeface="Montserrat"/>
                      </a:endParaRPr>
                    </a:p>
                  </a:txBody>
                  <a:tcPr marT="91425" marB="91425" marR="91425" marL="91425"/>
                </a:tc>
                <a:tc hMerge="1"/>
                <a:tc hMerge="1"/>
                <a:tc hMerge="1"/>
                <a:tc hMerge="1"/>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Time (days)</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Mean</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8</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8</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7.6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8</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10</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9</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11.2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
        <p:nvSpPr>
          <p:cNvPr id="210" name="Google Shape;210;p30"/>
          <p:cNvSpPr txBox="1"/>
          <p:nvPr/>
        </p:nvSpPr>
        <p:spPr>
          <a:xfrm>
            <a:off x="12662100" y="4972475"/>
            <a:ext cx="1201500"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434343"/>
                </a:solidFill>
                <a:latin typeface="Montserrat"/>
                <a:ea typeface="Montserrat"/>
                <a:cs typeface="Montserrat"/>
                <a:sym typeface="Montserrat"/>
              </a:rPr>
              <a:t>5.6</a:t>
            </a:r>
            <a:endParaRPr b="1" i="0" sz="2800" u="none" cap="none" strike="noStrike">
              <a:solidFill>
                <a:srgbClr val="434343"/>
              </a:solidFill>
              <a:latin typeface="Montserrat"/>
              <a:ea typeface="Montserrat"/>
              <a:cs typeface="Montserrat"/>
              <a:sym typeface="Montserrat"/>
            </a:endParaRPr>
          </a:p>
        </p:txBody>
      </p:sp>
      <p:sp>
        <p:nvSpPr>
          <p:cNvPr id="211" name="Google Shape;211;p30"/>
          <p:cNvSpPr txBox="1"/>
          <p:nvPr/>
        </p:nvSpPr>
        <p:spPr>
          <a:xfrm>
            <a:off x="12662100" y="6269900"/>
            <a:ext cx="1201500"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434343"/>
                </a:solidFill>
                <a:latin typeface="Montserrat"/>
                <a:ea typeface="Montserrat"/>
                <a:cs typeface="Montserrat"/>
                <a:sym typeface="Montserrat"/>
              </a:rPr>
              <a:t>9.8</a:t>
            </a:r>
            <a:endParaRPr b="1" i="0" sz="2800" u="none" cap="none" strike="noStrike">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1380475" y="124910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No sunlight</a:t>
            </a:r>
            <a:endParaRPr>
              <a:solidFill>
                <a:srgbClr val="4B3241"/>
              </a:solidFill>
            </a:endParaRPr>
          </a:p>
        </p:txBody>
      </p:sp>
      <p:sp>
        <p:nvSpPr>
          <p:cNvPr id="217" name="Google Shape;217;p3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218" name="Google Shape;218;p31"/>
          <p:cNvGraphicFramePr/>
          <p:nvPr/>
        </p:nvGraphicFramePr>
        <p:xfrm>
          <a:off x="1380475" y="3035000"/>
          <a:ext cx="3000000" cy="3000000"/>
        </p:xfrm>
        <a:graphic>
          <a:graphicData uri="http://schemas.openxmlformats.org/drawingml/2006/table">
            <a:tbl>
              <a:tblPr>
                <a:noFill/>
                <a:tableStyleId>{61D4C8B2-B810-4B16-B707-AFADCE7A6FAF}</a:tableStyleId>
              </a:tblPr>
              <a:tblGrid>
                <a:gridCol w="2659800"/>
                <a:gridCol w="1897225"/>
                <a:gridCol w="1755525"/>
                <a:gridCol w="1605600"/>
                <a:gridCol w="1636275"/>
                <a:gridCol w="1727200"/>
                <a:gridCol w="2072850"/>
              </a:tblGrid>
              <a:tr h="381000">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c gridSpan="5">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Height of seedlings (mm)</a:t>
                      </a:r>
                      <a:endParaRPr b="1" sz="3000" u="none" cap="none" strike="noStrike">
                        <a:solidFill>
                          <a:srgbClr val="434343"/>
                        </a:solidFill>
                        <a:latin typeface="Montserrat"/>
                        <a:ea typeface="Montserrat"/>
                        <a:cs typeface="Montserrat"/>
                        <a:sym typeface="Montserrat"/>
                      </a:endParaRPr>
                    </a:p>
                  </a:txBody>
                  <a:tcPr marT="91425" marB="91425" marR="91425" marL="91425"/>
                </a:tc>
                <a:tc hMerge="1"/>
                <a:tc hMerge="1"/>
                <a:tc hMerge="1"/>
                <a:tc hMerge="1"/>
                <a:tc>
                  <a:txBody>
                    <a:bodyPr/>
                    <a:lstStyle/>
                    <a:p>
                      <a:pPr indent="0" lvl="0" marL="0" marR="0" rtl="0" algn="l">
                        <a:lnSpc>
                          <a:spcPct val="100000"/>
                        </a:lnSpc>
                        <a:spcBef>
                          <a:spcPts val="0"/>
                        </a:spcBef>
                        <a:spcAft>
                          <a:spcPts val="0"/>
                        </a:spcAft>
                        <a:buClr>
                          <a:srgbClr val="000000"/>
                        </a:buClr>
                        <a:buSzPts val="3000"/>
                        <a:buFont typeface="Arial"/>
                        <a:buNone/>
                      </a:pPr>
                      <a:r>
                        <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Time (days)</a:t>
                      </a:r>
                      <a:endParaRPr b="1" sz="3000" u="none" cap="none" strike="noStrike">
                        <a:solidFill>
                          <a:srgbClr val="434343"/>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Mean</a:t>
                      </a:r>
                      <a:endParaRPr b="1" sz="3000" u="none" cap="none" strike="noStrike">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1</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1.6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2</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3</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2.8</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4</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3.6</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none" cap="none" strike="noStrike">
                          <a:solidFill>
                            <a:srgbClr val="434343"/>
                          </a:solidFill>
                          <a:latin typeface="Montserrat"/>
                          <a:ea typeface="Montserrat"/>
                          <a:cs typeface="Montserrat"/>
                          <a:sym typeface="Montserrat"/>
                        </a:rPr>
                        <a:t>5</a:t>
                      </a:r>
                      <a:endParaRPr b="1" sz="3000" u="none" cap="none" strike="noStrike">
                        <a:solidFill>
                          <a:srgbClr val="434343"/>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5</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4</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rgbClr val="434343"/>
                          </a:solidFill>
                          <a:latin typeface="Montserrat"/>
                          <a:ea typeface="Montserrat"/>
                          <a:cs typeface="Montserrat"/>
                          <a:sym typeface="Montserrat"/>
                        </a:rPr>
                        <a:t>3.8</a:t>
                      </a:r>
                      <a:endParaRPr sz="3000" u="none" cap="none" strike="noStrike">
                        <a:solidFill>
                          <a:srgbClr val="434343"/>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24" name="Google Shape;224;p32"/>
          <p:cNvSpPr txBox="1"/>
          <p:nvPr/>
        </p:nvSpPr>
        <p:spPr>
          <a:xfrm>
            <a:off x="1185050" y="888800"/>
            <a:ext cx="15850200" cy="28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sng" cap="none" strike="noStrike">
                <a:solidFill>
                  <a:srgbClr val="4B3241"/>
                </a:solidFill>
                <a:latin typeface="Montserrat"/>
                <a:ea typeface="Montserrat"/>
                <a:cs typeface="Montserrat"/>
                <a:sym typeface="Montserrat"/>
              </a:rPr>
              <a:t>Conclusion</a:t>
            </a:r>
            <a:endParaRPr b="1" i="0" sz="4000" u="sng"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1" i="0" sz="3000" u="sng" cap="none" strike="noStrike">
              <a:solidFill>
                <a:srgbClr val="000000"/>
              </a:solidFill>
              <a:latin typeface="Montserrat"/>
              <a:ea typeface="Montserrat"/>
              <a:cs typeface="Montserrat"/>
              <a:sym typeface="Montserrat"/>
            </a:endParaRPr>
          </a:p>
          <a:p>
            <a:pPr indent="-419100" lvl="0" marL="457200" marR="0" rtl="0" algn="l">
              <a:lnSpc>
                <a:spcPct val="100000"/>
              </a:lnSpc>
              <a:spcBef>
                <a:spcPts val="0"/>
              </a:spcBef>
              <a:spcAft>
                <a:spcPts val="0"/>
              </a:spcAft>
              <a:buClr>
                <a:srgbClr val="434343"/>
              </a:buClr>
              <a:buSzPts val="3000"/>
              <a:buFont typeface="Montserrat"/>
              <a:buAutoNum type="arabicPeriod"/>
            </a:pPr>
            <a:r>
              <a:rPr b="1" i="0" lang="en-GB" sz="3000" u="none" cap="none" strike="noStrike">
                <a:solidFill>
                  <a:srgbClr val="434343"/>
                </a:solidFill>
                <a:latin typeface="Montserrat"/>
                <a:ea typeface="Montserrat"/>
                <a:cs typeface="Montserrat"/>
                <a:sym typeface="Montserrat"/>
              </a:rPr>
              <a:t>Do your results support your hypothesis?</a:t>
            </a:r>
            <a:endParaRPr b="1"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Montserrat"/>
              <a:ea typeface="Montserrat"/>
              <a:cs typeface="Montserrat"/>
              <a:sym typeface="Montserrat"/>
            </a:endParaRPr>
          </a:p>
          <a:p>
            <a:pPr indent="-419100" lvl="0" marL="457200" marR="0" rtl="0" algn="l">
              <a:lnSpc>
                <a:spcPct val="100000"/>
              </a:lnSpc>
              <a:spcBef>
                <a:spcPts val="0"/>
              </a:spcBef>
              <a:spcAft>
                <a:spcPts val="0"/>
              </a:spcAft>
              <a:buClr>
                <a:srgbClr val="434343"/>
              </a:buClr>
              <a:buSzPts val="3000"/>
              <a:buFont typeface="Montserrat"/>
              <a:buAutoNum type="arabicPeriod"/>
            </a:pPr>
            <a:r>
              <a:rPr b="1" i="0" lang="en-GB" sz="3000" u="none" cap="none" strike="noStrike">
                <a:solidFill>
                  <a:srgbClr val="434343"/>
                </a:solidFill>
                <a:latin typeface="Montserrat"/>
                <a:ea typeface="Montserrat"/>
                <a:cs typeface="Montserrat"/>
                <a:sym typeface="Montserrat"/>
              </a:rPr>
              <a:t>What can you say about the effect of light intensity  on the length of the seedlings? </a:t>
            </a:r>
            <a:endParaRPr b="1" i="0" sz="3000" u="none" cap="none" strike="noStrike">
              <a:solidFill>
                <a:srgbClr val="434343"/>
              </a:solidFill>
              <a:latin typeface="Montserrat"/>
              <a:ea typeface="Montserrat"/>
              <a:cs typeface="Montserrat"/>
              <a:sym typeface="Montserrat"/>
            </a:endParaRPr>
          </a:p>
        </p:txBody>
      </p:sp>
      <p:sp>
        <p:nvSpPr>
          <p:cNvPr id="225" name="Google Shape;225;p32"/>
          <p:cNvSpPr txBox="1"/>
          <p:nvPr/>
        </p:nvSpPr>
        <p:spPr>
          <a:xfrm>
            <a:off x="1795550" y="2981750"/>
            <a:ext cx="14629200" cy="10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B3241"/>
                </a:solidFill>
                <a:latin typeface="Montserrat"/>
                <a:ea typeface="Montserrat"/>
                <a:cs typeface="Montserrat"/>
                <a:sym typeface="Montserrat"/>
              </a:rPr>
              <a:t>Yes/No</a:t>
            </a:r>
            <a:endParaRPr b="0" i="0" sz="2800" u="none" cap="none" strike="noStrike">
              <a:solidFill>
                <a:srgbClr val="4B3241"/>
              </a:solidFill>
              <a:latin typeface="Montserrat"/>
              <a:ea typeface="Montserrat"/>
              <a:cs typeface="Montserrat"/>
              <a:sym typeface="Montserrat"/>
            </a:endParaRPr>
          </a:p>
        </p:txBody>
      </p:sp>
      <p:sp>
        <p:nvSpPr>
          <p:cNvPr id="226" name="Google Shape;226;p32"/>
          <p:cNvSpPr txBox="1"/>
          <p:nvPr/>
        </p:nvSpPr>
        <p:spPr>
          <a:xfrm>
            <a:off x="1795550" y="5463650"/>
            <a:ext cx="14629200" cy="1080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The seedlings grew the fastest when in __________ sunlight. This is because they were able to ____________________ quickly, producing glucose. Glucose can then be used in _______________ which releases energy, used for growth.</a:t>
            </a:r>
            <a:endParaRPr b="0" i="0" sz="2800" u="none" cap="none" strike="noStrike">
              <a:solidFill>
                <a:srgbClr val="434343"/>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679050" y="89005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Quick questions</a:t>
            </a:r>
            <a:endParaRPr>
              <a:solidFill>
                <a:srgbClr val="4B3241"/>
              </a:solidFill>
            </a:endParaRPr>
          </a:p>
        </p:txBody>
      </p:sp>
      <p:sp>
        <p:nvSpPr>
          <p:cNvPr id="88" name="Google Shape;88;p15"/>
          <p:cNvSpPr txBox="1"/>
          <p:nvPr>
            <p:ph idx="1" type="body"/>
          </p:nvPr>
        </p:nvSpPr>
        <p:spPr>
          <a:xfrm>
            <a:off x="679050" y="2520000"/>
            <a:ext cx="16281900" cy="5962200"/>
          </a:xfrm>
          <a:prstGeom prst="rect">
            <a:avLst/>
          </a:prstGeom>
          <a:noFill/>
          <a:ln>
            <a:noFill/>
          </a:ln>
        </p:spPr>
        <p:txBody>
          <a:bodyPr anchorCtr="0" anchor="t" bIns="0" lIns="0" spcFirstLastPara="1" rIns="0" wrap="square" tIns="0">
            <a:noAutofit/>
          </a:bodyPr>
          <a:lstStyle/>
          <a:p>
            <a:pPr indent="-431800" lvl="0" marL="457200" rtl="0" algn="l">
              <a:lnSpc>
                <a:spcPct val="150000"/>
              </a:lnSpc>
              <a:spcBef>
                <a:spcPts val="0"/>
              </a:spcBef>
              <a:spcAft>
                <a:spcPts val="0"/>
              </a:spcAft>
              <a:buSzPts val="3200"/>
              <a:buAutoNum type="arabicPeriod"/>
            </a:pPr>
            <a:r>
              <a:rPr lang="en-GB"/>
              <a:t>What is the name of the hormone that controls the plants response to light and gravity?</a:t>
            </a:r>
            <a:endParaRPr/>
          </a:p>
          <a:p>
            <a:pPr indent="-431800" lvl="0" marL="457200" rtl="0" algn="l">
              <a:lnSpc>
                <a:spcPct val="150000"/>
              </a:lnSpc>
              <a:spcBef>
                <a:spcPts val="0"/>
              </a:spcBef>
              <a:spcAft>
                <a:spcPts val="0"/>
              </a:spcAft>
              <a:buSzPts val="3200"/>
              <a:buAutoNum type="arabicPeriod"/>
            </a:pPr>
            <a:r>
              <a:rPr lang="en-GB"/>
              <a:t>When a plant shoot grows towards the light this is known as……</a:t>
            </a:r>
            <a:endParaRPr/>
          </a:p>
          <a:p>
            <a:pPr indent="-431800" lvl="0" marL="457200" rtl="0" algn="l">
              <a:lnSpc>
                <a:spcPct val="150000"/>
              </a:lnSpc>
              <a:spcBef>
                <a:spcPts val="0"/>
              </a:spcBef>
              <a:spcAft>
                <a:spcPts val="0"/>
              </a:spcAft>
              <a:buSzPts val="3200"/>
              <a:buAutoNum type="arabicPeriod"/>
            </a:pPr>
            <a:r>
              <a:rPr lang="en-GB"/>
              <a:t>When a plant root grows away from the light this is known as….. </a:t>
            </a:r>
            <a:endParaRPr/>
          </a:p>
          <a:p>
            <a:pPr indent="-431800" lvl="0" marL="457200" rtl="0" algn="l">
              <a:lnSpc>
                <a:spcPct val="150000"/>
              </a:lnSpc>
              <a:spcBef>
                <a:spcPts val="0"/>
              </a:spcBef>
              <a:spcAft>
                <a:spcPts val="0"/>
              </a:spcAft>
              <a:buSzPts val="3200"/>
              <a:buAutoNum type="arabicPeriod"/>
            </a:pPr>
            <a:r>
              <a:rPr lang="en-GB"/>
              <a:t>What is an independent variable?</a:t>
            </a:r>
            <a:endParaRPr/>
          </a:p>
          <a:p>
            <a:pPr indent="-431800" lvl="0" marL="457200" rtl="0" algn="l">
              <a:lnSpc>
                <a:spcPct val="150000"/>
              </a:lnSpc>
              <a:spcBef>
                <a:spcPts val="0"/>
              </a:spcBef>
              <a:spcAft>
                <a:spcPts val="0"/>
              </a:spcAft>
              <a:buSzPts val="3200"/>
              <a:buAutoNum type="arabicPeriod"/>
            </a:pPr>
            <a:r>
              <a:rPr lang="en-GB"/>
              <a:t>What is a dependent variable?</a:t>
            </a:r>
            <a:endParaRPr/>
          </a:p>
          <a:p>
            <a:pPr indent="-431800" lvl="0" marL="457200" rtl="0" algn="l">
              <a:lnSpc>
                <a:spcPct val="150000"/>
              </a:lnSpc>
              <a:spcBef>
                <a:spcPts val="0"/>
              </a:spcBef>
              <a:spcAft>
                <a:spcPts val="0"/>
              </a:spcAft>
              <a:buSzPts val="3200"/>
              <a:buAutoNum type="arabicPeriod"/>
            </a:pPr>
            <a:r>
              <a:rPr lang="en-GB"/>
              <a:t>What is a control variable?</a:t>
            </a:r>
            <a:endParaRPr/>
          </a:p>
        </p:txBody>
      </p:sp>
      <p:sp>
        <p:nvSpPr>
          <p:cNvPr id="89" name="Google Shape;89;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32" name="Google Shape;232;p33"/>
          <p:cNvSpPr txBox="1"/>
          <p:nvPr/>
        </p:nvSpPr>
        <p:spPr>
          <a:xfrm>
            <a:off x="1185050" y="888800"/>
            <a:ext cx="15850200" cy="28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sng" cap="none" strike="noStrike">
                <a:solidFill>
                  <a:srgbClr val="4B3241"/>
                </a:solidFill>
                <a:latin typeface="Montserrat"/>
                <a:ea typeface="Montserrat"/>
                <a:cs typeface="Montserrat"/>
                <a:sym typeface="Montserrat"/>
              </a:rPr>
              <a:t>Conclusion</a:t>
            </a:r>
            <a:endParaRPr b="1" i="0" sz="4000" u="sng"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1" i="0" sz="3000" u="sng" cap="none" strike="noStrike">
              <a:solidFill>
                <a:srgbClr val="000000"/>
              </a:solidFill>
              <a:latin typeface="Montserrat"/>
              <a:ea typeface="Montserrat"/>
              <a:cs typeface="Montserrat"/>
              <a:sym typeface="Montserrat"/>
            </a:endParaRPr>
          </a:p>
          <a:p>
            <a:pPr indent="-419100" lvl="0" marL="457200" marR="0" rtl="0" algn="l">
              <a:lnSpc>
                <a:spcPct val="100000"/>
              </a:lnSpc>
              <a:spcBef>
                <a:spcPts val="0"/>
              </a:spcBef>
              <a:spcAft>
                <a:spcPts val="0"/>
              </a:spcAft>
              <a:buClr>
                <a:srgbClr val="434343"/>
              </a:buClr>
              <a:buSzPts val="3000"/>
              <a:buFont typeface="Montserrat"/>
              <a:buAutoNum type="arabicPeriod"/>
            </a:pPr>
            <a:r>
              <a:rPr b="1" i="0" lang="en-GB" sz="3000" u="none" cap="none" strike="noStrike">
                <a:solidFill>
                  <a:srgbClr val="434343"/>
                </a:solidFill>
                <a:latin typeface="Montserrat"/>
                <a:ea typeface="Montserrat"/>
                <a:cs typeface="Montserrat"/>
                <a:sym typeface="Montserrat"/>
              </a:rPr>
              <a:t>Do your results support your hypothesis?</a:t>
            </a:r>
            <a:endParaRPr b="1"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434343"/>
              </a:solidFill>
              <a:latin typeface="Montserrat"/>
              <a:ea typeface="Montserrat"/>
              <a:cs typeface="Montserrat"/>
              <a:sym typeface="Montserrat"/>
            </a:endParaRPr>
          </a:p>
          <a:p>
            <a:pPr indent="-419100" lvl="0" marL="457200" marR="0" rtl="0" algn="l">
              <a:lnSpc>
                <a:spcPct val="100000"/>
              </a:lnSpc>
              <a:spcBef>
                <a:spcPts val="0"/>
              </a:spcBef>
              <a:spcAft>
                <a:spcPts val="0"/>
              </a:spcAft>
              <a:buClr>
                <a:srgbClr val="434343"/>
              </a:buClr>
              <a:buSzPts val="3000"/>
              <a:buFont typeface="Montserrat"/>
              <a:buAutoNum type="arabicPeriod"/>
            </a:pPr>
            <a:r>
              <a:rPr b="1" i="0" lang="en-GB" sz="3000" u="none" cap="none" strike="noStrike">
                <a:solidFill>
                  <a:srgbClr val="434343"/>
                </a:solidFill>
                <a:latin typeface="Montserrat"/>
                <a:ea typeface="Montserrat"/>
                <a:cs typeface="Montserrat"/>
                <a:sym typeface="Montserrat"/>
              </a:rPr>
              <a:t>What can you say about the effect of light intensity  on the length of the seedlings? </a:t>
            </a:r>
            <a:endParaRPr b="1" i="0" sz="3000" u="none" cap="none" strike="noStrike">
              <a:solidFill>
                <a:srgbClr val="434343"/>
              </a:solidFill>
              <a:latin typeface="Montserrat"/>
              <a:ea typeface="Montserrat"/>
              <a:cs typeface="Montserrat"/>
              <a:sym typeface="Montserrat"/>
            </a:endParaRPr>
          </a:p>
        </p:txBody>
      </p:sp>
      <p:sp>
        <p:nvSpPr>
          <p:cNvPr id="233" name="Google Shape;233;p33"/>
          <p:cNvSpPr txBox="1"/>
          <p:nvPr/>
        </p:nvSpPr>
        <p:spPr>
          <a:xfrm>
            <a:off x="1795550" y="2981750"/>
            <a:ext cx="14629200" cy="10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4B3241"/>
                </a:solidFill>
                <a:latin typeface="Montserrat"/>
                <a:ea typeface="Montserrat"/>
                <a:cs typeface="Montserrat"/>
                <a:sym typeface="Montserrat"/>
              </a:rPr>
              <a:t>Yes/No</a:t>
            </a:r>
            <a:endParaRPr b="0" i="0" sz="2800" u="none" cap="none" strike="noStrike">
              <a:solidFill>
                <a:srgbClr val="4B3241"/>
              </a:solidFill>
              <a:latin typeface="Montserrat"/>
              <a:ea typeface="Montserrat"/>
              <a:cs typeface="Montserrat"/>
              <a:sym typeface="Montserrat"/>
            </a:endParaRPr>
          </a:p>
        </p:txBody>
      </p:sp>
      <p:sp>
        <p:nvSpPr>
          <p:cNvPr id="234" name="Google Shape;234;p33"/>
          <p:cNvSpPr txBox="1"/>
          <p:nvPr/>
        </p:nvSpPr>
        <p:spPr>
          <a:xfrm>
            <a:off x="1795550" y="5463650"/>
            <a:ext cx="14629200" cy="1080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800"/>
              <a:buFont typeface="Arial"/>
              <a:buNone/>
            </a:pPr>
            <a:r>
              <a:rPr b="0" i="0" lang="en-GB" sz="2800" u="none" cap="none" strike="noStrike">
                <a:solidFill>
                  <a:srgbClr val="434343"/>
                </a:solidFill>
                <a:latin typeface="Montserrat"/>
                <a:ea typeface="Montserrat"/>
                <a:cs typeface="Montserrat"/>
                <a:sym typeface="Montserrat"/>
              </a:rPr>
              <a:t>The seedlings grew the fastest when in __________ sunlight. This is because they were able to ____________________ quickly, producing glucose. Glucose can then be used in _______________ which releases energy, used for growth.</a:t>
            </a:r>
            <a:endParaRPr b="0" i="0" sz="2800" u="none" cap="none" strike="noStrike">
              <a:solidFill>
                <a:srgbClr val="434343"/>
              </a:solidFill>
              <a:latin typeface="Montserrat"/>
              <a:ea typeface="Montserrat"/>
              <a:cs typeface="Montserrat"/>
              <a:sym typeface="Montserrat"/>
            </a:endParaRPr>
          </a:p>
        </p:txBody>
      </p:sp>
      <p:sp>
        <p:nvSpPr>
          <p:cNvPr id="235" name="Google Shape;235;p33"/>
          <p:cNvSpPr txBox="1"/>
          <p:nvPr/>
        </p:nvSpPr>
        <p:spPr>
          <a:xfrm>
            <a:off x="9168850" y="5443325"/>
            <a:ext cx="14400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rgbClr val="4B3241"/>
                </a:solidFill>
                <a:latin typeface="Montserrat"/>
                <a:ea typeface="Montserrat"/>
                <a:cs typeface="Montserrat"/>
                <a:sym typeface="Montserrat"/>
              </a:rPr>
              <a:t>full</a:t>
            </a:r>
            <a:endParaRPr b="1" i="0" sz="2900" u="none" cap="none" strike="noStrike">
              <a:solidFill>
                <a:srgbClr val="4B3241"/>
              </a:solidFill>
              <a:latin typeface="Montserrat"/>
              <a:ea typeface="Montserrat"/>
              <a:cs typeface="Montserrat"/>
              <a:sym typeface="Montserrat"/>
            </a:endParaRPr>
          </a:p>
        </p:txBody>
      </p:sp>
      <p:sp>
        <p:nvSpPr>
          <p:cNvPr id="236" name="Google Shape;236;p33"/>
          <p:cNvSpPr txBox="1"/>
          <p:nvPr/>
        </p:nvSpPr>
        <p:spPr>
          <a:xfrm>
            <a:off x="4233650" y="6099050"/>
            <a:ext cx="3462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4B3241"/>
                </a:solidFill>
                <a:latin typeface="Montserrat"/>
                <a:ea typeface="Montserrat"/>
                <a:cs typeface="Montserrat"/>
                <a:sym typeface="Montserrat"/>
              </a:rPr>
              <a:t>photosynthesise</a:t>
            </a:r>
            <a:endParaRPr b="1" i="0" sz="2800" u="none" cap="none" strike="noStrike">
              <a:solidFill>
                <a:srgbClr val="4B3241"/>
              </a:solidFill>
              <a:latin typeface="Montserrat"/>
              <a:ea typeface="Montserrat"/>
              <a:cs typeface="Montserrat"/>
              <a:sym typeface="Montserrat"/>
            </a:endParaRPr>
          </a:p>
        </p:txBody>
      </p:sp>
      <p:sp>
        <p:nvSpPr>
          <p:cNvPr id="237" name="Google Shape;237;p33"/>
          <p:cNvSpPr txBox="1"/>
          <p:nvPr/>
        </p:nvSpPr>
        <p:spPr>
          <a:xfrm>
            <a:off x="3976075" y="6735825"/>
            <a:ext cx="2415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rgbClr val="4B3241"/>
                </a:solidFill>
                <a:latin typeface="Montserrat"/>
                <a:ea typeface="Montserrat"/>
                <a:cs typeface="Montserrat"/>
                <a:sym typeface="Montserrat"/>
              </a:rPr>
              <a:t>respiration</a:t>
            </a:r>
            <a:endParaRPr b="1" i="0" sz="29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43" name="Google Shape;243;p34"/>
          <p:cNvSpPr txBox="1"/>
          <p:nvPr/>
        </p:nvSpPr>
        <p:spPr>
          <a:xfrm>
            <a:off x="685175" y="1118650"/>
            <a:ext cx="13295101" cy="28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sng" cap="none" strike="noStrike">
                <a:solidFill>
                  <a:srgbClr val="4B3241"/>
                </a:solidFill>
                <a:latin typeface="Montserrat"/>
                <a:ea typeface="Montserrat"/>
                <a:cs typeface="Montserrat"/>
                <a:sym typeface="Montserrat"/>
              </a:rPr>
              <a:t>Conclusion</a:t>
            </a:r>
            <a:endParaRPr b="1" i="0" sz="4000" u="sng"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34343"/>
                </a:solidFill>
                <a:latin typeface="Montserrat"/>
                <a:ea typeface="Montserrat"/>
                <a:cs typeface="Montserrat"/>
                <a:sym typeface="Montserrat"/>
              </a:rPr>
              <a:t>3. Looking at the photograph on the slide, what can you say about the effect of light intensity on the direction of growth of the seedlings? </a:t>
            </a:r>
            <a:endParaRPr b="1" i="0" sz="3000" u="none" cap="none" strike="noStrike">
              <a:solidFill>
                <a:srgbClr val="434343"/>
              </a:solidFill>
              <a:latin typeface="Montserrat"/>
              <a:ea typeface="Montserrat"/>
              <a:cs typeface="Montserrat"/>
              <a:sym typeface="Montserrat"/>
            </a:endParaRPr>
          </a:p>
        </p:txBody>
      </p:sp>
      <p:sp>
        <p:nvSpPr>
          <p:cNvPr id="244" name="Google Shape;244;p34"/>
          <p:cNvSpPr txBox="1"/>
          <p:nvPr/>
        </p:nvSpPr>
        <p:spPr>
          <a:xfrm>
            <a:off x="525125" y="3583075"/>
            <a:ext cx="17573700" cy="1379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The plant shoots grow towards the light stimulus. This is because ___________ are highly concentrated on the _______________ side of the shoot and increase cell growth. The shaded side of the shoot grows _____________ than the unshaded side. This causes the shoot to bend and grow in the direction of the light. This is known as _______________ phototropism.</a:t>
            </a:r>
            <a:endParaRPr b="0" i="0" sz="3000" u="none" cap="none" strike="noStrike">
              <a:solidFill>
                <a:srgbClr val="434343"/>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50" name="Google Shape;250;p35"/>
          <p:cNvSpPr txBox="1"/>
          <p:nvPr/>
        </p:nvSpPr>
        <p:spPr>
          <a:xfrm>
            <a:off x="685175" y="1118650"/>
            <a:ext cx="13295101" cy="28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sng" cap="none" strike="noStrike">
                <a:solidFill>
                  <a:srgbClr val="4B3241"/>
                </a:solidFill>
                <a:latin typeface="Montserrat"/>
                <a:ea typeface="Montserrat"/>
                <a:cs typeface="Montserrat"/>
                <a:sym typeface="Montserrat"/>
              </a:rPr>
              <a:t>Conclusion</a:t>
            </a:r>
            <a:endParaRPr b="1" i="0" sz="4000" u="sng"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34343"/>
                </a:solidFill>
                <a:latin typeface="Montserrat"/>
                <a:ea typeface="Montserrat"/>
                <a:cs typeface="Montserrat"/>
                <a:sym typeface="Montserrat"/>
              </a:rPr>
              <a:t>3. Looking at the photograph on the slide, what can you say about the effect of light intensity on the direction of growth of the seedlings? </a:t>
            </a:r>
            <a:endParaRPr b="1" i="0" sz="3000" u="none" cap="none" strike="noStrike">
              <a:solidFill>
                <a:srgbClr val="434343"/>
              </a:solidFill>
              <a:latin typeface="Montserrat"/>
              <a:ea typeface="Montserrat"/>
              <a:cs typeface="Montserrat"/>
              <a:sym typeface="Montserrat"/>
            </a:endParaRPr>
          </a:p>
        </p:txBody>
      </p:sp>
      <p:sp>
        <p:nvSpPr>
          <p:cNvPr id="251" name="Google Shape;251;p35"/>
          <p:cNvSpPr txBox="1"/>
          <p:nvPr/>
        </p:nvSpPr>
        <p:spPr>
          <a:xfrm>
            <a:off x="525125" y="3583075"/>
            <a:ext cx="17573700" cy="1379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The plant shoots grow towards the light stimulus. This is because ___________ are highly concentrated on the _______________ side of the shoot and increase cell growth. The shaded side of the shoot grows _____________ than the unshaded side. This causes the shoot to bend and grow in the direction of the light. This is known as _______________ phototropism.</a:t>
            </a:r>
            <a:endParaRPr b="0" i="0" sz="3000" u="none" cap="none" strike="noStrike">
              <a:solidFill>
                <a:srgbClr val="434343"/>
              </a:solidFill>
              <a:latin typeface="Montserrat"/>
              <a:ea typeface="Montserrat"/>
              <a:cs typeface="Montserrat"/>
              <a:sym typeface="Montserrat"/>
            </a:endParaRPr>
          </a:p>
        </p:txBody>
      </p:sp>
      <p:sp>
        <p:nvSpPr>
          <p:cNvPr id="252" name="Google Shape;252;p35"/>
          <p:cNvSpPr txBox="1"/>
          <p:nvPr/>
        </p:nvSpPr>
        <p:spPr>
          <a:xfrm>
            <a:off x="13178875" y="3545775"/>
            <a:ext cx="2049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B3241"/>
                </a:solidFill>
                <a:latin typeface="Montserrat"/>
                <a:ea typeface="Montserrat"/>
                <a:cs typeface="Montserrat"/>
                <a:sym typeface="Montserrat"/>
              </a:rPr>
              <a:t>auxins</a:t>
            </a:r>
            <a:endParaRPr b="1" i="0" sz="3000" u="none" cap="none" strike="noStrike">
              <a:solidFill>
                <a:srgbClr val="4B3241"/>
              </a:solidFill>
              <a:latin typeface="Montserrat"/>
              <a:ea typeface="Montserrat"/>
              <a:cs typeface="Montserrat"/>
              <a:sym typeface="Montserrat"/>
            </a:endParaRPr>
          </a:p>
        </p:txBody>
      </p:sp>
      <p:sp>
        <p:nvSpPr>
          <p:cNvPr id="253" name="Google Shape;253;p35"/>
          <p:cNvSpPr txBox="1"/>
          <p:nvPr/>
        </p:nvSpPr>
        <p:spPr>
          <a:xfrm>
            <a:off x="5012850" y="4067475"/>
            <a:ext cx="2049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B3241"/>
                </a:solidFill>
                <a:latin typeface="Montserrat"/>
                <a:ea typeface="Montserrat"/>
                <a:cs typeface="Montserrat"/>
                <a:sym typeface="Montserrat"/>
              </a:rPr>
              <a:t>shaded</a:t>
            </a:r>
            <a:endParaRPr b="1" i="0" sz="3000" u="none" cap="none" strike="noStrike">
              <a:solidFill>
                <a:srgbClr val="4B3241"/>
              </a:solidFill>
              <a:latin typeface="Montserrat"/>
              <a:ea typeface="Montserrat"/>
              <a:cs typeface="Montserrat"/>
              <a:sym typeface="Montserrat"/>
            </a:endParaRPr>
          </a:p>
        </p:txBody>
      </p:sp>
      <p:sp>
        <p:nvSpPr>
          <p:cNvPr id="254" name="Google Shape;254;p35"/>
          <p:cNvSpPr txBox="1"/>
          <p:nvPr/>
        </p:nvSpPr>
        <p:spPr>
          <a:xfrm>
            <a:off x="5302525" y="4579300"/>
            <a:ext cx="2049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B3241"/>
                </a:solidFill>
                <a:latin typeface="Montserrat"/>
                <a:ea typeface="Montserrat"/>
                <a:cs typeface="Montserrat"/>
                <a:sym typeface="Montserrat"/>
              </a:rPr>
              <a:t>faster</a:t>
            </a:r>
            <a:endParaRPr b="1" i="0" sz="3000" u="none" cap="none" strike="noStrike">
              <a:solidFill>
                <a:srgbClr val="4B3241"/>
              </a:solidFill>
              <a:latin typeface="Montserrat"/>
              <a:ea typeface="Montserrat"/>
              <a:cs typeface="Montserrat"/>
              <a:sym typeface="Montserrat"/>
            </a:endParaRPr>
          </a:p>
        </p:txBody>
      </p:sp>
      <p:sp>
        <p:nvSpPr>
          <p:cNvPr id="255" name="Google Shape;255;p35"/>
          <p:cNvSpPr txBox="1"/>
          <p:nvPr/>
        </p:nvSpPr>
        <p:spPr>
          <a:xfrm>
            <a:off x="12294300" y="5111250"/>
            <a:ext cx="2049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B3241"/>
                </a:solidFill>
                <a:latin typeface="Montserrat"/>
                <a:ea typeface="Montserrat"/>
                <a:cs typeface="Montserrat"/>
                <a:sym typeface="Montserrat"/>
              </a:rPr>
              <a:t>positive</a:t>
            </a:r>
            <a:endParaRPr b="1" i="0" sz="30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61" name="Google Shape;261;p36"/>
          <p:cNvSpPr txBox="1"/>
          <p:nvPr/>
        </p:nvSpPr>
        <p:spPr>
          <a:xfrm>
            <a:off x="837575" y="1042450"/>
            <a:ext cx="13295101" cy="28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sng" cap="none" strike="noStrike">
                <a:solidFill>
                  <a:srgbClr val="4B3241"/>
                </a:solidFill>
                <a:latin typeface="Montserrat"/>
                <a:ea typeface="Montserrat"/>
                <a:cs typeface="Montserrat"/>
                <a:sym typeface="Montserrat"/>
              </a:rPr>
              <a:t>Conclusion</a:t>
            </a:r>
            <a:endParaRPr b="1" i="0" sz="4000" u="sng"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34343"/>
                </a:solidFill>
                <a:latin typeface="Montserrat"/>
                <a:ea typeface="Montserrat"/>
                <a:cs typeface="Montserrat"/>
                <a:sym typeface="Montserrat"/>
              </a:rPr>
              <a:t>4. Looking at the photograph on the slide, what can you say about the effect of gravity on the direction of root growth? </a:t>
            </a:r>
            <a:endParaRPr b="1" i="0" sz="3000" u="none" cap="none" strike="noStrike">
              <a:solidFill>
                <a:srgbClr val="434343"/>
              </a:solidFill>
              <a:latin typeface="Montserrat"/>
              <a:ea typeface="Montserrat"/>
              <a:cs typeface="Montserrat"/>
              <a:sym typeface="Montserrat"/>
            </a:endParaRPr>
          </a:p>
        </p:txBody>
      </p:sp>
      <p:sp>
        <p:nvSpPr>
          <p:cNvPr id="262" name="Google Shape;262;p36"/>
          <p:cNvSpPr txBox="1"/>
          <p:nvPr/>
        </p:nvSpPr>
        <p:spPr>
          <a:xfrm>
            <a:off x="677525" y="3506875"/>
            <a:ext cx="17573700" cy="1379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The plant roots grow in the direction of gravity. This is because ___________ are highly concentrated on the ________side of the root and _____________ cell growth. The underside of the root grows slower than the upper side. This causes the root to bend and grow in the direction of gravity. This is known as positive _______________.</a:t>
            </a:r>
            <a:endParaRPr b="0" i="0" sz="3000" u="none" cap="none" strike="noStrike">
              <a:solidFill>
                <a:srgbClr val="434343"/>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68" name="Google Shape;268;p37"/>
          <p:cNvSpPr txBox="1"/>
          <p:nvPr/>
        </p:nvSpPr>
        <p:spPr>
          <a:xfrm>
            <a:off x="837575" y="1042450"/>
            <a:ext cx="13295101" cy="28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sng" cap="none" strike="noStrike">
                <a:solidFill>
                  <a:srgbClr val="4B3241"/>
                </a:solidFill>
                <a:latin typeface="Montserrat"/>
                <a:ea typeface="Montserrat"/>
                <a:cs typeface="Montserrat"/>
                <a:sym typeface="Montserrat"/>
              </a:rPr>
              <a:t>Conclusion</a:t>
            </a:r>
            <a:endParaRPr b="1" i="0" sz="4000" u="sng"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34343"/>
                </a:solidFill>
                <a:latin typeface="Montserrat"/>
                <a:ea typeface="Montserrat"/>
                <a:cs typeface="Montserrat"/>
                <a:sym typeface="Montserrat"/>
              </a:rPr>
              <a:t>4. Looking at the photograph on the slide, what can you say about the effect of gravity on the direction of root growth? </a:t>
            </a:r>
            <a:endParaRPr b="1" i="0" sz="3000" u="none" cap="none" strike="noStrike">
              <a:solidFill>
                <a:srgbClr val="434343"/>
              </a:solidFill>
              <a:latin typeface="Montserrat"/>
              <a:ea typeface="Montserrat"/>
              <a:cs typeface="Montserrat"/>
              <a:sym typeface="Montserrat"/>
            </a:endParaRPr>
          </a:p>
        </p:txBody>
      </p:sp>
      <p:sp>
        <p:nvSpPr>
          <p:cNvPr id="269" name="Google Shape;269;p37"/>
          <p:cNvSpPr txBox="1"/>
          <p:nvPr/>
        </p:nvSpPr>
        <p:spPr>
          <a:xfrm>
            <a:off x="677525" y="3506875"/>
            <a:ext cx="17573700" cy="1379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The plant roots grow in the direction of gravity. This is because ___________ are highly concentrated on the ________side of the root and _____________ cell growth. The underside of the root grows slower than the upper side. This causes the root to bend and grow in the direction of gravity. This is known as positive _______________.</a:t>
            </a:r>
            <a:endParaRPr b="0" i="0" sz="3000" u="none" cap="none" strike="noStrike">
              <a:solidFill>
                <a:srgbClr val="434343"/>
              </a:solidFill>
              <a:latin typeface="Montserrat"/>
              <a:ea typeface="Montserrat"/>
              <a:cs typeface="Montserrat"/>
              <a:sym typeface="Montserrat"/>
            </a:endParaRPr>
          </a:p>
        </p:txBody>
      </p:sp>
      <p:sp>
        <p:nvSpPr>
          <p:cNvPr id="270" name="Google Shape;270;p37"/>
          <p:cNvSpPr txBox="1"/>
          <p:nvPr/>
        </p:nvSpPr>
        <p:spPr>
          <a:xfrm>
            <a:off x="12902650" y="3506875"/>
            <a:ext cx="2049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B3241"/>
                </a:solidFill>
                <a:latin typeface="Montserrat"/>
                <a:ea typeface="Montserrat"/>
                <a:cs typeface="Montserrat"/>
                <a:sym typeface="Montserrat"/>
              </a:rPr>
              <a:t>auxins</a:t>
            </a:r>
            <a:endParaRPr b="1" i="0" sz="3000" u="none" cap="none" strike="noStrike">
              <a:solidFill>
                <a:srgbClr val="4B3241"/>
              </a:solidFill>
              <a:latin typeface="Montserrat"/>
              <a:ea typeface="Montserrat"/>
              <a:cs typeface="Montserrat"/>
              <a:sym typeface="Montserrat"/>
            </a:endParaRPr>
          </a:p>
        </p:txBody>
      </p:sp>
      <p:sp>
        <p:nvSpPr>
          <p:cNvPr id="271" name="Google Shape;271;p37"/>
          <p:cNvSpPr txBox="1"/>
          <p:nvPr/>
        </p:nvSpPr>
        <p:spPr>
          <a:xfrm>
            <a:off x="4994225" y="4028575"/>
            <a:ext cx="2049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B3241"/>
                </a:solidFill>
                <a:latin typeface="Montserrat"/>
                <a:ea typeface="Montserrat"/>
                <a:cs typeface="Montserrat"/>
                <a:sym typeface="Montserrat"/>
              </a:rPr>
              <a:t>under</a:t>
            </a:r>
            <a:endParaRPr b="1" i="0" sz="3000" u="none" cap="none" strike="noStrike">
              <a:solidFill>
                <a:srgbClr val="4B3241"/>
              </a:solidFill>
              <a:latin typeface="Montserrat"/>
              <a:ea typeface="Montserrat"/>
              <a:cs typeface="Montserrat"/>
              <a:sym typeface="Montserrat"/>
            </a:endParaRPr>
          </a:p>
        </p:txBody>
      </p:sp>
      <p:sp>
        <p:nvSpPr>
          <p:cNvPr id="272" name="Google Shape;272;p37"/>
          <p:cNvSpPr txBox="1"/>
          <p:nvPr/>
        </p:nvSpPr>
        <p:spPr>
          <a:xfrm>
            <a:off x="10402550" y="4028575"/>
            <a:ext cx="20499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B3241"/>
                </a:solidFill>
                <a:latin typeface="Montserrat"/>
                <a:ea typeface="Montserrat"/>
                <a:cs typeface="Montserrat"/>
                <a:sym typeface="Montserrat"/>
              </a:rPr>
              <a:t>decrease</a:t>
            </a:r>
            <a:endParaRPr b="1" i="0" sz="3000" u="none" cap="none" strike="noStrike">
              <a:solidFill>
                <a:srgbClr val="4B3241"/>
              </a:solidFill>
              <a:latin typeface="Montserrat"/>
              <a:ea typeface="Montserrat"/>
              <a:cs typeface="Montserrat"/>
              <a:sym typeface="Montserrat"/>
            </a:endParaRPr>
          </a:p>
        </p:txBody>
      </p:sp>
      <p:sp>
        <p:nvSpPr>
          <p:cNvPr id="273" name="Google Shape;273;p37"/>
          <p:cNvSpPr txBox="1"/>
          <p:nvPr/>
        </p:nvSpPr>
        <p:spPr>
          <a:xfrm>
            <a:off x="9564350" y="5035050"/>
            <a:ext cx="2658300" cy="5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B3241"/>
                </a:solidFill>
                <a:latin typeface="Montserrat"/>
                <a:ea typeface="Montserrat"/>
                <a:cs typeface="Montserrat"/>
                <a:sym typeface="Montserrat"/>
              </a:rPr>
              <a:t>geotropism</a:t>
            </a:r>
            <a:endParaRPr b="1" i="0" sz="30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769825" y="57225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Answers</a:t>
            </a:r>
            <a:endParaRPr>
              <a:solidFill>
                <a:srgbClr val="4B3241"/>
              </a:solidFill>
            </a:endParaRPr>
          </a:p>
        </p:txBody>
      </p:sp>
      <p:sp>
        <p:nvSpPr>
          <p:cNvPr id="95" name="Google Shape;95;p16"/>
          <p:cNvSpPr txBox="1"/>
          <p:nvPr>
            <p:ph idx="1" type="body"/>
          </p:nvPr>
        </p:nvSpPr>
        <p:spPr>
          <a:xfrm>
            <a:off x="769825" y="1762875"/>
            <a:ext cx="16973100" cy="5962200"/>
          </a:xfrm>
          <a:prstGeom prst="rect">
            <a:avLst/>
          </a:prstGeom>
          <a:noFill/>
          <a:ln>
            <a:noFill/>
          </a:ln>
        </p:spPr>
        <p:txBody>
          <a:bodyPr anchorCtr="0" anchor="t" bIns="0" lIns="0" spcFirstLastPara="1" rIns="0" wrap="square" tIns="0">
            <a:noAutofit/>
          </a:bodyPr>
          <a:lstStyle/>
          <a:p>
            <a:pPr indent="-431800" lvl="0" marL="457200" rtl="0" algn="l">
              <a:lnSpc>
                <a:spcPct val="150000"/>
              </a:lnSpc>
              <a:spcBef>
                <a:spcPts val="0"/>
              </a:spcBef>
              <a:spcAft>
                <a:spcPts val="0"/>
              </a:spcAft>
              <a:buSzPts val="3200"/>
              <a:buAutoNum type="arabicPeriod"/>
            </a:pPr>
            <a:r>
              <a:rPr lang="en-GB"/>
              <a:t>What is the name of the hormone that controls the plants response to light and gravity? </a:t>
            </a:r>
            <a:r>
              <a:rPr b="1" lang="en-GB"/>
              <a:t>Auxins </a:t>
            </a:r>
            <a:endParaRPr b="1"/>
          </a:p>
          <a:p>
            <a:pPr indent="-431800" lvl="0" marL="457200" rtl="0" algn="l">
              <a:lnSpc>
                <a:spcPct val="150000"/>
              </a:lnSpc>
              <a:spcBef>
                <a:spcPts val="0"/>
              </a:spcBef>
              <a:spcAft>
                <a:spcPts val="0"/>
              </a:spcAft>
              <a:buSzPts val="3200"/>
              <a:buAutoNum type="arabicPeriod"/>
            </a:pPr>
            <a:r>
              <a:rPr lang="en-GB"/>
              <a:t>When a plant shoot grows towards the light this is known as……</a:t>
            </a:r>
            <a:r>
              <a:rPr b="1" lang="en-GB"/>
              <a:t>Positive phototropism</a:t>
            </a:r>
            <a:endParaRPr b="1"/>
          </a:p>
          <a:p>
            <a:pPr indent="-431800" lvl="0" marL="457200" rtl="0" algn="l">
              <a:lnSpc>
                <a:spcPct val="150000"/>
              </a:lnSpc>
              <a:spcBef>
                <a:spcPts val="0"/>
              </a:spcBef>
              <a:spcAft>
                <a:spcPts val="0"/>
              </a:spcAft>
              <a:buSzPts val="3200"/>
              <a:buAutoNum type="arabicPeriod"/>
            </a:pPr>
            <a:r>
              <a:rPr lang="en-GB"/>
              <a:t>When a plant root grows away from the light this is known as….. </a:t>
            </a:r>
            <a:r>
              <a:rPr b="1" lang="en-GB"/>
              <a:t>Negative phototropism</a:t>
            </a:r>
            <a:endParaRPr b="1"/>
          </a:p>
          <a:p>
            <a:pPr indent="-431800" lvl="0" marL="457200" rtl="0" algn="l">
              <a:lnSpc>
                <a:spcPct val="150000"/>
              </a:lnSpc>
              <a:spcBef>
                <a:spcPts val="0"/>
              </a:spcBef>
              <a:spcAft>
                <a:spcPts val="0"/>
              </a:spcAft>
              <a:buSzPts val="3200"/>
              <a:buAutoNum type="arabicPeriod"/>
            </a:pPr>
            <a:r>
              <a:rPr lang="en-GB"/>
              <a:t>What is an independent variable? </a:t>
            </a:r>
            <a:r>
              <a:rPr b="1" lang="en-GB"/>
              <a:t>The factor that you change in an experiment</a:t>
            </a:r>
            <a:endParaRPr b="1"/>
          </a:p>
          <a:p>
            <a:pPr indent="-431800" lvl="0" marL="457200" rtl="0" algn="l">
              <a:lnSpc>
                <a:spcPct val="150000"/>
              </a:lnSpc>
              <a:spcBef>
                <a:spcPts val="0"/>
              </a:spcBef>
              <a:spcAft>
                <a:spcPts val="0"/>
              </a:spcAft>
              <a:buSzPts val="3200"/>
              <a:buAutoNum type="arabicPeriod"/>
            </a:pPr>
            <a:r>
              <a:rPr lang="en-GB"/>
              <a:t>What is a dependent variable? </a:t>
            </a:r>
            <a:r>
              <a:rPr b="1" lang="en-GB"/>
              <a:t>The factor that you measure in an experiment</a:t>
            </a:r>
            <a:endParaRPr/>
          </a:p>
          <a:p>
            <a:pPr indent="-431800" lvl="0" marL="457200" rtl="0" algn="l">
              <a:lnSpc>
                <a:spcPct val="150000"/>
              </a:lnSpc>
              <a:spcBef>
                <a:spcPts val="0"/>
              </a:spcBef>
              <a:spcAft>
                <a:spcPts val="0"/>
              </a:spcAft>
              <a:buSzPts val="3200"/>
              <a:buAutoNum type="arabicPeriod"/>
            </a:pPr>
            <a:r>
              <a:rPr lang="en-GB"/>
              <a:t>What is a control variable? </a:t>
            </a:r>
            <a:r>
              <a:rPr b="1" lang="en-GB"/>
              <a:t>The factors that remain the same in an experiment</a:t>
            </a:r>
            <a:endParaRPr/>
          </a:p>
        </p:txBody>
      </p:sp>
      <p:sp>
        <p:nvSpPr>
          <p:cNvPr id="96" name="Google Shape;96;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917950" y="892800"/>
            <a:ext cx="170391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Investigating the effect of light on seedling growth</a:t>
            </a:r>
            <a:endParaRPr>
              <a:solidFill>
                <a:srgbClr val="4B3241"/>
              </a:solidFill>
            </a:endParaRPr>
          </a:p>
        </p:txBody>
      </p:sp>
      <p:sp>
        <p:nvSpPr>
          <p:cNvPr id="102" name="Google Shape;102;p17"/>
          <p:cNvSpPr txBox="1"/>
          <p:nvPr>
            <p:ph idx="1" type="body"/>
          </p:nvPr>
        </p:nvSpPr>
        <p:spPr>
          <a:xfrm>
            <a:off x="917950" y="2431900"/>
            <a:ext cx="15162601" cy="59622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a:pPr>
            <a:r>
              <a:rPr lang="en-GB"/>
              <a:t>State a hypothesis</a:t>
            </a:r>
            <a:endParaRPr/>
          </a:p>
          <a:p>
            <a:pPr indent="-431800" lvl="0" marL="457200" rtl="0" algn="l">
              <a:lnSpc>
                <a:spcPct val="130000"/>
              </a:lnSpc>
              <a:spcBef>
                <a:spcPts val="0"/>
              </a:spcBef>
              <a:spcAft>
                <a:spcPts val="0"/>
              </a:spcAft>
              <a:buSzPts val="3200"/>
              <a:buAutoNum type="arabicPeriod"/>
            </a:pPr>
            <a:r>
              <a:rPr lang="en-GB"/>
              <a:t>State the independent, dependent and control variables</a:t>
            </a:r>
            <a:endParaRPr/>
          </a:p>
          <a:p>
            <a:pPr indent="-431800" lvl="0" marL="457200" rtl="0" algn="l">
              <a:lnSpc>
                <a:spcPct val="130000"/>
              </a:lnSpc>
              <a:spcBef>
                <a:spcPts val="0"/>
              </a:spcBef>
              <a:spcAft>
                <a:spcPts val="0"/>
              </a:spcAft>
              <a:buSzPts val="3200"/>
              <a:buAutoNum type="arabicPeriod"/>
            </a:pPr>
            <a:r>
              <a:rPr lang="en-GB"/>
              <a:t>Write a method for this experiment</a:t>
            </a:r>
            <a:endParaRPr/>
          </a:p>
          <a:p>
            <a:pPr indent="-431800" lvl="0" marL="457200" rtl="0" algn="l">
              <a:lnSpc>
                <a:spcPct val="130000"/>
              </a:lnSpc>
              <a:spcBef>
                <a:spcPts val="0"/>
              </a:spcBef>
              <a:spcAft>
                <a:spcPts val="0"/>
              </a:spcAft>
              <a:buSzPts val="3200"/>
              <a:buAutoNum type="arabicPeriod"/>
            </a:pPr>
            <a:r>
              <a:rPr lang="en-GB"/>
              <a:t>Draw a diagram of this experiment </a:t>
            </a:r>
            <a:endParaRPr/>
          </a:p>
        </p:txBody>
      </p:sp>
      <p:sp>
        <p:nvSpPr>
          <p:cNvPr id="103" name="Google Shape;103;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917950" y="892800"/>
            <a:ext cx="170391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Investigating the effect of light on seedling growth</a:t>
            </a:r>
            <a:endParaRPr>
              <a:solidFill>
                <a:srgbClr val="4B3241"/>
              </a:solidFill>
            </a:endParaRPr>
          </a:p>
        </p:txBody>
      </p:sp>
      <p:sp>
        <p:nvSpPr>
          <p:cNvPr id="109" name="Google Shape;109;p18"/>
          <p:cNvSpPr txBox="1"/>
          <p:nvPr>
            <p:ph idx="1" type="body"/>
          </p:nvPr>
        </p:nvSpPr>
        <p:spPr>
          <a:xfrm>
            <a:off x="917950" y="2382500"/>
            <a:ext cx="15162601" cy="5962200"/>
          </a:xfrm>
          <a:prstGeom prst="rect">
            <a:avLst/>
          </a:prstGeom>
          <a:noFill/>
          <a:ln>
            <a:noFill/>
          </a:ln>
        </p:spPr>
        <p:txBody>
          <a:bodyPr anchorCtr="0" anchor="t" bIns="0" lIns="0" spcFirstLastPara="1" rIns="0" wrap="square" tIns="0">
            <a:noAutofit/>
          </a:bodyPr>
          <a:lstStyle/>
          <a:p>
            <a:pPr indent="-431800" lvl="0" marL="457200" rtl="0" algn="l">
              <a:lnSpc>
                <a:spcPct val="130000"/>
              </a:lnSpc>
              <a:spcBef>
                <a:spcPts val="0"/>
              </a:spcBef>
              <a:spcAft>
                <a:spcPts val="0"/>
              </a:spcAft>
              <a:buSzPts val="3200"/>
              <a:buAutoNum type="arabicPeriod"/>
            </a:pPr>
            <a:r>
              <a:rPr lang="en-GB"/>
              <a:t>State a hypothesis</a:t>
            </a:r>
            <a:endParaRPr/>
          </a:p>
          <a:p>
            <a:pPr indent="0" lvl="0" marL="0" rtl="0" algn="l">
              <a:lnSpc>
                <a:spcPct val="130000"/>
              </a:lnSpc>
              <a:spcBef>
                <a:spcPts val="2000"/>
              </a:spcBef>
              <a:spcAft>
                <a:spcPts val="0"/>
              </a:spcAft>
              <a:buSzPts val="3200"/>
              <a:buNone/>
            </a:pPr>
            <a:r>
              <a:rPr b="1" lang="en-GB"/>
              <a:t>Increasing the light intensity will increase seedling growth as it will increase the rate of photosynthesis. </a:t>
            </a:r>
            <a:endParaRPr b="1"/>
          </a:p>
          <a:p>
            <a:pPr indent="-431800" lvl="0" marL="457200" rtl="0" algn="l">
              <a:lnSpc>
                <a:spcPct val="130000"/>
              </a:lnSpc>
              <a:spcBef>
                <a:spcPts val="2000"/>
              </a:spcBef>
              <a:spcAft>
                <a:spcPts val="0"/>
              </a:spcAft>
              <a:buSzPts val="3200"/>
              <a:buAutoNum type="arabicPeriod"/>
            </a:pPr>
            <a:r>
              <a:rPr lang="en-GB"/>
              <a:t>State the independent, dependent and control variables</a:t>
            </a:r>
            <a:endParaRPr/>
          </a:p>
          <a:p>
            <a:pPr indent="0" lvl="0" marL="457200" rtl="0" algn="l">
              <a:lnSpc>
                <a:spcPct val="130000"/>
              </a:lnSpc>
              <a:spcBef>
                <a:spcPts val="2000"/>
              </a:spcBef>
              <a:spcAft>
                <a:spcPts val="0"/>
              </a:spcAft>
              <a:buSzPts val="3200"/>
              <a:buNone/>
            </a:pPr>
            <a:r>
              <a:rPr b="1" lang="en-GB"/>
              <a:t>Independent - Light intensity</a:t>
            </a:r>
            <a:endParaRPr b="1"/>
          </a:p>
          <a:p>
            <a:pPr indent="0" lvl="0" marL="457200" rtl="0" algn="l">
              <a:lnSpc>
                <a:spcPct val="130000"/>
              </a:lnSpc>
              <a:spcBef>
                <a:spcPts val="2000"/>
              </a:spcBef>
              <a:spcAft>
                <a:spcPts val="0"/>
              </a:spcAft>
              <a:buSzPts val="3200"/>
              <a:buNone/>
            </a:pPr>
            <a:r>
              <a:rPr b="1" lang="en-GB"/>
              <a:t>Dependent - Height of seedlings (mm)</a:t>
            </a:r>
            <a:endParaRPr b="1"/>
          </a:p>
          <a:p>
            <a:pPr indent="0" lvl="0" marL="457200" rtl="0" algn="l">
              <a:lnSpc>
                <a:spcPct val="130000"/>
              </a:lnSpc>
              <a:spcBef>
                <a:spcPts val="2000"/>
              </a:spcBef>
              <a:spcAft>
                <a:spcPts val="0"/>
              </a:spcAft>
              <a:buSzPts val="3200"/>
              <a:buNone/>
            </a:pPr>
            <a:r>
              <a:rPr b="1" lang="en-GB"/>
              <a:t>Control - Times measured, number of seeds, volume of water supplied, temperature, carbon dioxide concentration.</a:t>
            </a:r>
            <a:endParaRPr b="1"/>
          </a:p>
          <a:p>
            <a:pPr indent="0" lvl="0" marL="0" rtl="0" algn="l">
              <a:lnSpc>
                <a:spcPct val="130000"/>
              </a:lnSpc>
              <a:spcBef>
                <a:spcPts val="2000"/>
              </a:spcBef>
              <a:spcAft>
                <a:spcPts val="2000"/>
              </a:spcAft>
              <a:buSzPts val="3200"/>
              <a:buNone/>
            </a:pPr>
            <a:r>
              <a:t/>
            </a:r>
            <a:endParaRPr/>
          </a:p>
        </p:txBody>
      </p:sp>
      <p:sp>
        <p:nvSpPr>
          <p:cNvPr id="110" name="Google Shape;110;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548250" y="692275"/>
            <a:ext cx="170391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rgbClr val="4B3241"/>
                </a:solidFill>
              </a:rPr>
              <a:t>Investigating the effect of light on seedling growth</a:t>
            </a:r>
            <a:endParaRPr>
              <a:solidFill>
                <a:srgbClr val="4B3241"/>
              </a:solidFill>
            </a:endParaRPr>
          </a:p>
        </p:txBody>
      </p:sp>
      <p:sp>
        <p:nvSpPr>
          <p:cNvPr id="116" name="Google Shape;116;p19"/>
          <p:cNvSpPr txBox="1"/>
          <p:nvPr>
            <p:ph idx="1" type="body"/>
          </p:nvPr>
        </p:nvSpPr>
        <p:spPr>
          <a:xfrm>
            <a:off x="548250" y="1751775"/>
            <a:ext cx="17291400" cy="59622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lang="en-GB"/>
              <a:t>3. Write a method for this experiment</a:t>
            </a:r>
            <a:endParaRPr/>
          </a:p>
          <a:p>
            <a:pPr indent="-431800" lvl="0" marL="1371600" rtl="0" algn="l">
              <a:lnSpc>
                <a:spcPct val="130000"/>
              </a:lnSpc>
              <a:spcBef>
                <a:spcPts val="2000"/>
              </a:spcBef>
              <a:spcAft>
                <a:spcPts val="0"/>
              </a:spcAft>
              <a:buSzPts val="3200"/>
              <a:buAutoNum type="arabicPeriod"/>
            </a:pPr>
            <a:r>
              <a:rPr lang="en-GB"/>
              <a:t>Place an even mass of cotton wool into 3 petri dishes</a:t>
            </a:r>
            <a:endParaRPr/>
          </a:p>
          <a:p>
            <a:pPr indent="-431800" lvl="0" marL="1371600" rtl="0" algn="l">
              <a:lnSpc>
                <a:spcPct val="130000"/>
              </a:lnSpc>
              <a:spcBef>
                <a:spcPts val="0"/>
              </a:spcBef>
              <a:spcAft>
                <a:spcPts val="0"/>
              </a:spcAft>
              <a:buSzPts val="3200"/>
              <a:buAutoNum type="arabicPeriod"/>
            </a:pPr>
            <a:r>
              <a:rPr lang="en-GB"/>
              <a:t>Add 5 ml of water to each petri dish</a:t>
            </a:r>
            <a:endParaRPr/>
          </a:p>
          <a:p>
            <a:pPr indent="-431800" lvl="0" marL="1371600" rtl="0" algn="l">
              <a:lnSpc>
                <a:spcPct val="130000"/>
              </a:lnSpc>
              <a:spcBef>
                <a:spcPts val="0"/>
              </a:spcBef>
              <a:spcAft>
                <a:spcPts val="0"/>
              </a:spcAft>
              <a:buSzPts val="3200"/>
              <a:buAutoNum type="arabicPeriod"/>
            </a:pPr>
            <a:r>
              <a:rPr lang="en-GB"/>
              <a:t>Place 10 seeds into each petri dish, spreading them out evenly</a:t>
            </a:r>
            <a:endParaRPr/>
          </a:p>
          <a:p>
            <a:pPr indent="-431800" lvl="0" marL="1371600" rtl="0" algn="l">
              <a:lnSpc>
                <a:spcPct val="130000"/>
              </a:lnSpc>
              <a:spcBef>
                <a:spcPts val="0"/>
              </a:spcBef>
              <a:spcAft>
                <a:spcPts val="0"/>
              </a:spcAft>
              <a:buSzPts val="3200"/>
              <a:buAutoNum type="arabicPeriod"/>
            </a:pPr>
            <a:r>
              <a:rPr lang="en-GB"/>
              <a:t>Leave the seeds to germinate. Remove ungerminated seeds and ensure there are still the same number of seeds in each petri dish.</a:t>
            </a:r>
            <a:endParaRPr/>
          </a:p>
          <a:p>
            <a:pPr indent="-431800" lvl="0" marL="1371600" rtl="0" algn="l">
              <a:lnSpc>
                <a:spcPct val="130000"/>
              </a:lnSpc>
              <a:spcBef>
                <a:spcPts val="0"/>
              </a:spcBef>
              <a:spcAft>
                <a:spcPts val="0"/>
              </a:spcAft>
              <a:buSzPts val="3200"/>
              <a:buAutoNum type="arabicPeriod"/>
            </a:pPr>
            <a:r>
              <a:rPr lang="en-GB"/>
              <a:t>Place one petri dish in full sunlight, one in partial sunlight and one with no sunlight</a:t>
            </a:r>
            <a:endParaRPr/>
          </a:p>
          <a:p>
            <a:pPr indent="-431800" lvl="0" marL="1371600" rtl="0" algn="l">
              <a:lnSpc>
                <a:spcPct val="130000"/>
              </a:lnSpc>
              <a:spcBef>
                <a:spcPts val="0"/>
              </a:spcBef>
              <a:spcAft>
                <a:spcPts val="0"/>
              </a:spcAft>
              <a:buSzPts val="3200"/>
              <a:buAutoNum type="arabicPeriod"/>
            </a:pPr>
            <a:r>
              <a:rPr lang="en-GB"/>
              <a:t>Measure the height of the seedlings at the same time each day and record your results</a:t>
            </a:r>
            <a:endParaRPr/>
          </a:p>
          <a:p>
            <a:pPr indent="-431800" lvl="0" marL="1371600" rtl="0" algn="l">
              <a:lnSpc>
                <a:spcPct val="130000"/>
              </a:lnSpc>
              <a:spcBef>
                <a:spcPts val="0"/>
              </a:spcBef>
              <a:spcAft>
                <a:spcPts val="0"/>
              </a:spcAft>
              <a:buSzPts val="3200"/>
              <a:buAutoNum type="arabicPeriod"/>
            </a:pPr>
            <a:r>
              <a:rPr lang="en-GB"/>
              <a:t>Repeat for 5 days and calculate a mean height for each day in each petri dish.</a:t>
            </a:r>
            <a:endParaRPr/>
          </a:p>
          <a:p>
            <a:pPr indent="0" lvl="0" marL="0" rtl="0" algn="l">
              <a:lnSpc>
                <a:spcPct val="130000"/>
              </a:lnSpc>
              <a:spcBef>
                <a:spcPts val="2000"/>
              </a:spcBef>
              <a:spcAft>
                <a:spcPts val="2000"/>
              </a:spcAft>
              <a:buSzPts val="3200"/>
              <a:buNone/>
            </a:pPr>
            <a:r>
              <a:t/>
            </a:r>
            <a:endParaRPr/>
          </a:p>
        </p:txBody>
      </p:sp>
      <p:sp>
        <p:nvSpPr>
          <p:cNvPr id="117" name="Google Shape;117;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1" name="Shape 121"/>
        <p:cNvGrpSpPr/>
        <p:nvPr/>
      </p:nvGrpSpPr>
      <p:grpSpPr>
        <a:xfrm>
          <a:off x="0" y="0"/>
          <a:ext cx="0" cy="0"/>
          <a:chOff x="0" y="0"/>
          <a:chExt cx="0" cy="0"/>
        </a:xfrm>
      </p:grpSpPr>
      <p:sp>
        <p:nvSpPr>
          <p:cNvPr id="122" name="Google Shape;122;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23" name="Google Shape;123;p20"/>
          <p:cNvSpPr/>
          <p:nvPr/>
        </p:nvSpPr>
        <p:spPr>
          <a:xfrm>
            <a:off x="1389825" y="1608400"/>
            <a:ext cx="11348400" cy="124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434343"/>
                </a:solidFill>
                <a:latin typeface="Montserrat"/>
                <a:ea typeface="Montserrat"/>
                <a:cs typeface="Montserrat"/>
                <a:sym typeface="Montserrat"/>
              </a:rPr>
              <a:t>Complete the sentences to form your hypothesis.</a:t>
            </a:r>
            <a:endParaRPr b="1" i="0" sz="3200" u="none" cap="none" strike="noStrike">
              <a:solidFill>
                <a:srgbClr val="434343"/>
              </a:solidFill>
              <a:latin typeface="Montserrat"/>
              <a:ea typeface="Montserrat"/>
              <a:cs typeface="Montserrat"/>
              <a:sym typeface="Montserrat"/>
            </a:endParaRPr>
          </a:p>
        </p:txBody>
      </p:sp>
      <p:sp>
        <p:nvSpPr>
          <p:cNvPr id="124" name="Google Shape;124;p20"/>
          <p:cNvSpPr txBox="1"/>
          <p:nvPr/>
        </p:nvSpPr>
        <p:spPr>
          <a:xfrm>
            <a:off x="1401385" y="2854000"/>
            <a:ext cx="113484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The plants in  …………………. sunlight will grow fastest.</a:t>
            </a:r>
            <a:endParaRPr b="0"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This will happen because ………………….. </a:t>
            </a:r>
            <a:endParaRPr b="1" i="0" sz="3000" u="none" cap="none" strike="noStrike">
              <a:solidFill>
                <a:srgbClr val="434343"/>
              </a:solidFill>
              <a:latin typeface="Montserrat"/>
              <a:ea typeface="Montserrat"/>
              <a:cs typeface="Montserrat"/>
              <a:sym typeface="Montserrat"/>
            </a:endParaRPr>
          </a:p>
        </p:txBody>
      </p:sp>
      <p:sp>
        <p:nvSpPr>
          <p:cNvPr id="125" name="Google Shape;125;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31" name="Google Shape;131;p21"/>
          <p:cNvSpPr/>
          <p:nvPr/>
        </p:nvSpPr>
        <p:spPr>
          <a:xfrm>
            <a:off x="1611050" y="1572925"/>
            <a:ext cx="11348400" cy="124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434343"/>
                </a:solidFill>
                <a:latin typeface="Montserrat"/>
                <a:ea typeface="Montserrat"/>
                <a:cs typeface="Montserrat"/>
                <a:sym typeface="Montserrat"/>
              </a:rPr>
              <a:t>Complete the sentences to form your hypothesis.</a:t>
            </a:r>
            <a:endParaRPr b="1" i="0" sz="3200" u="none" cap="none" strike="noStrike">
              <a:solidFill>
                <a:srgbClr val="434343"/>
              </a:solidFill>
              <a:latin typeface="Montserrat"/>
              <a:ea typeface="Montserrat"/>
              <a:cs typeface="Montserrat"/>
              <a:sym typeface="Montserrat"/>
            </a:endParaRPr>
          </a:p>
        </p:txBody>
      </p:sp>
      <p:sp>
        <p:nvSpPr>
          <p:cNvPr id="132" name="Google Shape;132;p21"/>
          <p:cNvSpPr txBox="1"/>
          <p:nvPr/>
        </p:nvSpPr>
        <p:spPr>
          <a:xfrm>
            <a:off x="1622610" y="2818525"/>
            <a:ext cx="113484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The plants in  …………………. sunlight will grow fastest.</a:t>
            </a:r>
            <a:endParaRPr b="0"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This will happen because ………………….. </a:t>
            </a:r>
            <a:endParaRPr b="1" i="0" sz="3000" u="none" cap="none" strike="noStrike">
              <a:solidFill>
                <a:srgbClr val="434343"/>
              </a:solidFill>
              <a:latin typeface="Montserrat"/>
              <a:ea typeface="Montserrat"/>
              <a:cs typeface="Montserrat"/>
              <a:sym typeface="Montserrat"/>
            </a:endParaRPr>
          </a:p>
        </p:txBody>
      </p:sp>
      <p:sp>
        <p:nvSpPr>
          <p:cNvPr id="133" name="Google Shape;133;p21"/>
          <p:cNvSpPr txBox="1"/>
          <p:nvPr/>
        </p:nvSpPr>
        <p:spPr>
          <a:xfrm>
            <a:off x="1737875" y="4479900"/>
            <a:ext cx="11620200" cy="17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rgbClr val="434343"/>
                </a:solidFill>
                <a:latin typeface="Montserrat"/>
                <a:ea typeface="Montserrat"/>
                <a:cs typeface="Montserrat"/>
                <a:sym typeface="Montserrat"/>
              </a:rPr>
              <a:t>Model hypothesis:</a:t>
            </a:r>
            <a:endParaRPr b="1" i="0" sz="30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434343"/>
                </a:solidFill>
                <a:latin typeface="Montserrat"/>
                <a:ea typeface="Montserrat"/>
                <a:cs typeface="Montserrat"/>
                <a:sym typeface="Montserrat"/>
              </a:rPr>
              <a:t>The plants in full sunlight will grow fastest. This will happen because the plant is able to photosynthesis faster.</a:t>
            </a:r>
            <a:endParaRPr b="0" i="0" sz="3000" u="none" cap="none" strike="noStrike">
              <a:solidFill>
                <a:srgbClr val="434343"/>
              </a:solidFill>
              <a:latin typeface="Montserrat"/>
              <a:ea typeface="Montserrat"/>
              <a:cs typeface="Montserrat"/>
              <a:sym typeface="Montserrat"/>
            </a:endParaRPr>
          </a:p>
        </p:txBody>
      </p:sp>
      <p:sp>
        <p:nvSpPr>
          <p:cNvPr id="134" name="Google Shape;134;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8" name="Shape 138"/>
        <p:cNvGrpSpPr/>
        <p:nvPr/>
      </p:nvGrpSpPr>
      <p:grpSpPr>
        <a:xfrm>
          <a:off x="0" y="0"/>
          <a:ext cx="0" cy="0"/>
          <a:chOff x="0" y="0"/>
          <a:chExt cx="0" cy="0"/>
        </a:xfrm>
      </p:grpSpPr>
      <p:sp>
        <p:nvSpPr>
          <p:cNvPr id="139" name="Google Shape;139;p2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Medium"/>
              <a:ea typeface="Montserrat Medium"/>
              <a:cs typeface="Montserrat Medium"/>
              <a:sym typeface="Montserrat Medium"/>
            </a:endParaRPr>
          </a:p>
        </p:txBody>
      </p:sp>
      <p:sp>
        <p:nvSpPr>
          <p:cNvPr id="140" name="Google Shape;140;p22"/>
          <p:cNvSpPr/>
          <p:nvPr/>
        </p:nvSpPr>
        <p:spPr>
          <a:xfrm>
            <a:off x="1757200" y="1879775"/>
            <a:ext cx="11348400" cy="124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4500"/>
              <a:buFont typeface="Arial"/>
              <a:buNone/>
            </a:pPr>
            <a:r>
              <a:rPr b="1" i="0" lang="en-GB" sz="4500" u="none" cap="none" strike="noStrike">
                <a:solidFill>
                  <a:srgbClr val="434343"/>
                </a:solidFill>
                <a:latin typeface="Montserrat"/>
                <a:ea typeface="Montserrat"/>
                <a:cs typeface="Montserrat"/>
                <a:sym typeface="Montserrat"/>
              </a:rPr>
              <a:t>Using the method, identify the independent, dependent and control variables.</a:t>
            </a:r>
            <a:endParaRPr b="0" i="0" sz="4500" u="none" cap="none" strike="noStrike">
              <a:solidFill>
                <a:srgbClr val="434343"/>
              </a:solidFill>
              <a:latin typeface="Arial"/>
              <a:ea typeface="Arial"/>
              <a:cs typeface="Arial"/>
              <a:sym typeface="Arial"/>
            </a:endParaRPr>
          </a:p>
        </p:txBody>
      </p:sp>
      <p:sp>
        <p:nvSpPr>
          <p:cNvPr id="141" name="Google Shape;141;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