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FC215BB-5187-4E89-AA84-188971D12F8F}">
  <a:tblStyle styleId="{9FC215BB-5187-4E89-AA84-188971D12F8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dea84e7ff2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dea84e7ff2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dea84e7ff2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dea84e7ff2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dea84e7ff2_0_5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dea84e7ff2_0_5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dea84e7ff2_0_6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dea84e7ff2_0_6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dea84e7ff2_0_6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dea84e7ff2_0_6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e6a6b126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e6a6b126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dea84e7ff2_0_6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dea84e7ff2_0_6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dea84e7ff2_0_14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dea84e7ff2_0_14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dea84e7ff2_0_6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dea84e7ff2_0_6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1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9" name="Google Shape;79;p12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5" name="Google Shape;85;p12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1" name="Google Shape;91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3" name="Google Shape;93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5" name="Google Shape;95;p1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03" name="Google Shape;103;p15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04" name="Google Shape;104;p15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05" name="Google Shape;105;p15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5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09" name="Google Shape;10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9" name="Google Shape;119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0" name="Google Shape;120;p18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6" name="Google Shape;12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7" name="Google Shape;127;p20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8" name="Google Shape;128;p20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29" name="Google Shape;129;p20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2" name="Google Shape;132;p20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6" name="Google Shape;136;p21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37" name="Google Shape;137;p21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41" name="Google Shape;141;p21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45" name="Google Shape;145;p22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6" name="Google Shape;146;p22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7" name="Google Shape;147;p22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8" name="Google Shape;148;p22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9" name="Google Shape;149;p22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50" name="Google Shape;150;p22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1" name="Google Shape;151;p22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52" name="Google Shape;152;p22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3" name="Google Shape;153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6" name="Google Shape;156;p23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7" name="Google Shape;157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b="0" i="1"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60" name="Google Shape;160;p24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61" name="Google Shape;161;p2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917950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78677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2" name="Google Shape;32;p5"/>
          <p:cNvSpPr txBox="1"/>
          <p:nvPr>
            <p:ph idx="3" type="title"/>
          </p:nvPr>
        </p:nvSpPr>
        <p:spPr>
          <a:xfrm>
            <a:off x="7842641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3" name="Google Shape;33;p5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" name="Google Shape;37;p6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2" name="Google Shape;42;p7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7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8" name="Google Shape;48;p7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0" name="Google Shape;60;p8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5" name="Google Shape;65;p9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980500" y="3647250"/>
            <a:ext cx="16389600" cy="465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"/>
              <a:buNone/>
              <a:defRPr b="0" i="1" sz="7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subTitle"/>
          </p:nvPr>
        </p:nvSpPr>
        <p:spPr>
          <a:xfrm>
            <a:off x="949050" y="69484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69" name="Google Shape;69;p10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2" name="Google Shape;72;p10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rtl="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99" name="Google Shape;9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0" name="Google Shape;100;p14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The 4th and 5th Declensions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Worksheet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1" name="Google Shape;171;p27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Latin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2" name="Google Shape;172;p27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Furber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3" name="Google Shape;173;p2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79" name="Google Shape;179;p28"/>
          <p:cNvGraphicFramePr/>
          <p:nvPr/>
        </p:nvGraphicFramePr>
        <p:xfrm>
          <a:off x="1239500" y="594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{9FC215BB-5187-4E89-AA84-188971D12F8F}</a:tableStyleId>
              </a:tblPr>
              <a:tblGrid>
                <a:gridCol w="2471225"/>
                <a:gridCol w="3071675"/>
                <a:gridCol w="3358725"/>
                <a:gridCol w="3453675"/>
                <a:gridCol w="3453675"/>
              </a:tblGrid>
              <a:tr h="1352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3rd decl</a:t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(masc/fem)</a:t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4th</a:t>
                      </a:r>
                      <a:r>
                        <a:rPr b="1" lang="en-GB" sz="3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decl</a:t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(masc/fem)</a:t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5th</a:t>
                      </a:r>
                      <a:r>
                        <a:rPr b="1" lang="en-GB" sz="3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decl</a:t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(masc/fem)</a:t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Singular</a:t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Nominative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iuvenis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man-us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r-es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Accusative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iuven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-em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man-um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r-em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5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Genitive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iuven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-us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r-ei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5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iuven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-ui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r-ei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Ablative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iuven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-u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r-e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Plural</a:t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Nominative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iuven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-es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-us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r-es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Accusative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iuven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-es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-us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r-es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75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Genitive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iuven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-ium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-uum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r-erum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75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iuven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-ibus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-ibus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r-ebus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Ablative</a:t>
                      </a:r>
                      <a:endParaRPr b="1" sz="35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iuven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-ibus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-ibus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r-ebus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180" name="Google Shape;180;p2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6" name="Google Shape;186;p29"/>
          <p:cNvSpPr txBox="1"/>
          <p:nvPr>
            <p:ph type="title"/>
          </p:nvPr>
        </p:nvSpPr>
        <p:spPr>
          <a:xfrm>
            <a:off x="917950" y="427450"/>
            <a:ext cx="14971500" cy="108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0">
                <a:solidFill>
                  <a:schemeClr val="dk2"/>
                </a:solidFill>
              </a:rPr>
              <a:t>The 4th and 5th Declensions</a:t>
            </a:r>
            <a:endParaRPr sz="7000">
              <a:solidFill>
                <a:schemeClr val="dk2"/>
              </a:solidFill>
            </a:endParaRPr>
          </a:p>
        </p:txBody>
      </p:sp>
      <p:graphicFrame>
        <p:nvGraphicFramePr>
          <p:cNvPr id="187" name="Google Shape;187;p29"/>
          <p:cNvGraphicFramePr/>
          <p:nvPr/>
        </p:nvGraphicFramePr>
        <p:xfrm>
          <a:off x="940300" y="2486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{9FC215BB-5187-4E89-AA84-188971D12F8F}</a:tableStyleId>
              </a:tblPr>
              <a:tblGrid>
                <a:gridCol w="3462175"/>
                <a:gridCol w="4180125"/>
                <a:gridCol w="4252500"/>
                <a:gridCol w="5115675"/>
              </a:tblGrid>
              <a:tr h="672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domum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(to) home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(paucis) diebus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(a few) days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79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domo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from home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manu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by/with/in (his) hand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803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domi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at home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manus iuvenum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band of young men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803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(illo) die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 (that) day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res dira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dreadful thing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803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hodie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today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by the thing/matter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803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postridie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 the next day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vultu (tristi)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with a (sad) face/expression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803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(paucos) dies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for (a few) days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(nulla) spe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with (no) hope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93" name="Google Shape;193;p30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Translate into English.</a:t>
            </a:r>
            <a:endParaRPr sz="4800"/>
          </a:p>
        </p:txBody>
      </p:sp>
      <p:graphicFrame>
        <p:nvGraphicFramePr>
          <p:cNvPr id="194" name="Google Shape;194;p30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{9FC215BB-5187-4E89-AA84-188971D12F8F}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illo die res dirissima domi accidit.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ubi domum ambulabant, pater filium manu duxit.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paucis diebus, dux domo revenit.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manus iuvenum spem in gladiis ponebat.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hostes, quamquam paucos dies resistebant, tandem nulla spe pugnabant.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senex, re dira perterritus, manus ad deos vultu tristi tollebat.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5" name="Google Shape;195;p3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1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01" name="Google Shape;201;p31"/>
          <p:cNvSpPr txBox="1"/>
          <p:nvPr>
            <p:ph idx="1" type="subTitle"/>
          </p:nvPr>
        </p:nvSpPr>
        <p:spPr>
          <a:xfrm>
            <a:off x="917950" y="1635300"/>
            <a:ext cx="15367800" cy="17169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/>
              <a:t>Translate these trickier sentences</a:t>
            </a:r>
            <a:r>
              <a:rPr lang="en-GB" sz="4200"/>
              <a:t> containing 4th and 5th declension nouns.</a:t>
            </a:r>
            <a:endParaRPr sz="4200"/>
          </a:p>
        </p:txBody>
      </p:sp>
      <p:sp>
        <p:nvSpPr>
          <p:cNvPr id="202" name="Google Shape;202;p3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03" name="Google Shape;203;p31"/>
          <p:cNvGraphicFramePr/>
          <p:nvPr/>
        </p:nvGraphicFramePr>
        <p:xfrm>
          <a:off x="917950" y="3352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{9FC215BB-5187-4E89-AA84-188971D12F8F}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manus hostium multam pecuniam a manibus civium rapiebat.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multos dies femina se celavit ut e manibus hostium domum fugeret.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manus iuvenum puellae in omnibus rebus favebat.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puer vultum suum videre vult.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2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9" name="Google Shape;209;p32"/>
          <p:cNvSpPr txBox="1"/>
          <p:nvPr/>
        </p:nvSpPr>
        <p:spPr>
          <a:xfrm>
            <a:off x="914400" y="2863400"/>
            <a:ext cx="16051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Review</a:t>
            </a:r>
            <a:endParaRPr sz="8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0" name="Google Shape;210;p3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1" name="Google Shape;211;p32"/>
          <p:cNvSpPr txBox="1"/>
          <p:nvPr/>
        </p:nvSpPr>
        <p:spPr>
          <a:xfrm>
            <a:off x="698950" y="4767700"/>
            <a:ext cx="12963600" cy="1770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Only turn to this section once you have completed the main task(s).</a:t>
            </a:r>
            <a:endParaRPr b="1"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3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91425" lIns="91425" spcFirstLastPara="1" rIns="13527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17" name="Google Shape;217;p33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  <p:sp>
        <p:nvSpPr>
          <p:cNvPr id="218" name="Google Shape;218;p3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19" name="Google Shape;219;p33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{9FC215BB-5187-4E89-AA84-188971D12F8F}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illo die res dirissima domi accidit.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 that day, a very dreadful thing happened at home.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ubi domum ambulabant, pater filium manu duxit.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When they were walking home, the father led his son by the hand.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paucis diebus, dux domo revenit.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a few days, the leader returned from home. </a:t>
                      </a:r>
                      <a:endParaRPr sz="3600">
                        <a:solidFill>
                          <a:schemeClr val="dk2"/>
                        </a:solidFill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4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91425" lIns="91425" spcFirstLastPara="1" rIns="13527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25" name="Google Shape;225;p34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  <p:sp>
        <p:nvSpPr>
          <p:cNvPr id="226" name="Google Shape;226;p3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27" name="Google Shape;227;p34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{9FC215BB-5187-4E89-AA84-188971D12F8F}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 startAt="4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manus iuvenum spem in gladiis ponebat.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band of young men were placing hope in their swords.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 startAt="4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hostes, quamquam paucos dies resistebant, tandem nulla spe pugnabant.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enemy, although they were resisting for a few days, finally were fighting with no hope.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 startAt="4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senex, re dira perterritus, manus ad deos vultu tristi tollebat.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old man, terrified by the dreadful matter, was raising his hands to the gods with a sad expression.</a:t>
                      </a:r>
                      <a:endParaRPr sz="3600">
                        <a:solidFill>
                          <a:schemeClr val="dk2"/>
                        </a:solidFill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5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Challenge: Review</a:t>
            </a:r>
            <a:endParaRPr sz="7200">
              <a:solidFill>
                <a:schemeClr val="dk2"/>
              </a:solidFill>
            </a:endParaRPr>
          </a:p>
        </p:txBody>
      </p:sp>
      <p:graphicFrame>
        <p:nvGraphicFramePr>
          <p:cNvPr id="233" name="Google Shape;233;p35"/>
          <p:cNvGraphicFramePr/>
          <p:nvPr/>
        </p:nvGraphicFramePr>
        <p:xfrm>
          <a:off x="917950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{9FC215BB-5187-4E89-AA84-188971D12F8F}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604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200"/>
                        <a:buFont typeface="Montserrat"/>
                        <a:buAutoNum type="arabicPeriod"/>
                      </a:pPr>
                      <a:r>
                        <a:rPr i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manus hostium multam pecuniam a manibus civium rapiebat. </a:t>
                      </a: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band of enemies was seizing much money from the hands of the citizens.</a:t>
                      </a:r>
                      <a:r>
                        <a:rPr i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i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604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200"/>
                        <a:buFont typeface="Montserrat"/>
                        <a:buAutoNum type="arabicPeriod"/>
                      </a:pPr>
                      <a:r>
                        <a:rPr i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multos dies femina se celavit ut e manibus hostium domum fugeret. </a:t>
                      </a: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For many days the woman hid (herself) in order to flee home from the hands of the enemy.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604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200"/>
                        <a:buFont typeface="Montserrat"/>
                        <a:buAutoNum type="arabicPeriod"/>
                      </a:pPr>
                      <a:r>
                        <a:rPr i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manus iuvenum puellae in omnibus rebus favebat. </a:t>
                      </a: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band of young men favoured the girl in all things.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604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200"/>
                        <a:buFont typeface="Montserrat"/>
                        <a:buAutoNum type="arabicPeriod"/>
                      </a:pPr>
                      <a:r>
                        <a:rPr i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puer vultum suum videre vult. </a:t>
                      </a: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boy wants to see his (own) face.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34" name="Google Shape;234;p3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35" name="Google Shape;235;p35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