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" name="Google Shape;4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73340"/>
                </a:solidFill>
              </a:rPr>
              <a:t>Maths</a:t>
            </a:r>
            <a:endParaRPr>
              <a:solidFill>
                <a:srgbClr val="4733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31" name="Google Shape;31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73340"/>
                </a:solidFill>
              </a:rPr>
              <a:t>Mr Lund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2" name="Google Shape;32;p6"/>
          <p:cNvSpPr txBox="1"/>
          <p:nvPr/>
        </p:nvSpPr>
        <p:spPr>
          <a:xfrm>
            <a:off x="316524" y="1551842"/>
            <a:ext cx="6532683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000" u="none" cap="none" strike="noStrike">
                <a:solidFill>
                  <a:srgbClr val="473340"/>
                </a:solidFill>
                <a:latin typeface="Montserrat"/>
                <a:ea typeface="Montserrat"/>
                <a:cs typeface="Montserrat"/>
                <a:sym typeface="Montserrat"/>
              </a:rPr>
              <a:t>Factorising Single Brackets - Factor out a letter </a:t>
            </a:r>
            <a:endParaRPr/>
          </a:p>
        </p:txBody>
      </p:sp>
      <p:sp>
        <p:nvSpPr>
          <p:cNvPr id="33" name="Google Shape;33;p6"/>
          <p:cNvSpPr txBox="1"/>
          <p:nvPr>
            <p:ph idx="4294967295" type="sldNum"/>
          </p:nvPr>
        </p:nvSpPr>
        <p:spPr>
          <a:xfrm>
            <a:off x="352446" y="474655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73340"/>
                </a:solidFill>
              </a:rPr>
              <a:t>‹#›</a:t>
            </a:fld>
            <a:endParaRPr>
              <a:solidFill>
                <a:srgbClr val="47334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79844" y="877158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 Ron says,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Explain why Ron might think this.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Explain why Ron is incorrect.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Factorise </a:t>
            </a: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lang="en-GB">
                <a:solidFill>
                  <a:schemeClr val="dk2"/>
                </a:solidFill>
              </a:rPr>
              <a:t>a</a:t>
            </a:r>
            <a:r>
              <a:rPr baseline="30000" lang="en-GB">
                <a:solidFill>
                  <a:schemeClr val="dk2"/>
                </a:solidFill>
              </a:rPr>
              <a:t>2 </a:t>
            </a: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+ 7a </a:t>
            </a:r>
            <a:endParaRPr/>
          </a:p>
          <a:p>
            <a:pPr indent="-2413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</a:t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431577" y="4755348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73340"/>
                </a:solidFill>
              </a:rPr>
              <a:t>‹#›</a:t>
            </a:fld>
            <a:endParaRPr>
              <a:solidFill>
                <a:srgbClr val="473340"/>
              </a:solidFill>
            </a:endParaRPr>
          </a:p>
        </p:txBody>
      </p:sp>
      <p:sp>
        <p:nvSpPr>
          <p:cNvPr id="40" name="Google Shape;40;p7"/>
          <p:cNvSpPr/>
          <p:nvPr/>
        </p:nvSpPr>
        <p:spPr>
          <a:xfrm>
            <a:off x="848428" y="1563155"/>
            <a:ext cx="2959380" cy="788012"/>
          </a:xfrm>
          <a:prstGeom prst="wedgeRoundRectCallout">
            <a:avLst>
              <a:gd fmla="val -37730" name="adj1"/>
              <a:gd fmla="val -74755" name="adj2"/>
              <a:gd fmla="val 16667" name="adj3"/>
            </a:avLst>
          </a:prstGeom>
          <a:solidFill>
            <a:srgbClr val="E3E1F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3a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+ 7a will not factorise</a:t>
            </a:r>
            <a:endParaRPr/>
          </a:p>
        </p:txBody>
      </p:sp>
      <p:sp>
        <p:nvSpPr>
          <p:cNvPr id="41" name="Google Shape;41;p7"/>
          <p:cNvSpPr txBox="1"/>
          <p:nvPr/>
        </p:nvSpPr>
        <p:spPr>
          <a:xfrm>
            <a:off x="4867182" y="878635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Factorise.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+ 5a                 b)  5a + a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 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   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5a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+ 5a               d)  y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– 2y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e)  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– 2y + y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                 f)  2c – c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 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g)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b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+ b + b               h) b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– b – b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Google Shape;42;p7"/>
          <p:cNvSpPr txBox="1"/>
          <p:nvPr>
            <p:ph type="title"/>
          </p:nvPr>
        </p:nvSpPr>
        <p:spPr>
          <a:xfrm>
            <a:off x="379844" y="349685"/>
            <a:ext cx="8378938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b="1" lang="en-GB" sz="2400">
                <a:solidFill>
                  <a:srgbClr val="473340"/>
                </a:solidFill>
                <a:latin typeface="Montserrat"/>
                <a:ea typeface="Montserrat"/>
                <a:cs typeface="Montserrat"/>
                <a:sym typeface="Montserrat"/>
              </a:rPr>
              <a:t>Factorising Single Brackets - Factor out a letter 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/>
        </p:nvSpPr>
        <p:spPr>
          <a:xfrm>
            <a:off x="4714190" y="490724"/>
            <a:ext cx="39711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Has 3a(2a + 4) been fully factorised?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Find the next term in the sequence.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7.  Find the missing values.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9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 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+ 4 a =   a( a +  4 )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  3x – a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=  a( 3 –  x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 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( 3 </a:t>
            </a:r>
            <a:r>
              <a:rPr b="0" i="0" lang="en-GB" sz="1600" u="none" cap="none" strike="noStrike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rPr>
              <a:t>–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 ) =  a – a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+ 2a 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9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" name="Google Shape;48;p8"/>
          <p:cNvSpPr txBox="1"/>
          <p:nvPr/>
        </p:nvSpPr>
        <p:spPr>
          <a:xfrm>
            <a:off x="458975" y="11429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</a:pPr>
            <a:r>
              <a:t/>
            </a:r>
            <a:endParaRPr b="1" i="0" sz="22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" name="Google Shape;49;p8"/>
          <p:cNvSpPr txBox="1"/>
          <p:nvPr/>
        </p:nvSpPr>
        <p:spPr>
          <a:xfrm>
            <a:off x="458974" y="-29453"/>
            <a:ext cx="38643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rabicPeriod" startAt="3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Factorise 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+ ay            b)  y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–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</a:t>
            </a:r>
            <a:r>
              <a:rPr b="0" i="0" lang="en-GB" sz="1600" u="none" cap="none" strike="noStrike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rPr>
              <a:t>–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– ay           d) </a:t>
            </a:r>
            <a:r>
              <a:rPr b="0" i="0" lang="en-GB" sz="1600" u="none" cap="none" strike="noStrike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rPr>
              <a:t>–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– ay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Place these number cards in ascending order if y &gt; 0 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When y &lt; 0 would they be in the 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Same order?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Tick the right answer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0" name="Google Shape;50;p8"/>
          <p:cNvSpPr/>
          <p:nvPr/>
        </p:nvSpPr>
        <p:spPr>
          <a:xfrm>
            <a:off x="6090232" y="3987436"/>
            <a:ext cx="224400" cy="2502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8"/>
          <p:cNvSpPr/>
          <p:nvPr/>
        </p:nvSpPr>
        <p:spPr>
          <a:xfrm>
            <a:off x="5008272" y="2709597"/>
            <a:ext cx="224400" cy="2502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8"/>
          <p:cNvSpPr/>
          <p:nvPr/>
        </p:nvSpPr>
        <p:spPr>
          <a:xfrm>
            <a:off x="6475853" y="3337623"/>
            <a:ext cx="224286" cy="250166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8"/>
          <p:cNvSpPr/>
          <p:nvPr/>
        </p:nvSpPr>
        <p:spPr>
          <a:xfrm>
            <a:off x="520520" y="2514037"/>
            <a:ext cx="1138733" cy="500495"/>
          </a:xfrm>
          <a:prstGeom prst="roundRect">
            <a:avLst>
              <a:gd fmla="val 16667" name="adj"/>
            </a:avLst>
          </a:prstGeom>
          <a:solidFill>
            <a:srgbClr val="C0E4B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y(y + 2.5)</a:t>
            </a:r>
            <a:endParaRPr/>
          </a:p>
        </p:txBody>
      </p:sp>
      <p:sp>
        <p:nvSpPr>
          <p:cNvPr id="54" name="Google Shape;54;p8"/>
          <p:cNvSpPr/>
          <p:nvPr/>
        </p:nvSpPr>
        <p:spPr>
          <a:xfrm>
            <a:off x="2847788" y="2514038"/>
            <a:ext cx="971925" cy="500495"/>
          </a:xfrm>
          <a:prstGeom prst="roundRect">
            <a:avLst>
              <a:gd fmla="val 16667" name="adj"/>
            </a:avLst>
          </a:prstGeom>
          <a:solidFill>
            <a:srgbClr val="C0E4B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+ 2y</a:t>
            </a:r>
            <a:endParaRPr/>
          </a:p>
        </p:txBody>
      </p:sp>
      <p:sp>
        <p:nvSpPr>
          <p:cNvPr id="55" name="Google Shape;55;p8"/>
          <p:cNvSpPr/>
          <p:nvPr/>
        </p:nvSpPr>
        <p:spPr>
          <a:xfrm>
            <a:off x="1793437" y="2514038"/>
            <a:ext cx="971925" cy="500495"/>
          </a:xfrm>
          <a:prstGeom prst="roundRect">
            <a:avLst>
              <a:gd fmla="val 16667" name="adj"/>
            </a:avLst>
          </a:prstGeom>
          <a:solidFill>
            <a:srgbClr val="C0E4B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 + y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8"/>
          <p:cNvSpPr/>
          <p:nvPr/>
        </p:nvSpPr>
        <p:spPr>
          <a:xfrm>
            <a:off x="4739053" y="1381921"/>
            <a:ext cx="4080387" cy="628013"/>
          </a:xfrm>
          <a:prstGeom prst="roundRect">
            <a:avLst>
              <a:gd fmla="val 16667" name="adj"/>
            </a:avLst>
          </a:prstGeom>
          <a:solidFill>
            <a:srgbClr val="FCD6E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0" baseline="30000" i="0" lang="en-GB" sz="1400" u="none" cap="none" strike="noStrike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0" i="0" lang="en-GB" sz="1400" u="none" cap="none" strike="noStrike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rPr>
              <a:t>– 3a </a:t>
            </a: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  ( a</a:t>
            </a:r>
            <a:r>
              <a:rPr b="0" baseline="30000" i="0" lang="en-GB" sz="1400" u="none" cap="none" strike="noStrike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rPr>
              <a:t>2  </a:t>
            </a:r>
            <a:r>
              <a:rPr b="0" i="0" lang="en-GB" sz="1400" u="none" cap="none" strike="noStrike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rPr>
              <a:t>– a )</a:t>
            </a: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,   a( a + 1 )  ,   a</a:t>
            </a:r>
            <a:r>
              <a:rPr b="0" baseline="30000" i="0" lang="en-GB" sz="1400" u="none" cap="none" strike="noStrike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0" i="0" lang="en-GB" sz="1400" u="none" cap="none" strike="noStrike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rPr>
              <a:t>+ 2a + a ,  </a:t>
            </a: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. . 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8"/>
          <p:cNvSpPr/>
          <p:nvPr/>
        </p:nvSpPr>
        <p:spPr>
          <a:xfrm>
            <a:off x="6644610" y="2709610"/>
            <a:ext cx="224286" cy="250166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8"/>
          <p:cNvSpPr/>
          <p:nvPr/>
        </p:nvSpPr>
        <p:spPr>
          <a:xfrm>
            <a:off x="5013222" y="3337623"/>
            <a:ext cx="224286" cy="250166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8"/>
          <p:cNvSpPr/>
          <p:nvPr/>
        </p:nvSpPr>
        <p:spPr>
          <a:xfrm>
            <a:off x="6868896" y="3987449"/>
            <a:ext cx="294180" cy="250166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8"/>
          <p:cNvSpPr/>
          <p:nvPr/>
        </p:nvSpPr>
        <p:spPr>
          <a:xfrm>
            <a:off x="370340" y="3716123"/>
            <a:ext cx="1045212" cy="375412"/>
          </a:xfrm>
          <a:prstGeom prst="roundRect">
            <a:avLst>
              <a:gd fmla="val 16667" name="adj"/>
            </a:avLst>
          </a:prstGeom>
          <a:solidFill>
            <a:srgbClr val="FEEAD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Always</a:t>
            </a:r>
            <a:endParaRPr/>
          </a:p>
        </p:txBody>
      </p:sp>
      <p:sp>
        <p:nvSpPr>
          <p:cNvPr id="61" name="Google Shape;61;p8"/>
          <p:cNvSpPr/>
          <p:nvPr/>
        </p:nvSpPr>
        <p:spPr>
          <a:xfrm>
            <a:off x="1517210" y="3716123"/>
            <a:ext cx="1431985" cy="375412"/>
          </a:xfrm>
          <a:prstGeom prst="roundRect">
            <a:avLst>
              <a:gd fmla="val 16667" name="adj"/>
            </a:avLst>
          </a:prstGeom>
          <a:solidFill>
            <a:srgbClr val="FEEAD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Sometimes</a:t>
            </a:r>
            <a:endParaRPr/>
          </a:p>
        </p:txBody>
      </p:sp>
      <p:sp>
        <p:nvSpPr>
          <p:cNvPr id="62" name="Google Shape;62;p8"/>
          <p:cNvSpPr/>
          <p:nvPr/>
        </p:nvSpPr>
        <p:spPr>
          <a:xfrm>
            <a:off x="3050472" y="3716123"/>
            <a:ext cx="1045212" cy="375412"/>
          </a:xfrm>
          <a:prstGeom prst="roundRect">
            <a:avLst>
              <a:gd fmla="val 16667" name="adj"/>
            </a:avLst>
          </a:prstGeom>
          <a:solidFill>
            <a:srgbClr val="FEEAD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Never</a:t>
            </a:r>
            <a:endParaRPr/>
          </a:p>
        </p:txBody>
      </p:sp>
      <p:sp>
        <p:nvSpPr>
          <p:cNvPr id="63" name="Google Shape;63;p8"/>
          <p:cNvSpPr txBox="1"/>
          <p:nvPr/>
        </p:nvSpPr>
        <p:spPr>
          <a:xfrm>
            <a:off x="370355" y="114291"/>
            <a:ext cx="79353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</a:pPr>
            <a:r>
              <a:rPr b="1" i="0" lang="en-GB" sz="2400" u="none" cap="none" strike="noStrike">
                <a:solidFill>
                  <a:srgbClr val="473340"/>
                </a:solidFill>
                <a:latin typeface="Montserrat"/>
                <a:ea typeface="Montserrat"/>
                <a:cs typeface="Montserrat"/>
                <a:sym typeface="Montserrat"/>
              </a:rPr>
              <a:t>Factorising Single Brackets - Factor out a letter </a:t>
            </a:r>
            <a:endParaRPr/>
          </a:p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431577" y="4755348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73340"/>
                </a:solidFill>
              </a:rPr>
              <a:t>‹#›</a:t>
            </a:fld>
            <a:endParaRPr>
              <a:solidFill>
                <a:srgbClr val="47334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70" name="Google Shape;70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1" name="Google Shape;71;p9"/>
          <p:cNvSpPr txBox="1"/>
          <p:nvPr>
            <p:ph idx="4294967295" type="sldNum"/>
          </p:nvPr>
        </p:nvSpPr>
        <p:spPr>
          <a:xfrm>
            <a:off x="352446" y="474655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73340"/>
                </a:solidFill>
              </a:rPr>
              <a:t>‹#›</a:t>
            </a:fld>
            <a:endParaRPr>
              <a:solidFill>
                <a:srgbClr val="47334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idx="1" type="body"/>
          </p:nvPr>
        </p:nvSpPr>
        <p:spPr>
          <a:xfrm>
            <a:off x="476560" y="771650"/>
            <a:ext cx="4000882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 Ron says,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Explain why Ron might think this.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Explain why Ron is incorrect.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Factorise </a:t>
            </a: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lang="en-GB">
                <a:solidFill>
                  <a:schemeClr val="dk2"/>
                </a:solidFill>
              </a:rPr>
              <a:t>a</a:t>
            </a:r>
            <a:r>
              <a:rPr baseline="30000" lang="en-GB">
                <a:solidFill>
                  <a:schemeClr val="dk2"/>
                </a:solidFill>
              </a:rPr>
              <a:t>2 </a:t>
            </a:r>
            <a:r>
              <a:rPr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+ 7a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</a:t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77" name="Google Shape;77;p10"/>
          <p:cNvSpPr txBox="1"/>
          <p:nvPr/>
        </p:nvSpPr>
        <p:spPr>
          <a:xfrm>
            <a:off x="4884766" y="773126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rabicPeriod" startAt="2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Factorise.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+ 5a                 b)  5a + a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 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= a( a + 5 )                 = a( 5 + a )</a:t>
            </a:r>
            <a:endParaRPr/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 startAt="3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5a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+ 5a               d)  y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– 2y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= 5a(a + 1)                   = y( y – 2 )</a:t>
            </a:r>
            <a:endParaRPr/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 startAt="5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– 2y + y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               f)  2c – c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 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=  y(– 2 + y )                 = c( 2 –  c 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g)  b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+ b + b             h) b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– b – b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= b( b + 2 )                 = b( b – 2 )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0"/>
          <p:cNvSpPr/>
          <p:nvPr/>
        </p:nvSpPr>
        <p:spPr>
          <a:xfrm>
            <a:off x="1475286" y="1140149"/>
            <a:ext cx="2959380" cy="788012"/>
          </a:xfrm>
          <a:prstGeom prst="wedgeRoundRectCallout">
            <a:avLst>
              <a:gd fmla="val -37730" name="adj1"/>
              <a:gd fmla="val -74755" name="adj2"/>
              <a:gd fmla="val 16667" name="adj3"/>
            </a:avLst>
          </a:prstGeom>
          <a:solidFill>
            <a:srgbClr val="E3E1F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GB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+ 7a will not factorise</a:t>
            </a:r>
            <a:endParaRPr/>
          </a:p>
        </p:txBody>
      </p:sp>
      <p:sp>
        <p:nvSpPr>
          <p:cNvPr id="79" name="Google Shape;79;p10"/>
          <p:cNvSpPr txBox="1"/>
          <p:nvPr/>
        </p:nvSpPr>
        <p:spPr>
          <a:xfrm>
            <a:off x="735387" y="2252510"/>
            <a:ext cx="2919900" cy="7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Because 3 and 7 don’t share a common factor greater than 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"/>
          <p:cNvSpPr txBox="1"/>
          <p:nvPr/>
        </p:nvSpPr>
        <p:spPr>
          <a:xfrm>
            <a:off x="735387" y="3039256"/>
            <a:ext cx="321642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0" baseline="3000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and a share a common factor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0"/>
          <p:cNvSpPr txBox="1"/>
          <p:nvPr/>
        </p:nvSpPr>
        <p:spPr>
          <a:xfrm>
            <a:off x="2619131" y="3395175"/>
            <a:ext cx="1332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a(3a + 7)</a:t>
            </a:r>
            <a:endParaRPr/>
          </a:p>
        </p:txBody>
      </p:sp>
      <p:sp>
        <p:nvSpPr>
          <p:cNvPr id="82" name="Google Shape;82;p10"/>
          <p:cNvSpPr txBox="1"/>
          <p:nvPr/>
        </p:nvSpPr>
        <p:spPr>
          <a:xfrm>
            <a:off x="432597" y="217801"/>
            <a:ext cx="8343769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</a:pPr>
            <a:r>
              <a:rPr b="1" i="0" lang="en-GB" sz="2400" u="none" cap="none" strike="noStrike">
                <a:solidFill>
                  <a:srgbClr val="473340"/>
                </a:solidFill>
                <a:latin typeface="Montserrat"/>
                <a:ea typeface="Montserrat"/>
                <a:cs typeface="Montserrat"/>
                <a:sym typeface="Montserrat"/>
              </a:rPr>
              <a:t>Factorising Single Brackets - Factor out a letter </a:t>
            </a:r>
            <a:endParaRPr/>
          </a:p>
        </p:txBody>
      </p:sp>
      <p:sp>
        <p:nvSpPr>
          <p:cNvPr id="83" name="Google Shape;83;p10"/>
          <p:cNvSpPr txBox="1"/>
          <p:nvPr>
            <p:ph idx="12" type="sldNum"/>
          </p:nvPr>
        </p:nvSpPr>
        <p:spPr>
          <a:xfrm>
            <a:off x="431577" y="4755348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73340"/>
                </a:solidFill>
              </a:rPr>
              <a:t>‹#›</a:t>
            </a:fld>
            <a:endParaRPr>
              <a:solidFill>
                <a:srgbClr val="47334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/>
          <p:nvPr/>
        </p:nvSpPr>
        <p:spPr>
          <a:xfrm>
            <a:off x="4623952" y="564135"/>
            <a:ext cx="41178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Has 3a(2a + 6) been fully factorised?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No, should be 6a(a + 3)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Can you find the next term in this sequence?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a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+ 5a 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 Find the missing values: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9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+ 4 a =   a ( a + 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)</a:t>
            </a:r>
            <a:endParaRPr/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3a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– a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=  a ( 3 – 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)</a:t>
            </a:r>
            <a:endParaRPr/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( 3 - a ) = 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– a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+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2a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or 2a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– a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+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9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1"/>
          <p:cNvSpPr txBox="1"/>
          <p:nvPr/>
        </p:nvSpPr>
        <p:spPr>
          <a:xfrm>
            <a:off x="557108" y="195240"/>
            <a:ext cx="69441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</a:pPr>
            <a:r>
              <a:t/>
            </a:r>
            <a:endParaRPr b="1" i="0" sz="22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1"/>
          <p:cNvSpPr txBox="1"/>
          <p:nvPr/>
        </p:nvSpPr>
        <p:spPr>
          <a:xfrm>
            <a:off x="342442" y="-8"/>
            <a:ext cx="37767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rabicPeriod" startAt="3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Factorise 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+ ay            b)  y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– ay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= y( y + a )           = y( y – a )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– y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– ay          c) – y</a:t>
            </a:r>
            <a:r>
              <a:rPr b="0" baseline="3000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+ ay</a:t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= –y( y + a )           = –y( y – a 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Place these number cards in ascending order if y &gt; 0 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When y &lt; 0 would they be in the 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Same order?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1"/>
          <p:cNvSpPr/>
          <p:nvPr/>
        </p:nvSpPr>
        <p:spPr>
          <a:xfrm>
            <a:off x="4623952" y="1916244"/>
            <a:ext cx="4141800" cy="627900"/>
          </a:xfrm>
          <a:prstGeom prst="roundRect">
            <a:avLst>
              <a:gd fmla="val 16667" name="adj"/>
            </a:avLst>
          </a:prstGeom>
          <a:solidFill>
            <a:srgbClr val="FCD6E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0" baseline="30000" i="0" lang="en-GB" sz="1400" u="none" cap="none" strike="noStrike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0" i="0" lang="en-GB" sz="1400" u="none" cap="none" strike="noStrike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rPr>
              <a:t>– 3a </a:t>
            </a: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 ( a</a:t>
            </a:r>
            <a:r>
              <a:rPr b="0" baseline="30000" i="0" lang="en-GB" sz="1400" u="none" cap="none" strike="noStrike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rPr>
              <a:t>2  </a:t>
            </a:r>
            <a:r>
              <a:rPr b="0" i="0" lang="en-GB" sz="1400" u="none" cap="none" strike="noStrike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rPr>
              <a:t>– a</a:t>
            </a: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0" i="0" lang="en-GB" sz="1400" u="none" cap="none" strike="noStrike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,   a( a + 1 )  ,   a</a:t>
            </a:r>
            <a:r>
              <a:rPr b="0" baseline="30000" i="0" lang="en-GB" sz="1400" u="none" cap="none" strike="noStrike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0" i="0" lang="en-GB" sz="1400" u="none" cap="none" strike="noStrike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rPr>
              <a:t>+ 2a + a ,  </a:t>
            </a: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. . </a:t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1"/>
          <p:cNvSpPr/>
          <p:nvPr/>
        </p:nvSpPr>
        <p:spPr>
          <a:xfrm>
            <a:off x="2514809" y="2967161"/>
            <a:ext cx="1138800" cy="500400"/>
          </a:xfrm>
          <a:prstGeom prst="roundRect">
            <a:avLst>
              <a:gd fmla="val 16667" name="adj"/>
            </a:avLst>
          </a:prstGeom>
          <a:solidFill>
            <a:srgbClr val="C0E4B6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y(y + 2.5)</a:t>
            </a:r>
            <a:endParaRPr/>
          </a:p>
        </p:txBody>
      </p:sp>
      <p:sp>
        <p:nvSpPr>
          <p:cNvPr id="93" name="Google Shape;93;p11"/>
          <p:cNvSpPr/>
          <p:nvPr/>
        </p:nvSpPr>
        <p:spPr>
          <a:xfrm>
            <a:off x="1465620" y="2955792"/>
            <a:ext cx="972000" cy="500400"/>
          </a:xfrm>
          <a:prstGeom prst="roundRect">
            <a:avLst>
              <a:gd fmla="val 16667" name="adj"/>
            </a:avLst>
          </a:prstGeom>
          <a:solidFill>
            <a:srgbClr val="C0E4B6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y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+ 2y</a:t>
            </a:r>
            <a:endParaRPr/>
          </a:p>
        </p:txBody>
      </p:sp>
      <p:sp>
        <p:nvSpPr>
          <p:cNvPr id="94" name="Google Shape;94;p11"/>
          <p:cNvSpPr/>
          <p:nvPr/>
        </p:nvSpPr>
        <p:spPr>
          <a:xfrm>
            <a:off x="416431" y="2955791"/>
            <a:ext cx="972000" cy="500400"/>
          </a:xfrm>
          <a:prstGeom prst="roundRect">
            <a:avLst>
              <a:gd fmla="val 16667" name="adj"/>
            </a:avLst>
          </a:prstGeom>
          <a:solidFill>
            <a:srgbClr val="C0E4B6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y + y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1"/>
          <p:cNvSpPr txBox="1"/>
          <p:nvPr/>
        </p:nvSpPr>
        <p:spPr>
          <a:xfrm>
            <a:off x="316126" y="158200"/>
            <a:ext cx="87174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</a:pPr>
            <a:r>
              <a:rPr b="1" i="0" lang="en-GB" sz="2400" u="none" cap="none" strike="noStrike">
                <a:solidFill>
                  <a:srgbClr val="473340"/>
                </a:solidFill>
                <a:latin typeface="Montserrat"/>
                <a:ea typeface="Montserrat"/>
                <a:cs typeface="Montserrat"/>
                <a:sym typeface="Montserrat"/>
              </a:rPr>
              <a:t>Factorising Single Brackets - Factor out a letter </a:t>
            </a:r>
            <a:endParaRPr/>
          </a:p>
        </p:txBody>
      </p:sp>
      <p:sp>
        <p:nvSpPr>
          <p:cNvPr id="96" name="Google Shape;96;p11"/>
          <p:cNvSpPr txBox="1"/>
          <p:nvPr>
            <p:ph idx="12" type="sldNum"/>
          </p:nvPr>
        </p:nvSpPr>
        <p:spPr>
          <a:xfrm>
            <a:off x="352446" y="474655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73340"/>
                </a:solidFill>
              </a:rPr>
              <a:t>‹#›</a:t>
            </a:fld>
            <a:endParaRPr>
              <a:solidFill>
                <a:srgbClr val="473340"/>
              </a:solidFill>
            </a:endParaRPr>
          </a:p>
        </p:txBody>
      </p:sp>
      <p:sp>
        <p:nvSpPr>
          <p:cNvPr id="97" name="Google Shape;97;p11"/>
          <p:cNvSpPr/>
          <p:nvPr/>
        </p:nvSpPr>
        <p:spPr>
          <a:xfrm>
            <a:off x="1708188" y="3972919"/>
            <a:ext cx="1045200" cy="375300"/>
          </a:xfrm>
          <a:prstGeom prst="roundRect">
            <a:avLst>
              <a:gd fmla="val 16667" name="adj"/>
            </a:avLst>
          </a:prstGeom>
          <a:solidFill>
            <a:srgbClr val="FEEAD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Always</a:t>
            </a:r>
            <a:endParaRPr/>
          </a:p>
        </p:txBody>
      </p:sp>
      <p:sp>
        <p:nvSpPr>
          <p:cNvPr id="98" name="Google Shape;98;p11"/>
          <p:cNvSpPr/>
          <p:nvPr/>
        </p:nvSpPr>
        <p:spPr>
          <a:xfrm>
            <a:off x="3517881" y="3955335"/>
            <a:ext cx="1045200" cy="375300"/>
          </a:xfrm>
          <a:prstGeom prst="roundRect">
            <a:avLst>
              <a:gd fmla="val 16667" name="adj"/>
            </a:avLst>
          </a:prstGeom>
          <a:solidFill>
            <a:srgbClr val="FEEAD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Never</a:t>
            </a:r>
            <a:endParaRPr/>
          </a:p>
        </p:txBody>
      </p:sp>
      <p:sp>
        <p:nvSpPr>
          <p:cNvPr id="99" name="Google Shape;99;p11"/>
          <p:cNvSpPr/>
          <p:nvPr/>
        </p:nvSpPr>
        <p:spPr>
          <a:xfrm>
            <a:off x="2368249" y="3867580"/>
            <a:ext cx="1431900" cy="375300"/>
          </a:xfrm>
          <a:prstGeom prst="roundRect">
            <a:avLst>
              <a:gd fmla="val 16667" name="adj"/>
            </a:avLst>
          </a:prstGeom>
          <a:solidFill>
            <a:srgbClr val="FEEAD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Sometimes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