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FE5F74-8D51-4BC1-94AC-CB100A0399A7}">
  <a:tblStyle styleId="{73FE5F74-8D51-4BC1-94AC-CB100A0399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6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de3fd2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de3fd2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a5e37f2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a5e37f2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b4c759a6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b4c759a6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b4c759a6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b4c759a6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bdf6682e5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bdf6682e5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bdf6682e5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bdf6682e5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bdf6682e5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bdf6682e5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df6682e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bdf6682e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8bdf6682e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bdf6682e5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bdf6682e5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8bdf6682e5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bdf6682e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8bdf6682e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8bdf6682e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df6682e5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8bdf6682e5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8bdf6682e5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282abea0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282abea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c282abea0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c282abea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c282abea0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c282abea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4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580175" y="602500"/>
            <a:ext cx="50430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German</a:t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825650" y="3213300"/>
            <a:ext cx="15954900" cy="25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Discussing subjects and teachers [2/2]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Char char="-"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Introducing </a:t>
            </a:r>
            <a:r>
              <a:rPr i="1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weil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602500" y="8613400"/>
            <a:ext cx="60027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Herr Jones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2" name="Google Shape;202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</a:t>
            </a:r>
            <a:r>
              <a:rPr i="1" lang="en-GB">
                <a:solidFill>
                  <a:schemeClr val="dk2"/>
                </a:solidFill>
              </a:rPr>
              <a:t>weil</a:t>
            </a:r>
            <a:r>
              <a:rPr lang="en-GB">
                <a:solidFill>
                  <a:schemeClr val="dk2"/>
                </a:solidFill>
              </a:rPr>
              <a:t>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1990025" y="5172263"/>
            <a:ext cx="9133800" cy="1452000"/>
          </a:xfrm>
          <a:prstGeom prst="wedgeRoundRectCallout">
            <a:avLst>
              <a:gd fmla="val 37811" name="adj1"/>
              <a:gd fmla="val -97815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conjunction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links two sentences together.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875100" y="190500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Weil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means “because”.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927450" y="3812225"/>
            <a:ext cx="164331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My German is improving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because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working hard.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875100" y="281940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an example of a conjunction (links two sentences together).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875100" y="716280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be more accurate, </a:t>
            </a:r>
            <a:r>
              <a:rPr b="1" i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weil</a:t>
            </a:r>
            <a:r>
              <a:rPr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a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subordinating conjunction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" name="Google Shape;215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are subordinating conjunctions?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875100" y="190500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Subordinating conjunctions introduce a </a:t>
            </a: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subordinate clause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875100" y="281940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is a clause (part of a sentence) which cannot exist on its own.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526025" y="5120200"/>
            <a:ext cx="10509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ecause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working hard.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698850" y="6491800"/>
            <a:ext cx="164331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My German is improving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because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working hard.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13087650" y="3815200"/>
            <a:ext cx="4044300" cy="2524200"/>
          </a:xfrm>
          <a:prstGeom prst="wedgeEllipseCallout">
            <a:avLst>
              <a:gd fmla="val -67344" name="adj1"/>
              <a:gd fmla="val 2553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Which one of these sentences makes sense?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8" name="Google Shape;228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happens to the word order?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838200" y="6720825"/>
            <a:ext cx="13887300" cy="15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means the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main verb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(normally 2nd idea) goes to the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end of the clause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3277600" y="1518100"/>
            <a:ext cx="12293694" cy="5069196"/>
          </a:xfrm>
          <a:prstGeom prst="irregularSeal1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When you see </a:t>
            </a:r>
            <a:r>
              <a:rPr b="1" i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weil</a:t>
            </a:r>
            <a:r>
              <a:rPr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the verb runs a mile.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Beispiel (example)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677850" y="2058750"/>
            <a:ext cx="128385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mag Deutsch. Der Lehrer ist unterhaltsam.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6"/>
          <p:cNvSpPr/>
          <p:nvPr/>
        </p:nvSpPr>
        <p:spPr>
          <a:xfrm rot="1363553">
            <a:off x="13011043" y="745511"/>
            <a:ext cx="5210702" cy="3528462"/>
          </a:xfrm>
          <a:prstGeom prst="irregularSeal1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When you see </a:t>
            </a:r>
            <a:r>
              <a:rPr b="1" i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weil</a:t>
            </a: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 verb runs a mile.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677850" y="4116150"/>
            <a:ext cx="10947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mag Deutsch. Der Lehrer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ist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unterhaltsam.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677850" y="6402150"/>
            <a:ext cx="128385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mag Deutsch, </a:t>
            </a:r>
            <a:r>
              <a:rPr b="1" lang="en-GB" sz="3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weil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Lehrer unterhaltsam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ist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6"/>
          <p:cNvSpPr/>
          <p:nvPr/>
        </p:nvSpPr>
        <p:spPr>
          <a:xfrm rot="-2392628">
            <a:off x="7241788" y="3502518"/>
            <a:ext cx="553542" cy="65982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"/>
          <p:cNvSpPr txBox="1"/>
          <p:nvPr/>
        </p:nvSpPr>
        <p:spPr>
          <a:xfrm>
            <a:off x="4822750" y="3049350"/>
            <a:ext cx="2652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ain verb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8442125" y="5278525"/>
            <a:ext cx="3805800" cy="11763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6"/>
          <p:cNvSpPr/>
          <p:nvPr/>
        </p:nvSpPr>
        <p:spPr>
          <a:xfrm>
            <a:off x="2208750" y="7563050"/>
            <a:ext cx="6066000" cy="861300"/>
          </a:xfrm>
          <a:prstGeom prst="wedgeRectCallout">
            <a:avLst>
              <a:gd fmla="val -7413" name="adj1"/>
              <a:gd fmla="val -97286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Always need a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comma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in front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3" name="Google Shape;253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Beispiel (example)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677850" y="2058750"/>
            <a:ext cx="128385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hasse Mathe. Ich finde die Lehrerin streng.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7"/>
          <p:cNvSpPr/>
          <p:nvPr/>
        </p:nvSpPr>
        <p:spPr>
          <a:xfrm rot="1363553">
            <a:off x="13011043" y="745511"/>
            <a:ext cx="5210702" cy="3528462"/>
          </a:xfrm>
          <a:prstGeom prst="irregularSeal1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When you see </a:t>
            </a:r>
            <a:r>
              <a:rPr b="1" i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weil</a:t>
            </a: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 verb runs a mile.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677850" y="4116150"/>
            <a:ext cx="115701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hasse Mathe. Ich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finde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Lehrerin streng.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677850" y="6402150"/>
            <a:ext cx="128385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hasse Mathe, </a:t>
            </a:r>
            <a:r>
              <a:rPr b="1" lang="en-GB" sz="3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weil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die Lehrerin streng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finde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7"/>
          <p:cNvSpPr/>
          <p:nvPr/>
        </p:nvSpPr>
        <p:spPr>
          <a:xfrm rot="-2392628">
            <a:off x="5489188" y="3502518"/>
            <a:ext cx="553542" cy="65982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7"/>
          <p:cNvSpPr txBox="1"/>
          <p:nvPr/>
        </p:nvSpPr>
        <p:spPr>
          <a:xfrm>
            <a:off x="2917750" y="3049350"/>
            <a:ext cx="2652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main verb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6435450" y="5278525"/>
            <a:ext cx="5812500" cy="11763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7"/>
          <p:cNvSpPr/>
          <p:nvPr/>
        </p:nvSpPr>
        <p:spPr>
          <a:xfrm>
            <a:off x="1939825" y="7489850"/>
            <a:ext cx="6066000" cy="861300"/>
          </a:xfrm>
          <a:prstGeom prst="wedgeRectCallout">
            <a:avLst>
              <a:gd fmla="val -7413" name="adj1"/>
              <a:gd fmla="val -97286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Always need a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comma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in front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>
            <p:ph type="title"/>
          </p:nvPr>
        </p:nvSpPr>
        <p:spPr>
          <a:xfrm>
            <a:off x="438550" y="611075"/>
            <a:ext cx="16931400" cy="8063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Word order with </a:t>
            </a:r>
            <a:r>
              <a:rPr i="1" lang="en-GB" sz="5600">
                <a:solidFill>
                  <a:schemeClr val="dk2"/>
                </a:solidFill>
              </a:rPr>
              <a:t>weil</a:t>
            </a:r>
            <a:r>
              <a:rPr lang="en-GB" sz="5600">
                <a:solidFill>
                  <a:schemeClr val="dk2"/>
                </a:solidFill>
              </a:rPr>
              <a:t>.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</a:endParaRPr>
          </a:p>
          <a:p>
            <a:pPr indent="-7366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AutoNum type="arabicPeriod"/>
            </a:pPr>
            <a:r>
              <a:rPr i="1" lang="en-GB" sz="4400">
                <a:solidFill>
                  <a:schemeClr val="dk2"/>
                </a:solidFill>
              </a:rPr>
              <a:t>Weil</a:t>
            </a:r>
            <a:r>
              <a:rPr lang="en-GB" sz="4400">
                <a:solidFill>
                  <a:schemeClr val="dk2"/>
                </a:solidFill>
              </a:rPr>
              <a:t> means …………………. .</a:t>
            </a:r>
            <a:endParaRPr sz="4400" u="sng">
              <a:solidFill>
                <a:schemeClr val="dk2"/>
              </a:solidFill>
            </a:endParaRPr>
          </a:p>
          <a:p>
            <a:pPr indent="-7366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AutoNum type="arabicPeriod"/>
            </a:pPr>
            <a:r>
              <a:rPr lang="en-GB" sz="4400">
                <a:solidFill>
                  <a:schemeClr val="dk2"/>
                </a:solidFill>
              </a:rPr>
              <a:t>When you see </a:t>
            </a:r>
            <a:r>
              <a:rPr i="1" lang="en-GB" sz="4400">
                <a:solidFill>
                  <a:schemeClr val="dk2"/>
                </a:solidFill>
              </a:rPr>
              <a:t>weil</a:t>
            </a:r>
            <a:r>
              <a:rPr lang="en-GB" sz="4400">
                <a:solidFill>
                  <a:schemeClr val="dk2"/>
                </a:solidFill>
              </a:rPr>
              <a:t> the verb runs a …………. .</a:t>
            </a:r>
            <a:endParaRPr sz="4400">
              <a:solidFill>
                <a:schemeClr val="dk2"/>
              </a:solidFill>
            </a:endParaRPr>
          </a:p>
          <a:p>
            <a:pPr indent="-7366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AutoNum type="arabicPeriod"/>
            </a:pPr>
            <a:r>
              <a:rPr lang="en-GB" sz="4400">
                <a:solidFill>
                  <a:schemeClr val="dk2"/>
                </a:solidFill>
              </a:rPr>
              <a:t>This means the main verb goes to the ………….. of the clause</a:t>
            </a:r>
            <a:endParaRPr sz="4400">
              <a:solidFill>
                <a:schemeClr val="dk2"/>
              </a:solidFill>
            </a:endParaRPr>
          </a:p>
          <a:p>
            <a:pPr indent="-7366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AutoNum type="arabicPeriod"/>
            </a:pPr>
            <a:r>
              <a:rPr lang="en-GB" sz="4400">
                <a:solidFill>
                  <a:schemeClr val="dk2"/>
                </a:solidFill>
              </a:rPr>
              <a:t>Before writing </a:t>
            </a:r>
            <a:r>
              <a:rPr i="1" lang="en-GB" sz="4400">
                <a:solidFill>
                  <a:schemeClr val="dk2"/>
                </a:solidFill>
              </a:rPr>
              <a:t>weil</a:t>
            </a:r>
            <a:r>
              <a:rPr lang="en-GB" sz="4400">
                <a:solidFill>
                  <a:schemeClr val="dk2"/>
                </a:solidFill>
              </a:rPr>
              <a:t>, you always need to have  a ……………… .</a:t>
            </a:r>
            <a:endParaRPr sz="4400">
              <a:solidFill>
                <a:schemeClr val="dk2"/>
              </a:solidFill>
            </a:endParaRPr>
          </a:p>
          <a:p>
            <a:pPr indent="-7366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AutoNum type="arabicPeriod"/>
            </a:pPr>
            <a:r>
              <a:rPr lang="en-GB" sz="4400">
                <a:solidFill>
                  <a:schemeClr val="dk2"/>
                </a:solidFill>
              </a:rPr>
              <a:t>The word in German for “to support” is </a:t>
            </a:r>
            <a:endParaRPr sz="44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</a:rPr>
              <a:t>……………..……………... .</a:t>
            </a:r>
            <a:endParaRPr sz="4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rgbClr val="FFFFFF"/>
              </a:solidFill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4820900" y="2518850"/>
            <a:ext cx="3044700" cy="71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because</a:t>
            </a:r>
            <a:endParaRPr b="1" i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11507725" y="3309950"/>
            <a:ext cx="1646700" cy="71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mile</a:t>
            </a:r>
            <a:endParaRPr b="1" i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12375125" y="4024850"/>
            <a:ext cx="1817100" cy="71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end</a:t>
            </a:r>
            <a:endParaRPr b="1" i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1333975" y="6412750"/>
            <a:ext cx="3044700" cy="71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comma</a:t>
            </a:r>
            <a:endParaRPr b="1" i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1232675" y="7856775"/>
            <a:ext cx="4902900" cy="71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unterstützen</a:t>
            </a:r>
            <a:endParaRPr b="1" i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269741" y="733450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6000"/>
              <a:buFont typeface="Century Gothic"/>
              <a:buNone/>
            </a:pPr>
            <a:r>
              <a:rPr b="1" lang="en-GB" sz="36000">
                <a:solidFill>
                  <a:schemeClr val="accent5"/>
                </a:solidFill>
              </a:rPr>
              <a:t>s</a:t>
            </a:r>
            <a:br>
              <a:rPr b="1" lang="en-GB" sz="13000"/>
            </a:br>
            <a:endParaRPr sz="5900"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2334" r="0" t="0"/>
          <a:stretch/>
        </p:blipFill>
        <p:spPr>
          <a:xfrm>
            <a:off x="7096062" y="1736200"/>
            <a:ext cx="4347876" cy="49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5443675" y="6431675"/>
            <a:ext cx="74037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8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ollen</a:t>
            </a:r>
            <a:endParaRPr sz="18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0634870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Steve Clarke / Rachel Hawkes</a:t>
            </a:r>
            <a:endParaRPr sz="2100"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1260147" y="-93250"/>
            <a:ext cx="156261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rgbClr val="002060"/>
                </a:solidFill>
              </a:rPr>
              <a:t>s</a:t>
            </a:r>
            <a:endParaRPr sz="18000"/>
          </a:p>
        </p:txBody>
      </p:sp>
      <p:sp>
        <p:nvSpPr>
          <p:cNvPr id="98" name="Google Shape;98;p16"/>
          <p:cNvSpPr/>
          <p:nvPr/>
        </p:nvSpPr>
        <p:spPr>
          <a:xfrm>
            <a:off x="6306513" y="2431370"/>
            <a:ext cx="5651100" cy="337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9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ollen</a:t>
            </a:r>
            <a:endParaRPr sz="9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1197546" y="317796"/>
            <a:ext cx="41769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etz</a:t>
            </a:r>
            <a:endParaRPr sz="81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6603452" y="6248093"/>
            <a:ext cx="49716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lang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3235790" y="4489987"/>
            <a:ext cx="35547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atz</a:t>
            </a:r>
            <a:endParaRPr i="1"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458075" y="4407372"/>
            <a:ext cx="53745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rei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13674310" y="613234"/>
            <a:ext cx="32121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eite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2645" y="2537859"/>
            <a:ext cx="1798827" cy="194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02415" y="2132732"/>
            <a:ext cx="1621726" cy="198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7335" y="5499021"/>
            <a:ext cx="3047754" cy="29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5437029" y="4087465"/>
            <a:ext cx="522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54</a:t>
            </a:r>
            <a:endParaRPr sz="210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1531" y="1758015"/>
            <a:ext cx="1884661" cy="176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75784" y="2280312"/>
            <a:ext cx="2368400" cy="14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05205" y="7609986"/>
            <a:ext cx="2336112" cy="119756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12973090" y="7134913"/>
            <a:ext cx="48540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Ich habe Hunger.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2" name="Google Shape;112;p16"/>
          <p:cNvCxnSpPr/>
          <p:nvPr/>
        </p:nvCxnSpPr>
        <p:spPr>
          <a:xfrm flipH="1">
            <a:off x="13402499" y="6462224"/>
            <a:ext cx="98400" cy="67260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3" name="Google Shape;113;p16"/>
          <p:cNvCxnSpPr/>
          <p:nvPr/>
        </p:nvCxnSpPr>
        <p:spPr>
          <a:xfrm flipH="1">
            <a:off x="14657782" y="6459748"/>
            <a:ext cx="247500" cy="78780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4" name="Google Shape;114;p16"/>
          <p:cNvCxnSpPr/>
          <p:nvPr/>
        </p:nvCxnSpPr>
        <p:spPr>
          <a:xfrm flipH="1">
            <a:off x="16035566" y="6465258"/>
            <a:ext cx="187200" cy="78210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5" name="Google Shape;115;p16"/>
          <p:cNvSpPr txBox="1"/>
          <p:nvPr/>
        </p:nvSpPr>
        <p:spPr>
          <a:xfrm>
            <a:off x="12773524" y="5817094"/>
            <a:ext cx="2005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Subjekt</a:t>
            </a:r>
            <a:endParaRPr sz="27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5802876" y="5880370"/>
            <a:ext cx="202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Objekt</a:t>
            </a:r>
            <a:endParaRPr sz="27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4294665" y="5995775"/>
            <a:ext cx="2005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95509" y="1558374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6000"/>
              <a:buFont typeface="Century Gothic"/>
              <a:buNone/>
            </a:pPr>
            <a:r>
              <a:rPr b="1" lang="en-GB" sz="36000">
                <a:solidFill>
                  <a:schemeClr val="accent5"/>
                </a:solidFill>
              </a:rPr>
              <a:t>ß</a:t>
            </a:r>
            <a:br>
              <a:rPr b="1" lang="en-GB" sz="13000"/>
            </a:br>
            <a:endParaRPr sz="5900"/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2210" y="648393"/>
            <a:ext cx="2323580" cy="579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6485574" y="6289925"/>
            <a:ext cx="59007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gro</a:t>
            </a:r>
            <a:r>
              <a:rPr lang="en-GB" sz="1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ß</a:t>
            </a:r>
            <a:endParaRPr sz="18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0634870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Steve Clarke / Rachel Hawkes</a:t>
            </a:r>
            <a:endParaRPr sz="2100"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1210713" y="45025"/>
            <a:ext cx="15164100" cy="19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400"/>
              <a:buFont typeface="Century Gothic"/>
              <a:buNone/>
            </a:pPr>
            <a:r>
              <a:rPr b="1" lang="en-GB" sz="14400">
                <a:solidFill>
                  <a:srgbClr val="002060"/>
                </a:solidFill>
              </a:rPr>
              <a:t>ß</a:t>
            </a:r>
            <a:endParaRPr sz="14400"/>
          </a:p>
        </p:txBody>
      </p:sp>
      <p:sp>
        <p:nvSpPr>
          <p:cNvPr id="135" name="Google Shape;135;p18"/>
          <p:cNvSpPr/>
          <p:nvPr/>
        </p:nvSpPr>
        <p:spPr>
          <a:xfrm>
            <a:off x="6050770" y="2477347"/>
            <a:ext cx="5483700" cy="3575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gro</a:t>
            </a:r>
            <a:r>
              <a:rPr lang="en-GB" sz="9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ß</a:t>
            </a:r>
            <a:endParaRPr sz="9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530797" y="395842"/>
            <a:ext cx="4372800" cy="1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Fu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ß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ball</a:t>
            </a:r>
            <a:endParaRPr sz="81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10959934" y="395835"/>
            <a:ext cx="6823500" cy="1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ein bi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ss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chen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6657516" y="6284579"/>
            <a:ext cx="4372800" cy="1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damal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1" sz="8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305325" y="4149982"/>
            <a:ext cx="5215500" cy="1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hei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ß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3098884" y="4264564"/>
            <a:ext cx="3721200" cy="1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ss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7427" y="2702693"/>
            <a:ext cx="1010282" cy="179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077" y="1854361"/>
            <a:ext cx="1742807" cy="174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98874" y="5336608"/>
            <a:ext cx="3040402" cy="303303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8843976" y="7763867"/>
            <a:ext cx="1588500" cy="84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2019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7119056" y="7763867"/>
            <a:ext cx="1588500" cy="84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1919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6" name="Google Shape;146;p18"/>
          <p:cNvCxnSpPr/>
          <p:nvPr/>
        </p:nvCxnSpPr>
        <p:spPr>
          <a:xfrm>
            <a:off x="6163187" y="6911648"/>
            <a:ext cx="812100" cy="9921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47" name="Google Shape;14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5996" y="6792282"/>
            <a:ext cx="1984399" cy="148469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1485423" y="5632150"/>
            <a:ext cx="2286600" cy="84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Misky</a:t>
            </a:r>
            <a:endParaRPr b="1" sz="48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9" name="Google Shape;149;p18"/>
          <p:cNvCxnSpPr/>
          <p:nvPr/>
        </p:nvCxnSpPr>
        <p:spPr>
          <a:xfrm>
            <a:off x="2870785" y="6418869"/>
            <a:ext cx="625500" cy="5301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0" name="Google Shape;15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34261" y="1895702"/>
            <a:ext cx="1005014" cy="141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62473" y="2841670"/>
            <a:ext cx="877564" cy="3720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8"/>
          <p:cNvCxnSpPr/>
          <p:nvPr/>
        </p:nvCxnSpPr>
        <p:spPr>
          <a:xfrm flipH="1">
            <a:off x="14056585" y="1841304"/>
            <a:ext cx="899700" cy="10539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http://www.clker.com/cliparts/V/S/1/q/m/Q/red-x-small-md.png" id="153" name="Google Shape;153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470341" y="2604664"/>
            <a:ext cx="735063" cy="64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19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{73FE5F74-8D51-4BC1-94AC-CB100A0399A7}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weil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because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guten Sinn für Humor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good sense of humour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helfen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help, helping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unterstützen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support, supporting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geben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give, giving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lieben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love, loving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talk, talking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hassen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hate, hating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1" name="Google Shape;1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1026100" y="5886075"/>
            <a:ext cx="16249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accent3"/>
                </a:solidFill>
              </a:rPr>
              <a:t>Grammatik</a:t>
            </a:r>
            <a:br>
              <a:rPr lang="en-GB" sz="7200">
                <a:solidFill>
                  <a:schemeClr val="accent3"/>
                </a:solidFill>
              </a:rPr>
            </a:br>
            <a:r>
              <a:rPr i="1" lang="en-GB">
                <a:solidFill>
                  <a:schemeClr val="accent3"/>
                </a:solidFill>
              </a:rPr>
              <a:t>mögen </a:t>
            </a:r>
            <a:r>
              <a:rPr lang="en-GB">
                <a:solidFill>
                  <a:schemeClr val="accent3"/>
                </a:solidFill>
              </a:rPr>
              <a:t>with an infinitive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38" y="44905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p21"/>
          <p:cNvSpPr txBox="1"/>
          <p:nvPr>
            <p:ph type="title"/>
          </p:nvPr>
        </p:nvSpPr>
        <p:spPr>
          <a:xfrm>
            <a:off x="917950" y="890050"/>
            <a:ext cx="13201200" cy="7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 like learning German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875100" y="190500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already know that </a:t>
            </a:r>
            <a:r>
              <a:rPr b="1" i="1"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ich mag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means “I like”.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1990025" y="6922100"/>
            <a:ext cx="8140500" cy="1362600"/>
          </a:xfrm>
          <a:prstGeom prst="wedgeRoundRectCallout">
            <a:avLst>
              <a:gd fmla="val 642" name="adj1"/>
              <a:gd fmla="val -121167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infinitive has to go at the </a:t>
            </a: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end of the sentence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936800" y="3099425"/>
            <a:ext cx="149091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mag Deutsch.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					I like German.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875100" y="420555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 if you add in an </a:t>
            </a: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infinitive verb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it means “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like doing something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936800" y="5309225"/>
            <a:ext cx="149091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mag Deutsch </a:t>
            </a: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lernen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	I like </a:t>
            </a: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German.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917950" y="1652050"/>
            <a:ext cx="7902000" cy="97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accent3"/>
                </a:solidFill>
              </a:rPr>
              <a:t>Normal verb 2nd idea</a:t>
            </a:r>
            <a:endParaRPr sz="4000">
              <a:solidFill>
                <a:schemeClr val="accent3"/>
              </a:solidFill>
            </a:endParaRPr>
          </a:p>
        </p:txBody>
      </p:sp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683225" y="33335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Ich </a:t>
            </a:r>
            <a:r>
              <a:rPr b="1" lang="en-GB" sz="3500">
                <a:solidFill>
                  <a:schemeClr val="accent3"/>
                </a:solidFill>
              </a:rPr>
              <a:t>lerne </a:t>
            </a:r>
            <a:r>
              <a:rPr lang="en-GB" sz="3500"/>
              <a:t>Geschichte.</a:t>
            </a:r>
            <a:endParaRPr sz="2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87" name="Google Shape;187;p22"/>
          <p:cNvSpPr txBox="1"/>
          <p:nvPr>
            <p:ph idx="3" type="title"/>
          </p:nvPr>
        </p:nvSpPr>
        <p:spPr>
          <a:xfrm>
            <a:off x="9925150" y="1652050"/>
            <a:ext cx="7902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chemeClr val="accent4"/>
                </a:solidFill>
              </a:rPr>
              <a:t>mögen 2nd idea</a:t>
            </a:r>
            <a:r>
              <a:rPr lang="en-GB" sz="4000">
                <a:solidFill>
                  <a:schemeClr val="dk2"/>
                </a:solidFill>
              </a:rPr>
              <a:t> + </a:t>
            </a:r>
            <a:r>
              <a:rPr lang="en-GB" sz="4000">
                <a:solidFill>
                  <a:schemeClr val="accent6"/>
                </a:solidFill>
              </a:rPr>
              <a:t>infinitive at end</a:t>
            </a:r>
            <a:endParaRPr sz="4000">
              <a:solidFill>
                <a:schemeClr val="accent6"/>
              </a:solidFill>
            </a:endParaRPr>
          </a:p>
        </p:txBody>
      </p:sp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683225" y="42479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</a:t>
            </a:r>
            <a:r>
              <a:rPr b="1" lang="en-GB" sz="3500">
                <a:solidFill>
                  <a:schemeClr val="accent3"/>
                </a:solidFill>
              </a:rPr>
              <a:t>learn </a:t>
            </a:r>
            <a:r>
              <a:rPr lang="en-GB" sz="3500"/>
              <a:t>History.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89" name="Google Shape;189;p22"/>
          <p:cNvSpPr txBox="1"/>
          <p:nvPr>
            <p:ph idx="3" type="title"/>
          </p:nvPr>
        </p:nvSpPr>
        <p:spPr>
          <a:xfrm>
            <a:off x="683225" y="482200"/>
            <a:ext cx="102498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</a:rPr>
              <a:t>m</a:t>
            </a:r>
            <a:r>
              <a:rPr i="1" lang="en-GB">
                <a:solidFill>
                  <a:schemeClr val="dk2"/>
                </a:solidFill>
              </a:rPr>
              <a:t>ögen </a:t>
            </a:r>
            <a:r>
              <a:rPr lang="en-GB">
                <a:solidFill>
                  <a:schemeClr val="dk2"/>
                </a:solidFill>
              </a:rPr>
              <a:t>+ infinitive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683225" y="60767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Er </a:t>
            </a:r>
            <a:r>
              <a:rPr b="1" lang="en-GB" sz="3500">
                <a:solidFill>
                  <a:schemeClr val="accent3"/>
                </a:solidFill>
              </a:rPr>
              <a:t>redet</a:t>
            </a:r>
            <a:r>
              <a:rPr lang="en-GB" sz="3500">
                <a:solidFill>
                  <a:schemeClr val="accent3"/>
                </a:solidFill>
              </a:rPr>
              <a:t> </a:t>
            </a:r>
            <a:r>
              <a:rPr lang="en-GB" sz="3500"/>
              <a:t>im Unterricht.</a:t>
            </a:r>
            <a:endParaRPr sz="2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683225" y="69911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He </a:t>
            </a:r>
            <a:r>
              <a:rPr b="1" lang="en-GB" sz="3500">
                <a:solidFill>
                  <a:schemeClr val="accent3"/>
                </a:solidFill>
              </a:rPr>
              <a:t>talks</a:t>
            </a:r>
            <a:r>
              <a:rPr lang="en-GB" sz="3500">
                <a:solidFill>
                  <a:schemeClr val="accent3"/>
                </a:solidFill>
              </a:rPr>
              <a:t> </a:t>
            </a:r>
            <a:r>
              <a:rPr lang="en-GB" sz="3500"/>
              <a:t>in lessons.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92" name="Google Shape;192;p22"/>
          <p:cNvSpPr txBox="1"/>
          <p:nvPr>
            <p:ph idx="1" type="body"/>
          </p:nvPr>
        </p:nvSpPr>
        <p:spPr>
          <a:xfrm>
            <a:off x="9598625" y="33335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Ich </a:t>
            </a:r>
            <a:r>
              <a:rPr b="1" lang="en-GB" sz="3500">
                <a:solidFill>
                  <a:schemeClr val="accent4"/>
                </a:solidFill>
              </a:rPr>
              <a:t>mag </a:t>
            </a:r>
            <a:r>
              <a:rPr lang="en-GB" sz="3500"/>
              <a:t>Geschichte </a:t>
            </a:r>
            <a:r>
              <a:rPr b="1" lang="en-GB" sz="3500">
                <a:solidFill>
                  <a:schemeClr val="accent6"/>
                </a:solidFill>
              </a:rPr>
              <a:t>lernen</a:t>
            </a:r>
            <a:r>
              <a:rPr lang="en-GB" sz="3500"/>
              <a:t>.</a:t>
            </a:r>
            <a:endParaRPr sz="2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9598625" y="42479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</a:t>
            </a:r>
            <a:r>
              <a:rPr b="1" lang="en-GB" sz="3500">
                <a:solidFill>
                  <a:schemeClr val="accent4"/>
                </a:solidFill>
              </a:rPr>
              <a:t>like </a:t>
            </a:r>
            <a:r>
              <a:rPr b="1" lang="en-GB" sz="3500">
                <a:solidFill>
                  <a:schemeClr val="accent6"/>
                </a:solidFill>
              </a:rPr>
              <a:t>learning </a:t>
            </a:r>
            <a:r>
              <a:rPr lang="en-GB" sz="3500"/>
              <a:t>History.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9598625" y="60767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Er </a:t>
            </a:r>
            <a:r>
              <a:rPr b="1" lang="en-GB" sz="3500">
                <a:solidFill>
                  <a:schemeClr val="accent4"/>
                </a:solidFill>
              </a:rPr>
              <a:t>mag </a:t>
            </a:r>
            <a:r>
              <a:rPr lang="en-GB" sz="3500"/>
              <a:t>im Unterricht </a:t>
            </a:r>
            <a:r>
              <a:rPr b="1" lang="en-GB" sz="3500">
                <a:solidFill>
                  <a:schemeClr val="accent6"/>
                </a:solidFill>
              </a:rPr>
              <a:t>reden</a:t>
            </a:r>
            <a:r>
              <a:rPr lang="en-GB" sz="3500"/>
              <a:t>.</a:t>
            </a:r>
            <a:endParaRPr sz="2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9598625" y="69911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He </a:t>
            </a:r>
            <a:r>
              <a:rPr b="1" lang="en-GB" sz="3500">
                <a:solidFill>
                  <a:schemeClr val="accent4"/>
                </a:solidFill>
              </a:rPr>
              <a:t>likes </a:t>
            </a:r>
            <a:r>
              <a:rPr b="1" lang="en-GB" sz="3500">
                <a:solidFill>
                  <a:schemeClr val="accent6"/>
                </a:solidFill>
              </a:rPr>
              <a:t>talking </a:t>
            </a:r>
            <a:r>
              <a:rPr lang="en-GB" sz="3500"/>
              <a:t>in lessons.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6389325" y="3853450"/>
            <a:ext cx="2880900" cy="1918500"/>
          </a:xfrm>
          <a:prstGeom prst="wedgeRoundRectCallout">
            <a:avLst>
              <a:gd fmla="val 79701" name="adj1"/>
              <a:gd fmla="val 6189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Different word order!</a:t>
            </a:r>
            <a:endParaRPr b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