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57E52D-450C-48AD-BA23-A201137BC856}">
  <a:tblStyle styleId="{CF57E52D-450C-48AD-BA23-A201137BC85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C6707FE-C172-45EE-85C7-52940CC841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ffcddd78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ffcddd78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cffcddd78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cffcddd78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quantity does a lower case k represent? Think about kg or kj, that’s right a 1000 so a k-ohm is 1000 ohms.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lower case m represent? Milli so 1/1000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Capital M = mega ampere = million Amps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ffcddd78_1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ffcddd78_1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d1a03e6f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d1a03e6f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missing values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cffcddbd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cffcddbd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ffcddd78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cffcddd78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ffcddd78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ffcddd78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ffcddd78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ffcddd78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quantity does a lower case k represent? Think about kg or kJ, that’s right a 1000 so a k-ohm is 1000 ohms.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a lower case m represent? Milli so 1/1000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Capital M = mega ampere = million Amps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cffcddd78_1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cffcddd78_1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 the lesson and have a go, use the VESRAU scaffold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1a03e6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1a03e6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the missing values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d3bf8c3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d3bf8c3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ffcddd78_1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ffcddd78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Resistance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6- Electricity and Magnetism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7" name="Google Shape;87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White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1 - answers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611700" y="2893100"/>
            <a:ext cx="16018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1. 	The current through an ipad is 0.1A and the </a:t>
            </a:r>
            <a:r>
              <a:rPr lang="en-GB" sz="3000">
                <a:solidFill>
                  <a:srgbClr val="000000"/>
                </a:solidFill>
              </a:rPr>
              <a:t>p.d. </a:t>
            </a:r>
            <a:r>
              <a:rPr lang="en-GB" sz="3000">
                <a:solidFill>
                  <a:srgbClr val="000000"/>
                </a:solidFill>
              </a:rPr>
              <a:t>of its power supply is 12V.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Calculate the resistance of the ipad? </a:t>
            </a:r>
            <a:r>
              <a:rPr b="1" lang="en-GB" sz="3000"/>
              <a:t>Resistance =  12 </a:t>
            </a:r>
            <a:r>
              <a:rPr b="1" lang="en-GB" sz="3000"/>
              <a:t>÷ 0.10</a:t>
            </a:r>
            <a:r>
              <a:rPr b="1" lang="en-GB" sz="3000"/>
              <a:t> </a:t>
            </a:r>
            <a:r>
              <a:rPr b="1" lang="en-GB" sz="3000"/>
              <a:t>= 120 </a:t>
            </a:r>
            <a:r>
              <a:rPr b="1" lang="en-GB" sz="3000"/>
              <a:t>Ω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</a:t>
            </a:r>
            <a:endParaRPr sz="30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2. 	The resistance of a resistor is 34 Ω and the current through it is 0.3 A.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What is the </a:t>
            </a:r>
            <a:r>
              <a:rPr lang="en-GB" sz="3000">
                <a:solidFill>
                  <a:srgbClr val="000000"/>
                </a:solidFill>
              </a:rPr>
              <a:t>p.d. </a:t>
            </a:r>
            <a:r>
              <a:rPr lang="en-GB" sz="3000">
                <a:solidFill>
                  <a:srgbClr val="000000"/>
                </a:solidFill>
              </a:rPr>
              <a:t>across the resistor? </a:t>
            </a:r>
            <a:r>
              <a:rPr b="1" lang="en-GB" sz="3000"/>
              <a:t>p.d. </a:t>
            </a:r>
            <a:r>
              <a:rPr b="1" lang="en-GB" sz="3000"/>
              <a:t>= 0.30 </a:t>
            </a:r>
            <a:r>
              <a:rPr b="1" lang="en-GB" sz="3000"/>
              <a:t>x 34 </a:t>
            </a:r>
            <a:r>
              <a:rPr b="1" lang="en-GB" sz="3000"/>
              <a:t>= 10.2 V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3. 	The </a:t>
            </a:r>
            <a:r>
              <a:rPr lang="en-GB" sz="3000">
                <a:solidFill>
                  <a:srgbClr val="000000"/>
                </a:solidFill>
              </a:rPr>
              <a:t>p.d. </a:t>
            </a:r>
            <a:r>
              <a:rPr lang="en-GB" sz="3000">
                <a:solidFill>
                  <a:srgbClr val="000000"/>
                </a:solidFill>
              </a:rPr>
              <a:t>across a 50 Ω resistor is 6 V.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What is the current through the resistor? </a:t>
            </a:r>
            <a:r>
              <a:rPr b="1" lang="en-GB" sz="3000"/>
              <a:t>Current = 6.0 ÷ 50 = 0.12 A</a:t>
            </a:r>
            <a:endParaRPr b="1" sz="3000"/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11089075" y="463000"/>
            <a:ext cx="6621300" cy="24831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p</a:t>
            </a:r>
            <a:r>
              <a:rPr b="1" lang="en-GB" sz="3000"/>
              <a:t>.d. </a:t>
            </a:r>
            <a:r>
              <a:rPr lang="en-GB" sz="3000"/>
              <a:t>= </a:t>
            </a:r>
            <a:r>
              <a:rPr b="1" lang="en-GB" sz="3000"/>
              <a:t>Current </a:t>
            </a:r>
            <a:r>
              <a:rPr lang="en-GB" sz="3000"/>
              <a:t>x </a:t>
            </a:r>
            <a:r>
              <a:rPr b="1" lang="en-GB" sz="3000"/>
              <a:t>Resistance</a:t>
            </a:r>
            <a:r>
              <a:rPr lang="en-GB" sz="3000"/>
              <a:t> </a:t>
            </a:r>
            <a:endParaRPr b="1"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000"/>
              <a:t>Resistance </a:t>
            </a:r>
            <a:r>
              <a:rPr lang="en-GB" sz="3000"/>
              <a:t>=</a:t>
            </a:r>
            <a:r>
              <a:rPr b="1" lang="en-GB" sz="3000"/>
              <a:t> p.d. </a:t>
            </a:r>
            <a:r>
              <a:rPr lang="en-GB" sz="3000"/>
              <a:t>÷</a:t>
            </a:r>
            <a:r>
              <a:rPr b="1" lang="en-GB" sz="3000"/>
              <a:t> Current</a:t>
            </a:r>
            <a:endParaRPr b="1"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000"/>
              <a:t>Current </a:t>
            </a:r>
            <a:r>
              <a:rPr lang="en-GB" sz="3000"/>
              <a:t>=</a:t>
            </a:r>
            <a:r>
              <a:rPr b="1" lang="en-GB" sz="3000"/>
              <a:t> p.d. </a:t>
            </a:r>
            <a:r>
              <a:rPr lang="en-GB" sz="3000"/>
              <a:t>÷</a:t>
            </a:r>
            <a:r>
              <a:rPr b="1" lang="en-GB" sz="3000"/>
              <a:t> Resistance </a:t>
            </a:r>
            <a:r>
              <a:rPr b="1" lang="en-GB" sz="3000"/>
              <a:t> </a:t>
            </a:r>
            <a:endParaRPr b="1"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Harder - answers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918000" y="18717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1.</a:t>
            </a:r>
            <a:r>
              <a:rPr lang="en-GB" sz="2700">
                <a:solidFill>
                  <a:srgbClr val="000000"/>
                </a:solidFill>
              </a:rPr>
              <a:t> 	</a:t>
            </a:r>
            <a:r>
              <a:rPr lang="en-GB" sz="3400">
                <a:solidFill>
                  <a:srgbClr val="000000"/>
                </a:solidFill>
              </a:rPr>
              <a:t>The resistance of an iPhone is 3 kΩ and the current through it is 4 mA.</a:t>
            </a:r>
            <a:endParaRPr sz="3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What is </a:t>
            </a:r>
            <a:r>
              <a:rPr lang="en-GB" sz="3400">
                <a:solidFill>
                  <a:srgbClr val="000000"/>
                </a:solidFill>
              </a:rPr>
              <a:t>p.d. </a:t>
            </a:r>
            <a:r>
              <a:rPr lang="en-GB" sz="3400">
                <a:solidFill>
                  <a:srgbClr val="000000"/>
                </a:solidFill>
              </a:rPr>
              <a:t>of its power source? </a:t>
            </a:r>
            <a:endParaRPr sz="3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/>
              <a:t>I = 4 mA = 0.004 A; R = 3 kΩ = 3 000 Ω</a:t>
            </a:r>
            <a:endParaRPr b="1" sz="3400"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/>
              <a:t>V=IR = </a:t>
            </a:r>
            <a:r>
              <a:rPr b="1" lang="en-GB" sz="3400"/>
              <a:t>3000 x 0.004 = </a:t>
            </a:r>
            <a:r>
              <a:rPr b="1" lang="en-GB" sz="3800" u="sng"/>
              <a:t> 12 </a:t>
            </a:r>
            <a:r>
              <a:rPr b="1" lang="en-GB" sz="3800" u="sng"/>
              <a:t>V</a:t>
            </a:r>
            <a:endParaRPr b="1" sz="3800" u="sng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2.</a:t>
            </a:r>
            <a:r>
              <a:rPr lang="en-GB" sz="2700">
                <a:solidFill>
                  <a:srgbClr val="000000"/>
                </a:solidFill>
              </a:rPr>
              <a:t> 	</a:t>
            </a:r>
            <a:r>
              <a:rPr lang="en-GB" sz="3400">
                <a:solidFill>
                  <a:srgbClr val="000000"/>
                </a:solidFill>
              </a:rPr>
              <a:t>The </a:t>
            </a:r>
            <a:r>
              <a:rPr lang="en-GB" sz="3400">
                <a:solidFill>
                  <a:srgbClr val="000000"/>
                </a:solidFill>
              </a:rPr>
              <a:t>p.d. </a:t>
            </a:r>
            <a:r>
              <a:rPr lang="en-GB" sz="3400">
                <a:solidFill>
                  <a:srgbClr val="000000"/>
                </a:solidFill>
              </a:rPr>
              <a:t>across a woman when she is struck by lightning is 33 MV and the resistance of a human being is around 100 kΩ. </a:t>
            </a:r>
            <a:endParaRPr sz="34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What current flows through the woman? </a:t>
            </a:r>
            <a:endParaRPr sz="34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/>
              <a:t>V = 33 MV = 33 000 000 V; R = 100 kΩ = 100 000 Ω.</a:t>
            </a:r>
            <a:endParaRPr b="1" sz="3400"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3400"/>
              <a:t>I = V ÷ R  = </a:t>
            </a:r>
            <a:r>
              <a:rPr b="1" lang="en-GB" sz="3400"/>
              <a:t>33 000 000 ÷ 100 000 =</a:t>
            </a:r>
            <a:r>
              <a:rPr b="1" lang="en-GB" sz="3400" u="sng"/>
              <a:t> 330 A</a:t>
            </a:r>
            <a:endParaRPr b="1" sz="3400" u="sng"/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13438400" y="6091925"/>
            <a:ext cx="3584700" cy="2620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kΩ = 1000Ω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= 0.001 A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= 1,000,000 A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6"/>
          <p:cNvGraphicFramePr/>
          <p:nvPr/>
        </p:nvGraphicFramePr>
        <p:xfrm>
          <a:off x="662963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{2C6707FE-C172-45EE-85C7-52940CC84108}</a:tableStyleId>
              </a:tblPr>
              <a:tblGrid>
                <a:gridCol w="3396475"/>
                <a:gridCol w="13565600"/>
              </a:tblGrid>
              <a:tr h="104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1" lang="en-GB" sz="3600">
                          <a:solidFill>
                            <a:schemeClr val="accent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b="1" sz="2600">
                        <a:solidFill>
                          <a:schemeClr val="accent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528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b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  <p:sp>
        <p:nvSpPr>
          <p:cNvPr id="168" name="Google Shape;168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 - answers</a:t>
            </a:r>
            <a:endParaRPr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0" name="Google Shape;170;p26"/>
          <p:cNvGrpSpPr/>
          <p:nvPr/>
        </p:nvGrpSpPr>
        <p:grpSpPr>
          <a:xfrm>
            <a:off x="11167870" y="353314"/>
            <a:ext cx="6721383" cy="4251757"/>
            <a:chOff x="3583616" y="1762100"/>
            <a:chExt cx="11120753" cy="7463152"/>
          </a:xfrm>
        </p:grpSpPr>
        <p:pic>
          <p:nvPicPr>
            <p:cNvPr id="171" name="Google Shape;17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3616" y="1762100"/>
              <a:ext cx="11120753" cy="7463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6"/>
            <p:cNvSpPr txBox="1"/>
            <p:nvPr/>
          </p:nvSpPr>
          <p:spPr>
            <a:xfrm>
              <a:off x="4944070" y="6356438"/>
              <a:ext cx="1440000" cy="1079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 A</a:t>
              </a:r>
              <a:endPara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3" name="Google Shape;173;p26"/>
            <p:cNvSpPr txBox="1"/>
            <p:nvPr/>
          </p:nvSpPr>
          <p:spPr>
            <a:xfrm>
              <a:off x="8099983" y="6882656"/>
              <a:ext cx="1874400" cy="1079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r>
                <a:rPr b="1" lang="en-GB" sz="3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 Ω</a:t>
              </a:r>
              <a:endParaRPr b="1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4" name="Google Shape;174;p26"/>
          <p:cNvSpPr txBox="1"/>
          <p:nvPr/>
        </p:nvSpPr>
        <p:spPr>
          <a:xfrm>
            <a:off x="4308675" y="3667175"/>
            <a:ext cx="68592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Current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is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A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Resistance is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0Ω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4059450" y="4779438"/>
            <a:ext cx="106452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Potential difference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Resistance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Current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000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4059450" y="5543388"/>
            <a:ext cx="106452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p.d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A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20 Ω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6"/>
          <p:cNvSpPr txBox="1"/>
          <p:nvPr/>
        </p:nvSpPr>
        <p:spPr>
          <a:xfrm>
            <a:off x="4059450" y="7419613"/>
            <a:ext cx="106452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Potential difference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 = 120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4145400" y="8354238"/>
            <a:ext cx="106452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V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4953875" y="7587275"/>
            <a:ext cx="21840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120 V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2 - answers</a:t>
            </a:r>
            <a:endParaRPr/>
          </a:p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86" name="Google Shape;186;p27"/>
          <p:cNvGraphicFramePr/>
          <p:nvPr/>
        </p:nvGraphicFramePr>
        <p:xfrm>
          <a:off x="1229263" y="195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{CF57E52D-450C-48AD-BA23-A201137BC856}</a:tableStyleId>
              </a:tblPr>
              <a:tblGrid>
                <a:gridCol w="871175"/>
                <a:gridCol w="4986100"/>
                <a:gridCol w="4986100"/>
                <a:gridCol w="4986100"/>
              </a:tblGrid>
              <a:tr h="81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(V)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(Ω)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 </a:t>
                      </a:r>
                      <a:endParaRPr b="1" sz="28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15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0.25</a:t>
                      </a:r>
                      <a:endParaRPr b="1" sz="28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0.50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28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0.25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28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60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f)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 b="1" sz="2800" u="sng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	6.0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30</a:t>
                      </a:r>
                      <a:endParaRPr sz="28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from video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Check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91800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carries charge through a metal wire?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</a:t>
            </a:r>
            <a:r>
              <a:rPr lang="en-GB"/>
              <a:t>efine resistance.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State the unit of electrical resistance.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Ohm’s Law?</a:t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1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611700" y="2893100"/>
            <a:ext cx="16018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1. 	The current through an ipad is 0.10A and the p.d. of its power supply is 12V.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Calculate the resistance of the ipad.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 </a:t>
            </a:r>
            <a:endParaRPr sz="30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2. 	The resistance of a fixed resistor is 34 Ω and the current through it is 0.30 A.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What is the p.d. across the resistor?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 </a:t>
            </a:r>
            <a:endParaRPr sz="30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3. 	The p.d. across a 50 Ω resistor is 6.0 V.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000000"/>
                </a:solidFill>
              </a:rPr>
              <a:t>What is the current through the resistor?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0852250" y="487750"/>
            <a:ext cx="6621300" cy="24336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p</a:t>
            </a:r>
            <a:r>
              <a:rPr b="1" lang="en-GB" sz="3000"/>
              <a:t>.d. </a:t>
            </a:r>
            <a:r>
              <a:rPr lang="en-GB" sz="3000"/>
              <a:t>= </a:t>
            </a:r>
            <a:r>
              <a:rPr b="1" lang="en-GB" sz="3000"/>
              <a:t>Current </a:t>
            </a:r>
            <a:r>
              <a:rPr lang="en-GB" sz="3000"/>
              <a:t>x </a:t>
            </a:r>
            <a:r>
              <a:rPr b="1" lang="en-GB" sz="3000"/>
              <a:t>Resistance</a:t>
            </a:r>
            <a:r>
              <a:rPr lang="en-GB" sz="3000"/>
              <a:t> </a:t>
            </a:r>
            <a:endParaRPr b="1"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000"/>
              <a:t>Resistance </a:t>
            </a:r>
            <a:r>
              <a:rPr lang="en-GB" sz="3000"/>
              <a:t>=</a:t>
            </a:r>
            <a:r>
              <a:rPr b="1" lang="en-GB" sz="3000"/>
              <a:t> </a:t>
            </a:r>
            <a:r>
              <a:rPr b="1" lang="en-GB" sz="3000"/>
              <a:t>p.d. </a:t>
            </a:r>
            <a:r>
              <a:rPr lang="en-GB" sz="3000"/>
              <a:t>÷</a:t>
            </a:r>
            <a:r>
              <a:rPr b="1" lang="en-GB" sz="3000"/>
              <a:t> Current</a:t>
            </a:r>
            <a:endParaRPr b="1"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000"/>
              <a:t>Current </a:t>
            </a:r>
            <a:r>
              <a:rPr lang="en-GB" sz="3000"/>
              <a:t>=</a:t>
            </a:r>
            <a:r>
              <a:rPr b="1" lang="en-GB" sz="3000"/>
              <a:t> </a:t>
            </a:r>
            <a:r>
              <a:rPr b="1" lang="en-GB" sz="3000"/>
              <a:t>p.d. </a:t>
            </a:r>
            <a:r>
              <a:rPr lang="en-GB" sz="3000"/>
              <a:t>÷</a:t>
            </a:r>
            <a:r>
              <a:rPr b="1" lang="en-GB" sz="3000"/>
              <a:t> Resistance 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Harder</a:t>
            </a:r>
            <a:endParaRPr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918000" y="2893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1.</a:t>
            </a:r>
            <a:r>
              <a:rPr lang="en-GB" sz="2700">
                <a:solidFill>
                  <a:srgbClr val="000000"/>
                </a:solidFill>
              </a:rPr>
              <a:t> 	</a:t>
            </a:r>
            <a:r>
              <a:rPr lang="en-GB" sz="3400">
                <a:solidFill>
                  <a:srgbClr val="000000"/>
                </a:solidFill>
              </a:rPr>
              <a:t>The resistance of an iPhone is 3 kΩ and the current through it is 4 mA.</a:t>
            </a:r>
            <a:endParaRPr sz="3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What is p.d. of its power source?</a:t>
            </a:r>
            <a:endParaRPr sz="3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 </a:t>
            </a:r>
            <a:endParaRPr sz="34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2.</a:t>
            </a:r>
            <a:r>
              <a:rPr lang="en-GB" sz="2700">
                <a:solidFill>
                  <a:srgbClr val="000000"/>
                </a:solidFill>
              </a:rPr>
              <a:t> 	</a:t>
            </a:r>
            <a:r>
              <a:rPr lang="en-GB" sz="3400">
                <a:solidFill>
                  <a:srgbClr val="000000"/>
                </a:solidFill>
              </a:rPr>
              <a:t>The potential difference (p.d.)</a:t>
            </a:r>
            <a:r>
              <a:rPr lang="en-GB" sz="3400">
                <a:solidFill>
                  <a:srgbClr val="000000"/>
                </a:solidFill>
              </a:rPr>
              <a:t> </a:t>
            </a:r>
            <a:r>
              <a:rPr lang="en-GB" sz="3400">
                <a:solidFill>
                  <a:srgbClr val="000000"/>
                </a:solidFill>
              </a:rPr>
              <a:t>across a woman when she is struck by lightning is 33 MV and the resistance of a human being is around 100</a:t>
            </a:r>
            <a:r>
              <a:rPr lang="en-GB" sz="3400">
                <a:solidFill>
                  <a:srgbClr val="000000"/>
                </a:solidFill>
              </a:rPr>
              <a:t> kΩ</a:t>
            </a:r>
            <a:r>
              <a:rPr lang="en-GB" sz="3400">
                <a:solidFill>
                  <a:srgbClr val="000000"/>
                </a:solidFill>
              </a:rPr>
              <a:t>. </a:t>
            </a:r>
            <a:endParaRPr sz="3400">
              <a:solidFill>
                <a:srgbClr val="000000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000000"/>
                </a:solidFill>
              </a:rPr>
              <a:t>What current flows through the woman?</a:t>
            </a:r>
            <a:endParaRPr sz="3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4119150" y="255750"/>
            <a:ext cx="3584700" cy="2620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kΩ = 1000Ω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= 0.001 A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 = 1,000,000 A</a:t>
            </a:r>
            <a:endParaRPr b="1"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 - Your go!</a:t>
            </a:r>
            <a:endParaRPr/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616" y="1762100"/>
            <a:ext cx="11120753" cy="7463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1725400" y="6393850"/>
            <a:ext cx="1732200" cy="1079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 A</a:t>
            </a:r>
            <a:endParaRPr b="1"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7786300" y="7341950"/>
            <a:ext cx="2046000" cy="1079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Ω</a:t>
            </a:r>
            <a:endParaRPr b="1"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0385650" y="770325"/>
            <a:ext cx="6303900" cy="162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p.d. across the cell</a:t>
            </a:r>
            <a:endParaRPr b="1" sz="5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2 - complete the table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3" name="Google Shape;133;p21"/>
          <p:cNvGraphicFramePr/>
          <p:nvPr/>
        </p:nvGraphicFramePr>
        <p:xfrm>
          <a:off x="1229263" y="195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{CF57E52D-450C-48AD-BA23-A201137BC856}</a:tableStyleId>
              </a:tblPr>
              <a:tblGrid>
                <a:gridCol w="871175"/>
                <a:gridCol w="4986100"/>
                <a:gridCol w="4986100"/>
                <a:gridCol w="4986100"/>
              </a:tblGrid>
              <a:tr h="81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(V)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(Ω)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15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0.50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0.25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60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f)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	6.0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30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c</a:t>
            </a:r>
            <a:r>
              <a:rPr lang="en-GB"/>
              <a:t>heck - Answers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918000" y="21994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carries charge through a wire?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Electrons carry charge through wires</a:t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Define resistance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Resistance is anything which makes the flow of charge more difficult</a:t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resistances measured in?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/>
              <a:t>Resistance is measured in Ohms (Ω)</a:t>
            </a:r>
            <a:endParaRPr b="1"/>
          </a:p>
          <a:p>
            <a:pPr indent="-431800" lvl="0" marL="457200" rtl="0" algn="l"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Ohm’s Law?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/>
              <a:t>p.d.  </a:t>
            </a:r>
            <a:r>
              <a:rPr b="1" lang="en-GB"/>
              <a:t>= Current x Resistance</a:t>
            </a:r>
            <a:endParaRPr b="1"/>
          </a:p>
        </p:txBody>
      </p:sp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