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52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</p:sldIdLst>
  <p:sldSz cy="5143500" cx="9144000"/>
  <p:notesSz cx="6858000" cy="9144000"/>
  <p:embeddedFontLst>
    <p:embeddedFont>
      <p:font typeface="Montserrat SemiBold"/>
      <p:regular r:id="rId11"/>
      <p:bold r:id="rId12"/>
      <p:italic r:id="rId13"/>
      <p:boldItalic r:id="rId14"/>
    </p:embeddedFont>
    <p:embeddedFont>
      <p:font typeface="Montserrat"/>
      <p:regular r:id="rId15"/>
      <p:bold r:id="rId16"/>
      <p:italic r:id="rId17"/>
      <p:boldItalic r:id="rId18"/>
    </p:embeddedFont>
    <p:embeddedFont>
      <p:font typeface="Montserrat Medium"/>
      <p:regular r:id="rId19"/>
      <p:bold r:id="rId20"/>
      <p:italic r:id="rId21"/>
      <p:boldItalic r:id="rId2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MontserratMedium-bold.fntdata"/><Relationship Id="rId11" Type="http://schemas.openxmlformats.org/officeDocument/2006/relationships/font" Target="fonts/MontserratSemiBold-regular.fntdata"/><Relationship Id="rId22" Type="http://schemas.openxmlformats.org/officeDocument/2006/relationships/font" Target="fonts/MontserratMedium-boldItalic.fntdata"/><Relationship Id="rId10" Type="http://schemas.openxmlformats.org/officeDocument/2006/relationships/slide" Target="slides/slide6.xml"/><Relationship Id="rId21" Type="http://schemas.openxmlformats.org/officeDocument/2006/relationships/font" Target="fonts/MontserratMedium-italic.fntdata"/><Relationship Id="rId13" Type="http://schemas.openxmlformats.org/officeDocument/2006/relationships/font" Target="fonts/MontserratSemiBold-italic.fntdata"/><Relationship Id="rId12" Type="http://schemas.openxmlformats.org/officeDocument/2006/relationships/font" Target="fonts/MontserratSemiBold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Montserrat-regular.fntdata"/><Relationship Id="rId14" Type="http://schemas.openxmlformats.org/officeDocument/2006/relationships/font" Target="fonts/MontserratSemiBold-boldItalic.fntdata"/><Relationship Id="rId17" Type="http://schemas.openxmlformats.org/officeDocument/2006/relationships/font" Target="fonts/Montserrat-italic.fntdata"/><Relationship Id="rId16" Type="http://schemas.openxmlformats.org/officeDocument/2006/relationships/font" Target="fonts/Montserrat-bold.fntdata"/><Relationship Id="rId5" Type="http://schemas.openxmlformats.org/officeDocument/2006/relationships/slide" Target="slides/slide1.xml"/><Relationship Id="rId19" Type="http://schemas.openxmlformats.org/officeDocument/2006/relationships/font" Target="fonts/MontserratMedium-regular.fntdata"/><Relationship Id="rId6" Type="http://schemas.openxmlformats.org/officeDocument/2006/relationships/slide" Target="slides/slide2.xml"/><Relationship Id="rId18" Type="http://schemas.openxmlformats.org/officeDocument/2006/relationships/font" Target="fonts/Montserrat-bold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28" name="Google Shape;2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36" name="Google Shape;36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54" name="Google Shape;54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4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73" name="Google Shape;73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6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103" name="Google Shape;103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7.png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lv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2pPr>
            <a:lvl3pPr lvl="2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5pPr>
            <a:lvl6pPr lvl="5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200"/>
              <a:buNone/>
              <a:defRPr/>
            </a:lvl6pPr>
            <a:lvl7pPr lvl="6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7pPr>
            <a:lvl8pPr lvl="7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000"/>
              <a:buNone/>
              <a:defRPr/>
            </a:lvl8pPr>
            <a:lvl9pPr lvl="8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SzPts val="800"/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2" name="Google Shape;22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23" name="Google Shape;23;p4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i="0" sz="2200" u="none" cap="none" strike="noStrike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b="0" i="0" sz="2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b="0" i="0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 marR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 b="0" i="0" sz="14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 marR="0" rtl="0" algn="l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b="0" i="0" sz="12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 marR="0" rtl="0" algn="l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 marR="0" rtl="0" algn="l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b="0" i="0" sz="10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 marR="0" rtl="0" algn="l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b="0" i="0" sz="8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indent="0" lvl="1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indent="0" lvl="2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indent="0" lvl="3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indent="0" lvl="4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indent="0" lvl="5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indent="0" lvl="6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indent="0" lvl="7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indent="0" lvl="8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  <a:defRPr b="0" i="0" sz="800" u="none" cap="none" strike="noStrike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9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1" Type="http://schemas.openxmlformats.org/officeDocument/2006/relationships/image" Target="../media/image4.png"/><Relationship Id="rId10" Type="http://schemas.openxmlformats.org/officeDocument/2006/relationships/image" Target="../media/image6.png"/><Relationship Id="rId13" Type="http://schemas.openxmlformats.org/officeDocument/2006/relationships/image" Target="../media/image15.png"/><Relationship Id="rId1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8.png"/><Relationship Id="rId4" Type="http://schemas.openxmlformats.org/officeDocument/2006/relationships/image" Target="../media/image7.png"/><Relationship Id="rId9" Type="http://schemas.openxmlformats.org/officeDocument/2006/relationships/image" Target="../media/image3.png"/><Relationship Id="rId15" Type="http://schemas.openxmlformats.org/officeDocument/2006/relationships/image" Target="../media/image21.png"/><Relationship Id="rId14" Type="http://schemas.openxmlformats.org/officeDocument/2006/relationships/image" Target="../media/image16.png"/><Relationship Id="rId5" Type="http://schemas.openxmlformats.org/officeDocument/2006/relationships/image" Target="../media/image14.png"/><Relationship Id="rId6" Type="http://schemas.openxmlformats.org/officeDocument/2006/relationships/image" Target="../media/image11.png"/><Relationship Id="rId7" Type="http://schemas.openxmlformats.org/officeDocument/2006/relationships/image" Target="../media/image5.png"/><Relationship Id="rId8" Type="http://schemas.openxmlformats.org/officeDocument/2006/relationships/image" Target="../media/image8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3.png"/><Relationship Id="rId4" Type="http://schemas.openxmlformats.org/officeDocument/2006/relationships/image" Target="../media/image12.png"/><Relationship Id="rId5" Type="http://schemas.openxmlformats.org/officeDocument/2006/relationships/image" Target="../media/image9.png"/><Relationship Id="rId6" Type="http://schemas.openxmlformats.org/officeDocument/2006/relationships/image" Target="../media/image19.png"/><Relationship Id="rId7" Type="http://schemas.openxmlformats.org/officeDocument/2006/relationships/image" Target="../media/image22.png"/><Relationship Id="rId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idx="4294967295"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</a:pPr>
            <a:r>
              <a:rPr lang="en-GB">
                <a:solidFill>
                  <a:schemeClr val="dk2"/>
                </a:solidFill>
              </a:rPr>
              <a:t>Solve One and Two Step Inequalities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1" name="Google Shape;31;p6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</a:pPr>
            <a:r>
              <a:rPr lang="en-GB">
                <a:solidFill>
                  <a:schemeClr val="dk2"/>
                </a:solidFill>
              </a:rPr>
              <a:t>Maths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2" name="Google Shape;32;p6"/>
          <p:cNvSpPr txBox="1"/>
          <p:nvPr>
            <p:ph idx="4294967295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</a:pPr>
            <a:r>
              <a:rPr lang="en-GB">
                <a:solidFill>
                  <a:schemeClr val="dk2"/>
                </a:solidFill>
              </a:rPr>
              <a:t>Mr Lund</a:t>
            </a:r>
            <a:endParaRPr>
              <a:solidFill>
                <a:schemeClr val="dk2"/>
              </a:solidFill>
            </a:endParaRPr>
          </a:p>
        </p:txBody>
      </p:sp>
      <p:sp>
        <p:nvSpPr>
          <p:cNvPr id="33" name="Google Shape;33;p6"/>
          <p:cNvSpPr txBox="1"/>
          <p:nvPr/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5E575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rgbClr val="5E575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7"/>
          <p:cNvSpPr txBox="1"/>
          <p:nvPr>
            <p:ph type="title"/>
          </p:nvPr>
        </p:nvSpPr>
        <p:spPr>
          <a:xfrm>
            <a:off x="501470" y="354147"/>
            <a:ext cx="8299806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373737"/>
                </a:solidFill>
              </a:rPr>
              <a:t>Solving One and Two Step Inequalities</a:t>
            </a:r>
            <a:endParaRPr>
              <a:solidFill>
                <a:srgbClr val="373737"/>
              </a:solidFill>
            </a:endParaRPr>
          </a:p>
        </p:txBody>
      </p:sp>
      <p:sp>
        <p:nvSpPr>
          <p:cNvPr id="39" name="Google Shape;39;p7"/>
          <p:cNvSpPr txBox="1"/>
          <p:nvPr>
            <p:ph idx="1" type="body"/>
          </p:nvPr>
        </p:nvSpPr>
        <p:spPr>
          <a:xfrm>
            <a:off x="501470" y="814750"/>
            <a:ext cx="3916846" cy="432874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09" r="0" t="-562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40" name="Google Shape;40;p7"/>
          <p:cNvSpPr txBox="1"/>
          <p:nvPr>
            <p:ph idx="12" type="sldNum"/>
          </p:nvPr>
        </p:nvSpPr>
        <p:spPr>
          <a:xfrm>
            <a:off x="-4190083" y="480733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4343400" y="814751"/>
            <a:ext cx="4500375" cy="427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5E575A"/>
                </a:solidFill>
                <a:latin typeface="Montserrat"/>
                <a:ea typeface="Montserrat"/>
                <a:cs typeface="Montserrat"/>
                <a:sym typeface="Montserrat"/>
              </a:rPr>
              <a:t>2. Match the number cards with their answers.</a:t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5E575A"/>
                </a:solidFill>
                <a:latin typeface="Montserrat"/>
                <a:ea typeface="Montserrat"/>
                <a:cs typeface="Montserrat"/>
                <a:sym typeface="Montserrat"/>
              </a:rPr>
              <a:t>3. What mistake has Ella made?</a:t>
            </a:r>
            <a:endParaRPr/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5E575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42" name="Google Shape;42;p7"/>
          <p:cNvSpPr/>
          <p:nvPr/>
        </p:nvSpPr>
        <p:spPr>
          <a:xfrm>
            <a:off x="4817533" y="1460345"/>
            <a:ext cx="973094" cy="385936"/>
          </a:xfrm>
          <a:prstGeom prst="roundRect">
            <a:avLst>
              <a:gd fmla="val 16667" name="adj"/>
            </a:avLst>
          </a:prstGeom>
          <a:solidFill>
            <a:srgbClr val="C0E4B6"/>
          </a:solidFill>
          <a:ln cap="flat" cmpd="sng" w="127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5E575A"/>
                </a:solidFill>
                <a:latin typeface="Montserrat"/>
                <a:ea typeface="Montserrat"/>
                <a:cs typeface="Montserrat"/>
                <a:sym typeface="Montserrat"/>
              </a:rPr>
              <a:t>y &lt; 6.5</a:t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4817533" y="1924861"/>
            <a:ext cx="973094" cy="385936"/>
          </a:xfrm>
          <a:prstGeom prst="roundRect">
            <a:avLst>
              <a:gd fmla="val 16667" name="adj"/>
            </a:avLst>
          </a:prstGeom>
          <a:solidFill>
            <a:srgbClr val="C0E4B6"/>
          </a:solidFill>
          <a:ln cap="flat" cmpd="sng" w="127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5E575A"/>
                </a:solidFill>
                <a:latin typeface="Montserrat"/>
                <a:ea typeface="Montserrat"/>
                <a:cs typeface="Montserrat"/>
                <a:sym typeface="Montserrat"/>
              </a:rPr>
              <a:t>3y ≤ 15</a:t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4817533" y="2389908"/>
            <a:ext cx="973094" cy="385936"/>
          </a:xfrm>
          <a:prstGeom prst="roundRect">
            <a:avLst>
              <a:gd fmla="val 16667" name="adj"/>
            </a:avLst>
          </a:prstGeom>
          <a:solidFill>
            <a:srgbClr val="C0E4B6"/>
          </a:solidFill>
          <a:ln cap="flat" cmpd="sng" w="127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 &gt; y</a:t>
            </a:r>
            <a:endParaRPr/>
          </a:p>
        </p:txBody>
      </p:sp>
      <p:sp>
        <p:nvSpPr>
          <p:cNvPr id="45" name="Google Shape;45;p7"/>
          <p:cNvSpPr/>
          <p:nvPr/>
        </p:nvSpPr>
        <p:spPr>
          <a:xfrm>
            <a:off x="7181836" y="2382488"/>
            <a:ext cx="973094" cy="385936"/>
          </a:xfrm>
          <a:prstGeom prst="roundRect">
            <a:avLst>
              <a:gd fmla="val 16667" name="adj"/>
            </a:avLst>
          </a:prstGeom>
          <a:solidFill>
            <a:srgbClr val="FDD6A5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2y &lt; 13</a:t>
            </a:r>
            <a:endParaRPr/>
          </a:p>
        </p:txBody>
      </p:sp>
      <p:sp>
        <p:nvSpPr>
          <p:cNvPr id="46" name="Google Shape;46;p7"/>
          <p:cNvSpPr/>
          <p:nvPr/>
        </p:nvSpPr>
        <p:spPr>
          <a:xfrm>
            <a:off x="7181836" y="1460345"/>
            <a:ext cx="973094" cy="385936"/>
          </a:xfrm>
          <a:prstGeom prst="roundRect">
            <a:avLst>
              <a:gd fmla="val 16667" name="adj"/>
            </a:avLst>
          </a:prstGeom>
          <a:solidFill>
            <a:srgbClr val="FDD6A5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 ≤ 5</a:t>
            </a:r>
            <a:endParaRPr/>
          </a:p>
        </p:txBody>
      </p:sp>
      <p:sp>
        <p:nvSpPr>
          <p:cNvPr id="47" name="Google Shape;47;p7"/>
          <p:cNvSpPr/>
          <p:nvPr/>
        </p:nvSpPr>
        <p:spPr>
          <a:xfrm>
            <a:off x="7181836" y="1922611"/>
            <a:ext cx="973094" cy="385936"/>
          </a:xfrm>
          <a:prstGeom prst="roundRect">
            <a:avLst>
              <a:gd fmla="val 16667" name="adj"/>
            </a:avLst>
          </a:prstGeom>
          <a:solidFill>
            <a:srgbClr val="FDD6A5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3y &lt; 21</a:t>
            </a:r>
            <a:endParaRPr/>
          </a:p>
        </p:txBody>
      </p:sp>
      <p:pic>
        <p:nvPicPr>
          <p:cNvPr id="48" name="Google Shape;48;p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6199" y="3439383"/>
            <a:ext cx="3424047" cy="989923"/>
          </a:xfrm>
          <a:prstGeom prst="rect">
            <a:avLst/>
          </a:prstGeom>
          <a:noFill/>
          <a:ln>
            <a:noFill/>
          </a:ln>
        </p:spPr>
      </p:pic>
      <p:sp>
        <p:nvSpPr>
          <p:cNvPr id="49" name="Google Shape;49;p7"/>
          <p:cNvSpPr txBox="1"/>
          <p:nvPr/>
        </p:nvSpPr>
        <p:spPr>
          <a:xfrm>
            <a:off x="5817610" y="3423171"/>
            <a:ext cx="441107" cy="49244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-136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0" name="Google Shape;50;p7"/>
          <p:cNvSpPr txBox="1"/>
          <p:nvPr/>
        </p:nvSpPr>
        <p:spPr>
          <a:xfrm>
            <a:off x="5895943" y="3953075"/>
            <a:ext cx="362774" cy="49244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1" name="Google Shape;51;p7"/>
          <p:cNvSpPr txBox="1"/>
          <p:nvPr/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5E575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rgbClr val="5E575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 txBox="1"/>
          <p:nvPr>
            <p:ph idx="1" type="body"/>
          </p:nvPr>
        </p:nvSpPr>
        <p:spPr>
          <a:xfrm>
            <a:off x="521335" y="832553"/>
            <a:ext cx="3916846" cy="422280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70" r="0" t="-577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57" name="Google Shape;57;p8"/>
          <p:cNvSpPr txBox="1"/>
          <p:nvPr>
            <p:ph idx="12" type="sldNum"/>
          </p:nvPr>
        </p:nvSpPr>
        <p:spPr>
          <a:xfrm>
            <a:off x="-4190083" y="480733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58" name="Google Shape;58;p8"/>
          <p:cNvSpPr/>
          <p:nvPr/>
        </p:nvSpPr>
        <p:spPr>
          <a:xfrm>
            <a:off x="4500545" y="832553"/>
            <a:ext cx="4363095" cy="427809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-42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1545124" y="3546949"/>
            <a:ext cx="2625300" cy="570000"/>
          </a:xfrm>
          <a:prstGeom prst="wedgeRoundRectCallout">
            <a:avLst>
              <a:gd fmla="val -61845" name="adj1"/>
              <a:gd fmla="val -43026" name="adj2"/>
              <a:gd fmla="val 16667" name="adj3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60" name="Google Shape;60;p8"/>
          <p:cNvSpPr/>
          <p:nvPr/>
        </p:nvSpPr>
        <p:spPr>
          <a:xfrm>
            <a:off x="4700245" y="3231095"/>
            <a:ext cx="1732820" cy="569627"/>
          </a:xfrm>
          <a:prstGeom prst="roundRect">
            <a:avLst>
              <a:gd fmla="val 16667" name="adj"/>
            </a:avLst>
          </a:prstGeom>
          <a:solidFill>
            <a:srgbClr val="C0E4B6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2y + 12 ≤ 14</a:t>
            </a:r>
            <a:endParaRPr/>
          </a:p>
        </p:txBody>
      </p:sp>
      <p:sp>
        <p:nvSpPr>
          <p:cNvPr id="61" name="Google Shape;61;p8"/>
          <p:cNvSpPr/>
          <p:nvPr/>
        </p:nvSpPr>
        <p:spPr>
          <a:xfrm>
            <a:off x="6886395" y="3231094"/>
            <a:ext cx="1732820" cy="569627"/>
          </a:xfrm>
          <a:prstGeom prst="roundRect">
            <a:avLst>
              <a:gd fmla="val 16667" name="adj"/>
            </a:avLst>
          </a:prstGeom>
          <a:solidFill>
            <a:srgbClr val="FDD6A5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14 ≥ 2(y + 6) </a:t>
            </a:r>
            <a:endParaRPr/>
          </a:p>
        </p:txBody>
      </p:sp>
      <p:sp>
        <p:nvSpPr>
          <p:cNvPr id="62" name="Google Shape;62;p8"/>
          <p:cNvSpPr txBox="1"/>
          <p:nvPr/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5E575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rgbClr val="5E575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63" name="Google Shape;63;p8"/>
          <p:cNvSpPr txBox="1"/>
          <p:nvPr/>
        </p:nvSpPr>
        <p:spPr>
          <a:xfrm>
            <a:off x="501470" y="354147"/>
            <a:ext cx="8299806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GB" sz="2200">
                <a:solidFill>
                  <a:srgbClr val="373737"/>
                </a:solidFill>
                <a:latin typeface="Montserrat"/>
                <a:ea typeface="Montserrat"/>
                <a:cs typeface="Montserrat"/>
                <a:sym typeface="Montserrat"/>
              </a:rPr>
              <a:t>Solving One and Two Step Inequalities</a:t>
            </a:r>
            <a:endParaRPr b="1" i="0" sz="2200" u="none" cap="none" strike="noStrike">
              <a:solidFill>
                <a:srgbClr val="37373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9"/>
          <p:cNvSpPr txBox="1"/>
          <p:nvPr/>
        </p:nvSpPr>
        <p:spPr>
          <a:xfrm>
            <a:off x="457200" y="1431700"/>
            <a:ext cx="6224100" cy="19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Arial"/>
              <a:buNone/>
            </a:pPr>
            <a:r>
              <a:rPr b="0" i="0" lang="en-GB" sz="3000" u="none" cap="none" strike="noStrike">
                <a:solidFill>
                  <a:schemeClr val="dk2"/>
                </a:solidFill>
                <a:latin typeface="Montserrat SemiBold"/>
                <a:ea typeface="Montserrat SemiBold"/>
                <a:cs typeface="Montserrat SemiBold"/>
                <a:sym typeface="Montserrat SemiBold"/>
              </a:rPr>
              <a:t>Answers</a:t>
            </a:r>
            <a:endParaRPr b="0" i="0" sz="3000" u="none" cap="none" strike="noStrike">
              <a:solidFill>
                <a:schemeClr val="dk2"/>
              </a:solidFill>
              <a:latin typeface="Montserrat SemiBold"/>
              <a:ea typeface="Montserrat SemiBold"/>
              <a:cs typeface="Montserrat SemiBold"/>
              <a:sym typeface="Montserrat SemiBold"/>
            </a:endParaRPr>
          </a:p>
        </p:txBody>
      </p:sp>
      <p:sp>
        <p:nvSpPr>
          <p:cNvPr id="69" name="Google Shape;69;p9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r>
              <a:t/>
            </a:r>
            <a:endParaRPr b="0" i="0" sz="800" u="none" cap="none" strike="noStrike">
              <a:solidFill>
                <a:srgbClr val="FFFFFF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70" name="Google Shape;70;p9"/>
          <p:cNvSpPr txBox="1"/>
          <p:nvPr/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5E575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rgbClr val="5E575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>
            <p:ph type="title"/>
          </p:nvPr>
        </p:nvSpPr>
        <p:spPr>
          <a:xfrm>
            <a:off x="501470" y="354147"/>
            <a:ext cx="8299806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SzPts val="2200"/>
              <a:buNone/>
            </a:pPr>
            <a:r>
              <a:rPr lang="en-GB">
                <a:solidFill>
                  <a:srgbClr val="373737"/>
                </a:solidFill>
              </a:rPr>
              <a:t>Solving One and Two Step Inequalities</a:t>
            </a:r>
            <a:endParaRPr>
              <a:solidFill>
                <a:srgbClr val="373737"/>
              </a:solidFill>
            </a:endParaRPr>
          </a:p>
        </p:txBody>
      </p:sp>
      <p:sp>
        <p:nvSpPr>
          <p:cNvPr id="76" name="Google Shape;76;p10"/>
          <p:cNvSpPr txBox="1"/>
          <p:nvPr>
            <p:ph idx="1" type="body"/>
          </p:nvPr>
        </p:nvSpPr>
        <p:spPr>
          <a:xfrm>
            <a:off x="501470" y="814750"/>
            <a:ext cx="3916846" cy="4328749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109" r="0" t="-562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77" name="Google Shape;77;p10"/>
          <p:cNvSpPr txBox="1"/>
          <p:nvPr>
            <p:ph idx="12" type="sldNum"/>
          </p:nvPr>
        </p:nvSpPr>
        <p:spPr>
          <a:xfrm>
            <a:off x="-4190083" y="480733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4343400" y="814751"/>
            <a:ext cx="4500375" cy="42780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5E575A"/>
                </a:solidFill>
                <a:latin typeface="Montserrat"/>
                <a:ea typeface="Montserrat"/>
                <a:cs typeface="Montserrat"/>
                <a:sym typeface="Montserrat"/>
              </a:rPr>
              <a:t>2. Match the number cards with their answers.</a:t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5E575A"/>
                </a:solidFill>
                <a:latin typeface="Montserrat"/>
                <a:ea typeface="Montserrat"/>
                <a:cs typeface="Montserrat"/>
                <a:sym typeface="Montserrat"/>
              </a:rPr>
              <a:t>3. What mistake has Ella made?</a:t>
            </a:r>
            <a:endParaRPr/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t/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b="0" i="0" lang="en-GB" sz="1600" u="none" cap="none" strike="noStrike">
                <a:solidFill>
                  <a:srgbClr val="5E575A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0" i="0" sz="1600" u="none" cap="none" strike="noStrike">
              <a:solidFill>
                <a:srgbClr val="5E575A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79" name="Google Shape;79;p10"/>
          <p:cNvSpPr/>
          <p:nvPr/>
        </p:nvSpPr>
        <p:spPr>
          <a:xfrm>
            <a:off x="4817533" y="1460345"/>
            <a:ext cx="973094" cy="385936"/>
          </a:xfrm>
          <a:prstGeom prst="roundRect">
            <a:avLst>
              <a:gd fmla="val 16667" name="adj"/>
            </a:avLst>
          </a:prstGeom>
          <a:solidFill>
            <a:srgbClr val="C0E4B6"/>
          </a:solidFill>
          <a:ln cap="flat" cmpd="sng" w="127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5E575A"/>
                </a:solidFill>
                <a:latin typeface="Montserrat"/>
                <a:ea typeface="Montserrat"/>
                <a:cs typeface="Montserrat"/>
                <a:sym typeface="Montserrat"/>
              </a:rPr>
              <a:t>y &lt; 6.5</a:t>
            </a:r>
            <a:endParaRPr/>
          </a:p>
        </p:txBody>
      </p:sp>
      <p:sp>
        <p:nvSpPr>
          <p:cNvPr id="80" name="Google Shape;80;p10"/>
          <p:cNvSpPr/>
          <p:nvPr/>
        </p:nvSpPr>
        <p:spPr>
          <a:xfrm>
            <a:off x="4817533" y="1924861"/>
            <a:ext cx="973094" cy="385936"/>
          </a:xfrm>
          <a:prstGeom prst="roundRect">
            <a:avLst>
              <a:gd fmla="val 16667" name="adj"/>
            </a:avLst>
          </a:prstGeom>
          <a:solidFill>
            <a:srgbClr val="C0E4B6"/>
          </a:solidFill>
          <a:ln cap="flat" cmpd="sng" w="127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rgbClr val="5E575A"/>
                </a:solidFill>
                <a:latin typeface="Montserrat"/>
                <a:ea typeface="Montserrat"/>
                <a:cs typeface="Montserrat"/>
                <a:sym typeface="Montserrat"/>
              </a:rPr>
              <a:t>3y ≤ 15</a:t>
            </a:r>
            <a:endParaRPr/>
          </a:p>
        </p:txBody>
      </p:sp>
      <p:sp>
        <p:nvSpPr>
          <p:cNvPr id="81" name="Google Shape;81;p10"/>
          <p:cNvSpPr/>
          <p:nvPr/>
        </p:nvSpPr>
        <p:spPr>
          <a:xfrm>
            <a:off x="4817533" y="2389908"/>
            <a:ext cx="973094" cy="385936"/>
          </a:xfrm>
          <a:prstGeom prst="roundRect">
            <a:avLst>
              <a:gd fmla="val 16667" name="adj"/>
            </a:avLst>
          </a:prstGeom>
          <a:solidFill>
            <a:srgbClr val="C0E4B6"/>
          </a:solidFill>
          <a:ln cap="flat" cmpd="sng" w="12700">
            <a:solidFill>
              <a:srgbClr val="4C8A3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7 &gt; y</a:t>
            </a:r>
            <a:endParaRPr/>
          </a:p>
        </p:txBody>
      </p:sp>
      <p:sp>
        <p:nvSpPr>
          <p:cNvPr id="82" name="Google Shape;82;p10"/>
          <p:cNvSpPr/>
          <p:nvPr/>
        </p:nvSpPr>
        <p:spPr>
          <a:xfrm>
            <a:off x="7181836" y="2382488"/>
            <a:ext cx="973094" cy="385936"/>
          </a:xfrm>
          <a:prstGeom prst="roundRect">
            <a:avLst>
              <a:gd fmla="val 16667" name="adj"/>
            </a:avLst>
          </a:prstGeom>
          <a:solidFill>
            <a:srgbClr val="FDD6A5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2y &lt; 13</a:t>
            </a:r>
            <a:endParaRPr/>
          </a:p>
        </p:txBody>
      </p:sp>
      <p:sp>
        <p:nvSpPr>
          <p:cNvPr id="83" name="Google Shape;83;p10"/>
          <p:cNvSpPr/>
          <p:nvPr/>
        </p:nvSpPr>
        <p:spPr>
          <a:xfrm>
            <a:off x="7181836" y="1460345"/>
            <a:ext cx="973094" cy="385936"/>
          </a:xfrm>
          <a:prstGeom prst="roundRect">
            <a:avLst>
              <a:gd fmla="val 16667" name="adj"/>
            </a:avLst>
          </a:prstGeom>
          <a:solidFill>
            <a:srgbClr val="FDD6A5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y ≤ 5</a:t>
            </a:r>
            <a:endParaRPr/>
          </a:p>
        </p:txBody>
      </p:sp>
      <p:sp>
        <p:nvSpPr>
          <p:cNvPr id="84" name="Google Shape;84;p10"/>
          <p:cNvSpPr/>
          <p:nvPr/>
        </p:nvSpPr>
        <p:spPr>
          <a:xfrm>
            <a:off x="7181836" y="1922611"/>
            <a:ext cx="973094" cy="385936"/>
          </a:xfrm>
          <a:prstGeom prst="roundRect">
            <a:avLst>
              <a:gd fmla="val 16667" name="adj"/>
            </a:avLst>
          </a:prstGeom>
          <a:solidFill>
            <a:srgbClr val="FDD6A5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3y &lt; 21</a:t>
            </a:r>
            <a:endParaRPr/>
          </a:p>
        </p:txBody>
      </p:sp>
      <p:pic>
        <p:nvPicPr>
          <p:cNvPr id="85" name="Google Shape;85;p1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36199" y="3439383"/>
            <a:ext cx="3424047" cy="989923"/>
          </a:xfrm>
          <a:prstGeom prst="rect">
            <a:avLst/>
          </a:prstGeom>
          <a:noFill/>
          <a:ln>
            <a:noFill/>
          </a:ln>
        </p:spPr>
      </p:pic>
      <p:sp>
        <p:nvSpPr>
          <p:cNvPr id="86" name="Google Shape;86;p10"/>
          <p:cNvSpPr txBox="1"/>
          <p:nvPr/>
        </p:nvSpPr>
        <p:spPr>
          <a:xfrm>
            <a:off x="5817610" y="3423171"/>
            <a:ext cx="441107" cy="492443"/>
          </a:xfrm>
          <a:prstGeom prst="rect">
            <a:avLst/>
          </a:prstGeom>
          <a:blipFill rotWithShape="1">
            <a:blip r:embed="rId5">
              <a:alphaModFix/>
            </a:blip>
            <a:stretch>
              <a:fillRect b="0" l="0" r="-1368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7" name="Google Shape;87;p10"/>
          <p:cNvSpPr txBox="1"/>
          <p:nvPr/>
        </p:nvSpPr>
        <p:spPr>
          <a:xfrm>
            <a:off x="5895943" y="3953075"/>
            <a:ext cx="362774" cy="492443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0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88" name="Google Shape;88;p10"/>
          <p:cNvSpPr txBox="1"/>
          <p:nvPr/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5E575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rgbClr val="5E575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89" name="Google Shape;89;p10"/>
          <p:cNvSpPr txBox="1"/>
          <p:nvPr/>
        </p:nvSpPr>
        <p:spPr>
          <a:xfrm>
            <a:off x="794405" y="1922611"/>
            <a:ext cx="1071619" cy="30777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9607" l="0" r="0" t="-19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0" name="Google Shape;90;p10"/>
          <p:cNvSpPr txBox="1"/>
          <p:nvPr/>
        </p:nvSpPr>
        <p:spPr>
          <a:xfrm>
            <a:off x="817298" y="2554125"/>
            <a:ext cx="1071619" cy="30777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9998" l="0" r="0" t="-3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1" name="Google Shape;91;p10"/>
          <p:cNvSpPr/>
          <p:nvPr/>
        </p:nvSpPr>
        <p:spPr>
          <a:xfrm>
            <a:off x="794405" y="3204079"/>
            <a:ext cx="1264770" cy="307777"/>
          </a:xfrm>
          <a:prstGeom prst="rect">
            <a:avLst/>
          </a:prstGeom>
          <a:blipFill rotWithShape="1">
            <a:blip r:embed="rId9">
              <a:alphaModFix/>
            </a:blip>
            <a:stretch>
              <a:fillRect b="-19998" l="0" r="0" t="-3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2" name="Google Shape;92;p10"/>
          <p:cNvSpPr/>
          <p:nvPr/>
        </p:nvSpPr>
        <p:spPr>
          <a:xfrm>
            <a:off x="794405" y="3799729"/>
            <a:ext cx="587661" cy="442493"/>
          </a:xfrm>
          <a:prstGeom prst="rect">
            <a:avLst/>
          </a:prstGeom>
          <a:blipFill rotWithShape="1">
            <a:blip r:embed="rId10">
              <a:alphaModFix/>
            </a:blip>
            <a:stretch>
              <a:fillRect b="-410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3" name="Google Shape;93;p10"/>
          <p:cNvSpPr/>
          <p:nvPr/>
        </p:nvSpPr>
        <p:spPr>
          <a:xfrm>
            <a:off x="2519499" y="1922611"/>
            <a:ext cx="600485" cy="307777"/>
          </a:xfrm>
          <a:prstGeom prst="rect">
            <a:avLst/>
          </a:prstGeom>
          <a:blipFill rotWithShape="1">
            <a:blip r:embed="rId11">
              <a:alphaModFix/>
            </a:blip>
            <a:stretch>
              <a:fillRect b="-19607" l="0" r="-2019" t="-19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4" name="Google Shape;94;p10"/>
          <p:cNvSpPr/>
          <p:nvPr/>
        </p:nvSpPr>
        <p:spPr>
          <a:xfrm>
            <a:off x="2530573" y="2554124"/>
            <a:ext cx="781624" cy="307777"/>
          </a:xfrm>
          <a:prstGeom prst="rect">
            <a:avLst/>
          </a:prstGeom>
          <a:blipFill rotWithShape="1">
            <a:blip r:embed="rId12">
              <a:alphaModFix/>
            </a:blip>
            <a:stretch>
              <a:fillRect b="-19998" l="0" r="-2342" t="-3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5" name="Google Shape;95;p10"/>
          <p:cNvSpPr/>
          <p:nvPr/>
        </p:nvSpPr>
        <p:spPr>
          <a:xfrm>
            <a:off x="2494133" y="3204078"/>
            <a:ext cx="1258358" cy="307777"/>
          </a:xfrm>
          <a:prstGeom prst="rect">
            <a:avLst/>
          </a:prstGeom>
          <a:blipFill rotWithShape="1">
            <a:blip r:embed="rId13">
              <a:alphaModFix/>
            </a:blip>
            <a:stretch>
              <a:fillRect b="-19998" l="0" r="0" t="-3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96" name="Google Shape;96;p10"/>
          <p:cNvSpPr/>
          <p:nvPr/>
        </p:nvSpPr>
        <p:spPr>
          <a:xfrm>
            <a:off x="2569570" y="3785849"/>
            <a:ext cx="838819" cy="442493"/>
          </a:xfrm>
          <a:prstGeom prst="rect">
            <a:avLst/>
          </a:prstGeom>
          <a:blipFill rotWithShape="1">
            <a:blip r:embed="rId14">
              <a:alphaModFix/>
            </a:blip>
            <a:stretch>
              <a:fillRect b="-4109" l="0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cxnSp>
        <p:nvCxnSpPr>
          <p:cNvPr id="97" name="Google Shape;97;p10"/>
          <p:cNvCxnSpPr/>
          <p:nvPr/>
        </p:nvCxnSpPr>
        <p:spPr>
          <a:xfrm>
            <a:off x="5789573" y="1682568"/>
            <a:ext cx="1364554" cy="884323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8" name="Google Shape;98;p10"/>
          <p:cNvCxnSpPr/>
          <p:nvPr/>
        </p:nvCxnSpPr>
        <p:spPr>
          <a:xfrm flipH="1" rot="10800000">
            <a:off x="5803954" y="1629383"/>
            <a:ext cx="1357930" cy="503453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cxnSp>
        <p:nvCxnSpPr>
          <p:cNvPr id="99" name="Google Shape;99;p10"/>
          <p:cNvCxnSpPr/>
          <p:nvPr/>
        </p:nvCxnSpPr>
        <p:spPr>
          <a:xfrm flipH="1" rot="10800000">
            <a:off x="5800076" y="2111381"/>
            <a:ext cx="1357930" cy="503453"/>
          </a:xfrm>
          <a:prstGeom prst="straightConnector1">
            <a:avLst/>
          </a:prstGeom>
          <a:noFill/>
          <a:ln cap="flat" cmpd="sng" w="12700">
            <a:solidFill>
              <a:srgbClr val="FF0000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100" name="Google Shape;100;p10"/>
          <p:cNvSpPr txBox="1"/>
          <p:nvPr/>
        </p:nvSpPr>
        <p:spPr>
          <a:xfrm>
            <a:off x="4745736" y="4366016"/>
            <a:ext cx="3794760" cy="492443"/>
          </a:xfrm>
          <a:prstGeom prst="rect">
            <a:avLst/>
          </a:prstGeom>
          <a:blipFill rotWithShape="1">
            <a:blip r:embed="rId15">
              <a:alphaModFix/>
            </a:blip>
            <a:stretch>
              <a:fillRect b="0" l="-159" r="0" t="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1"/>
          <p:cNvSpPr txBox="1"/>
          <p:nvPr>
            <p:ph idx="1" type="body"/>
          </p:nvPr>
        </p:nvSpPr>
        <p:spPr>
          <a:xfrm>
            <a:off x="521335" y="832553"/>
            <a:ext cx="3916846" cy="4222808"/>
          </a:xfrm>
          <a:prstGeom prst="rect">
            <a:avLst/>
          </a:prstGeom>
          <a:blipFill rotWithShape="1">
            <a:blip r:embed="rId3">
              <a:alphaModFix/>
            </a:blip>
            <a:stretch>
              <a:fillRect b="0" l="-3270" r="0" t="-577"/>
            </a:stretch>
          </a:blipFill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45720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 </a:t>
            </a:r>
            <a:endParaRPr/>
          </a:p>
        </p:txBody>
      </p:sp>
      <p:sp>
        <p:nvSpPr>
          <p:cNvPr id="106" name="Google Shape;106;p11"/>
          <p:cNvSpPr txBox="1"/>
          <p:nvPr>
            <p:ph idx="12" type="sldNum"/>
          </p:nvPr>
        </p:nvSpPr>
        <p:spPr>
          <a:xfrm>
            <a:off x="-4190083" y="480733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1"/>
          <p:cNvSpPr/>
          <p:nvPr/>
        </p:nvSpPr>
        <p:spPr>
          <a:xfrm>
            <a:off x="4500545" y="832553"/>
            <a:ext cx="4363095" cy="4278094"/>
          </a:xfrm>
          <a:prstGeom prst="rect">
            <a:avLst/>
          </a:prstGeom>
          <a:blipFill rotWithShape="1">
            <a:blip r:embed="rId4">
              <a:alphaModFix/>
            </a:blip>
            <a:stretch>
              <a:fillRect b="0" l="0" r="0" t="-427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8" name="Google Shape;108;p11"/>
          <p:cNvSpPr/>
          <p:nvPr/>
        </p:nvSpPr>
        <p:spPr>
          <a:xfrm>
            <a:off x="1565099" y="3427099"/>
            <a:ext cx="2625244" cy="569960"/>
          </a:xfrm>
          <a:prstGeom prst="wedgeRoundRectCallout">
            <a:avLst>
              <a:gd fmla="val -61845" name="adj1"/>
              <a:gd fmla="val -43026" name="adj2"/>
              <a:gd fmla="val 16667" name="adj3"/>
            </a:avLst>
          </a:prstGeom>
          <a:blipFill rotWithShape="1">
            <a:blip r:embed="rId5">
              <a:alphaModFix/>
            </a:blip>
            <a:stretch>
              <a:fillRect b="0" l="0" r="0" t="0"/>
            </a:stretch>
          </a:blip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09" name="Google Shape;109;p11"/>
          <p:cNvSpPr/>
          <p:nvPr/>
        </p:nvSpPr>
        <p:spPr>
          <a:xfrm>
            <a:off x="4700245" y="3231095"/>
            <a:ext cx="1732820" cy="569627"/>
          </a:xfrm>
          <a:prstGeom prst="roundRect">
            <a:avLst>
              <a:gd fmla="val 16667" name="adj"/>
            </a:avLst>
          </a:prstGeom>
          <a:solidFill>
            <a:srgbClr val="C0E4B6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2y + 12 ≤ 14</a:t>
            </a:r>
            <a:endParaRPr/>
          </a:p>
        </p:txBody>
      </p:sp>
      <p:sp>
        <p:nvSpPr>
          <p:cNvPr id="110" name="Google Shape;110;p11"/>
          <p:cNvSpPr/>
          <p:nvPr/>
        </p:nvSpPr>
        <p:spPr>
          <a:xfrm>
            <a:off x="6886395" y="3231094"/>
            <a:ext cx="1732820" cy="569627"/>
          </a:xfrm>
          <a:prstGeom prst="roundRect">
            <a:avLst>
              <a:gd fmla="val 16667" name="adj"/>
            </a:avLst>
          </a:prstGeom>
          <a:solidFill>
            <a:srgbClr val="FDD6A5"/>
          </a:solidFill>
          <a:ln cap="flat" cmpd="sng" w="1270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600" u="none" cap="none" strike="noStrike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rPr>
              <a:t>14 ≥ 2(y + 6) </a:t>
            </a:r>
            <a:endParaRPr/>
          </a:p>
        </p:txBody>
      </p:sp>
      <p:sp>
        <p:nvSpPr>
          <p:cNvPr id="111" name="Google Shape;111;p11"/>
          <p:cNvSpPr txBox="1"/>
          <p:nvPr/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"/>
              <a:buFont typeface="Arial"/>
              <a:buNone/>
            </a:pPr>
            <a:fld id="{00000000-1234-1234-1234-123412341234}" type="slidenum">
              <a:rPr b="0" i="0" lang="en-GB" sz="800" u="none" cap="none" strike="noStrike">
                <a:solidFill>
                  <a:srgbClr val="5E575A"/>
                </a:solidFill>
                <a:latin typeface="Montserrat Medium"/>
                <a:ea typeface="Montserrat Medium"/>
                <a:cs typeface="Montserrat Medium"/>
                <a:sym typeface="Montserrat Medium"/>
              </a:rPr>
              <a:t>‹#›</a:t>
            </a:fld>
            <a:endParaRPr b="0" i="0" sz="800" u="none" cap="none" strike="noStrike">
              <a:solidFill>
                <a:srgbClr val="5E575A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12" name="Google Shape;112;p11"/>
          <p:cNvSpPr txBox="1"/>
          <p:nvPr/>
        </p:nvSpPr>
        <p:spPr>
          <a:xfrm>
            <a:off x="501470" y="354147"/>
            <a:ext cx="8299806" cy="478406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200"/>
              <a:buFont typeface="Arial"/>
              <a:buNone/>
            </a:pPr>
            <a:r>
              <a:rPr b="1" lang="en-GB" sz="2200">
                <a:solidFill>
                  <a:srgbClr val="373737"/>
                </a:solidFill>
                <a:latin typeface="Montserrat"/>
                <a:ea typeface="Montserrat"/>
                <a:cs typeface="Montserrat"/>
                <a:sym typeface="Montserrat"/>
              </a:rPr>
              <a:t>Solving One and Two Step Inequalities</a:t>
            </a:r>
            <a:endParaRPr b="1" i="0" sz="2200" u="none" cap="none" strike="noStrike">
              <a:solidFill>
                <a:srgbClr val="373737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3" name="Google Shape;113;p11"/>
          <p:cNvSpPr txBox="1"/>
          <p:nvPr/>
        </p:nvSpPr>
        <p:spPr>
          <a:xfrm>
            <a:off x="2075688" y="1296652"/>
            <a:ext cx="10789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 &lt; 1</a:t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4" name="Google Shape;114;p11"/>
          <p:cNvSpPr txBox="1"/>
          <p:nvPr/>
        </p:nvSpPr>
        <p:spPr>
          <a:xfrm>
            <a:off x="2075688" y="1897343"/>
            <a:ext cx="107899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t ≥ 4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5" name="Google Shape;115;p11"/>
          <p:cNvSpPr txBox="1"/>
          <p:nvPr/>
        </p:nvSpPr>
        <p:spPr>
          <a:xfrm>
            <a:off x="2075688" y="2580382"/>
            <a:ext cx="1703330" cy="307777"/>
          </a:xfrm>
          <a:prstGeom prst="rect">
            <a:avLst/>
          </a:prstGeom>
          <a:blipFill rotWithShape="1">
            <a:blip r:embed="rId6">
              <a:alphaModFix/>
            </a:blip>
            <a:stretch>
              <a:fillRect b="-19607" l="0" r="0" t="-1960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6" name="Google Shape;116;p11"/>
          <p:cNvSpPr txBox="1"/>
          <p:nvPr/>
        </p:nvSpPr>
        <p:spPr>
          <a:xfrm>
            <a:off x="2075688" y="4066245"/>
            <a:ext cx="2011680" cy="52322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Yes, they show the same thing 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7" name="Google Shape;117;p11"/>
          <p:cNvSpPr txBox="1"/>
          <p:nvPr/>
        </p:nvSpPr>
        <p:spPr>
          <a:xfrm>
            <a:off x="6548355" y="1279356"/>
            <a:ext cx="1284459" cy="307777"/>
          </a:xfrm>
          <a:prstGeom prst="rect">
            <a:avLst/>
          </a:prstGeom>
          <a:blipFill rotWithShape="1">
            <a:blip r:embed="rId7">
              <a:alphaModFix/>
            </a:blip>
            <a:stretch>
              <a:fillRect b="-19998" l="0" r="0" t="-3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  <p:sp>
        <p:nvSpPr>
          <p:cNvPr id="118" name="Google Shape;118;p11"/>
          <p:cNvSpPr txBox="1"/>
          <p:nvPr/>
        </p:nvSpPr>
        <p:spPr>
          <a:xfrm>
            <a:off x="6548355" y="2060930"/>
            <a:ext cx="1284459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a &lt; 4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19" name="Google Shape;119;p11"/>
          <p:cNvSpPr/>
          <p:nvPr/>
        </p:nvSpPr>
        <p:spPr>
          <a:xfrm>
            <a:off x="6533032" y="2816754"/>
            <a:ext cx="657552" cy="30777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127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solidFill>
                  <a:srgbClr val="FF0000"/>
                </a:solidFill>
                <a:latin typeface="Montserrat"/>
                <a:ea typeface="Montserrat"/>
                <a:cs typeface="Montserrat"/>
                <a:sym typeface="Montserrat"/>
              </a:rPr>
              <a:t>YES</a:t>
            </a:r>
            <a:endParaRPr b="0" i="0" sz="1400" u="none" cap="none" strike="noStrike">
              <a:solidFill>
                <a:srgbClr val="FF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1"/>
          <p:cNvSpPr/>
          <p:nvPr/>
        </p:nvSpPr>
        <p:spPr>
          <a:xfrm>
            <a:off x="6080244" y="3998955"/>
            <a:ext cx="705642" cy="307777"/>
          </a:xfrm>
          <a:prstGeom prst="rect">
            <a:avLst/>
          </a:prstGeom>
          <a:blipFill rotWithShape="1">
            <a:blip r:embed="rId8">
              <a:alphaModFix/>
            </a:blip>
            <a:stretch>
              <a:fillRect b="-19998" l="0" r="0" t="-3998"/>
            </a:stretch>
          </a:blipFill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en-GB" sz="1400" u="none" cap="none" strike="noStrike"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