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10287000" cx="18288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B76AA2E-44F9-417E-9787-41CDB8F5FEF1}">
  <a:tblStyle styleId="{6B76AA2E-44F9-417E-9787-41CDB8F5FEF1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Montserra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bce6e23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bce6e23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bce6720c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bce6720c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cbce6720c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cbce6720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cbce6720c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cbce6720c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cbce6720c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cbce6720c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cbce6720c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cbce6720c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cbce6720c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cbce6720c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cbce6720c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8cbce6720c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Exam Technique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rgbClr val="4B3241"/>
                </a:solidFill>
              </a:rPr>
              <a:t>(Downloadable student document)</a:t>
            </a:r>
            <a:endParaRPr sz="4000"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Combined Science - Biology - KS4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Organisation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Humphries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/>
          <p:nvPr/>
        </p:nvSpPr>
        <p:spPr>
          <a:xfrm>
            <a:off x="17300875" y="8752725"/>
            <a:ext cx="987000" cy="1534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Independent Task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9" name="Google Shape;89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/>
              <a:t>Describe 3 adaptations of the alveoli (3)</a:t>
            </a:r>
            <a:endParaRPr b="1" sz="3500"/>
          </a:p>
          <a:p>
            <a:pPr indent="0" lvl="0" marL="45720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b="1" sz="3500"/>
          </a:p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6" name="Google Shape;96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Independent Task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7" name="Google Shape;97;p16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/>
              <a:t>Describe 2 adaptations of the xylem (2)</a:t>
            </a:r>
            <a:endParaRPr b="1" sz="3500"/>
          </a:p>
          <a:p>
            <a:pPr indent="0" lvl="0" marL="45720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b="1" sz="3500"/>
          </a:p>
        </p:txBody>
      </p:sp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4" name="Google Shape;104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Independent Task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5" name="Google Shape;105;p17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/>
              <a:t>Describe 2 adaptations of the phloem (2)</a:t>
            </a:r>
            <a:endParaRPr b="1" sz="35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500" u="sng"/>
          </a:p>
          <a:p>
            <a:pPr indent="0" lvl="0" marL="45720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b="1" sz="3500"/>
          </a:p>
        </p:txBody>
      </p:sp>
      <p:sp>
        <p:nvSpPr>
          <p:cNvPr id="106" name="Google Shape;106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2" name="Google Shape;112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Independent Task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3" name="Google Shape;113;p18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/>
              <a:t>Explain why increasing pH reduces enzyme activity (3)</a:t>
            </a:r>
            <a:endParaRPr b="1" sz="35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500" u="sng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500"/>
          </a:p>
          <a:p>
            <a:pPr indent="0" lvl="0" marL="45720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b="1" sz="3500"/>
          </a:p>
        </p:txBody>
      </p:sp>
      <p:sp>
        <p:nvSpPr>
          <p:cNvPr id="114" name="Google Shape;114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0" name="Google Shape;120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Independent Task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/>
              <a:t>Explain why increasing temperature increases the rate of transpiration (3)</a:t>
            </a:r>
            <a:endParaRPr b="1" sz="35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5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500"/>
          </a:p>
          <a:p>
            <a:pPr indent="0" lvl="0" marL="45720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b="1" sz="3500"/>
          </a:p>
        </p:txBody>
      </p:sp>
      <p:sp>
        <p:nvSpPr>
          <p:cNvPr id="122" name="Google Shape;122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8" name="Google Shape;128;p2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Independent Task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/>
              <a:t>Explain why increasing wind speed increases the rate of transpiration (3)</a:t>
            </a:r>
            <a:endParaRPr b="1" sz="35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5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500"/>
          </a:p>
          <a:p>
            <a:pPr indent="0" lvl="0" marL="45720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b="1" sz="3500"/>
          </a:p>
        </p:txBody>
      </p:sp>
      <p:sp>
        <p:nvSpPr>
          <p:cNvPr id="130" name="Google Shape;130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917950" y="2199450"/>
            <a:ext cx="116829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‘Spending too much time watching TV causes CHD’ Evaluate this claim (4)</a:t>
            </a:r>
            <a:endParaRPr sz="3500" u="sng"/>
          </a:p>
          <a:p>
            <a:pPr indent="0" lvl="0" marL="45720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FF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45720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 u="sng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136" name="Google Shape;136;p21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37" name="Google Shape;137;p2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Independent Task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8" name="Google Shape;138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39" name="Google Shape;139;p21"/>
          <p:cNvGraphicFramePr/>
          <p:nvPr/>
        </p:nvGraphicFramePr>
        <p:xfrm>
          <a:off x="12600825" y="2723288"/>
          <a:ext cx="3000000" cy="3000000"/>
        </p:xfrm>
        <a:graphic>
          <a:graphicData uri="http://schemas.openxmlformats.org/drawingml/2006/table">
            <a:tbl>
              <a:tblPr>
                <a:solidFill>
                  <a:srgbClr val="FFFFFF"/>
                </a:solidFill>
                <a:tableStyleId>{6B76AA2E-44F9-417E-9787-41CDB8F5FEF1}</a:tableStyleId>
              </a:tblPr>
              <a:tblGrid>
                <a:gridCol w="1421025"/>
                <a:gridCol w="1421025"/>
                <a:gridCol w="1606750"/>
              </a:tblGrid>
              <a:tr h="712050">
                <a:tc>
                  <a:txBody>
                    <a:bodyPr/>
                    <a:lstStyle/>
                    <a:p>
                      <a:pPr indent="0" lvl="0" marL="50800" marR="508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b="1" lang="en-GB" sz="18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Country</a:t>
                      </a:r>
                      <a:endParaRPr b="1" sz="18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50800" marR="508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b="1" lang="en-GB" sz="18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Number of deaths from CHD </a:t>
                      </a:r>
                      <a:endParaRPr b="1" sz="18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50800" marR="508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b="1" lang="en-GB" sz="18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Hours watching TV per year</a:t>
                      </a:r>
                      <a:endParaRPr b="1" sz="18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indent="0" lvl="0" marL="50800" marR="508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8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 sz="18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230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50800" marR="508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8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240</a:t>
                      </a:r>
                      <a:endParaRPr sz="18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indent="0" lvl="0" marL="50800" marR="508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8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</a:t>
                      </a:r>
                      <a:endParaRPr sz="18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110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50800" marR="508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8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350</a:t>
                      </a:r>
                      <a:endParaRPr sz="18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indent="0" lvl="0" marL="50800" marR="508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8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</a:t>
                      </a:r>
                      <a:endParaRPr sz="18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295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50800" marR="508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8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500</a:t>
                      </a:r>
                      <a:endParaRPr sz="18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indent="0" lvl="0" marL="50800" marR="508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8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</a:t>
                      </a:r>
                      <a:endParaRPr sz="18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155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50800" marR="508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8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225</a:t>
                      </a:r>
                      <a:endParaRPr sz="18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indent="0" lvl="0" marL="50800" marR="508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8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endParaRPr sz="18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260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50800" marR="508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8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160</a:t>
                      </a:r>
                      <a:endParaRPr sz="18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