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1" r:id="rId5"/>
    <p:sldMasterId id="2147483692" r:id="rId6"/>
    <p:sldMasterId id="214748369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</p:sldIdLst>
  <p:sldSz cy="5143500" cx="9144000"/>
  <p:notesSz cx="6858000" cy="9144000"/>
  <p:embeddedFontLst>
    <p:embeddedFont>
      <p:font typeface="Montserrat SemiBold"/>
      <p:regular r:id="rId20"/>
      <p:bold r:id="rId21"/>
      <p:italic r:id="rId22"/>
      <p:boldItalic r:id="rId23"/>
    </p:embeddedFont>
    <p:embeddedFont>
      <p:font typeface="Montserrat"/>
      <p:regular r:id="rId24"/>
      <p:bold r:id="rId25"/>
      <p:italic r:id="rId26"/>
      <p:boldItalic r:id="rId27"/>
    </p:embeddedFont>
    <p:embeddedFont>
      <p:font typeface="Montserrat Medium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F3D6AFA-0567-4B95-8CAC-43AF900F1EC6}">
  <a:tblStyle styleId="{9F3D6AFA-0567-4B95-8CAC-43AF900F1EC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regular.fntdata"/><Relationship Id="rId22" Type="http://schemas.openxmlformats.org/officeDocument/2006/relationships/font" Target="fonts/MontserratSemiBold-italic.fntdata"/><Relationship Id="rId21" Type="http://schemas.openxmlformats.org/officeDocument/2006/relationships/font" Target="fonts/MontserratSemiBold-bold.fntdata"/><Relationship Id="rId24" Type="http://schemas.openxmlformats.org/officeDocument/2006/relationships/font" Target="fonts/Montserrat-regular.fntdata"/><Relationship Id="rId23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MontserratMedium-regular.fntdata"/><Relationship Id="rId27" Type="http://schemas.openxmlformats.org/officeDocument/2006/relationships/font" Target="fonts/Montserrat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MontserratMedium-bold.fntdata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font" Target="fonts/MontserratMedium-boldItalic.fntdata"/><Relationship Id="rId30" Type="http://schemas.openxmlformats.org/officeDocument/2006/relationships/font" Target="fonts/MontserratMedium-italic.fntdata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8e27f1d3bc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8e27f1d3bc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8ff911fb53_0_6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8ff911fb53_0_6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8e27f1d3bc_0_26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8e27f1d3bc_0_26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8e27f1d3bc_0_3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8e27f1d3bc_0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8ff911fb53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8ff911fb5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8ff911fb5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8ff911fb5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8e27f1d3bc_0_9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8e27f1d3bc_0_9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8ff911fb53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8ff911fb53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8ff911fb53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8ff911fb53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8ff911fb53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8ff911fb53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96283f0f9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96283f0f9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1" name="Google Shape;81;p14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3" name="Google Shape;83;p14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7" name="Google Shape;87;p1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8" name="Google Shape;88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6" name="Google Shape;96;p17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7" name="Google Shape;97;p1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98" name="Google Shape;98;p17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2" name="Google Shape;102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4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0" name="Google Shape;110;p20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1" name="Google Shape;111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2" name="Google Shape;112;p20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5" name="Google Shape;115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8" name="Google Shape;118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20" name="Google Shape;120;p22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1" name="Google Shape;121;p22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22" name="Google Shape;122;p22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3" name="Google Shape;123;p22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24" name="Google Shape;124;p22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8" name="Google Shape;128;p2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9" name="Google Shape;129;p23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0" name="Google Shape;130;p23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31" name="Google Shape;131;p23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2" name="Google Shape;132;p23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33" name="Google Shape;133;p23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4" name="Google Shape;134;p23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5" name="Google Shape;135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8" name="Google Shape;138;p24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40" name="Google Shape;140;p24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1" name="Google Shape;141;p24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42" name="Google Shape;142;p24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3" name="Google Shape;143;p24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44" name="Google Shape;144;p24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5" name="Google Shape;145;p24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46" name="Google Shape;146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9" name="Google Shape;149;p2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50" name="Google Shape;150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53" name="Google Shape;153;p26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54" name="Google Shape;154;p2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/>
          <p:nvPr>
            <p:ph type="title"/>
          </p:nvPr>
        </p:nvSpPr>
        <p:spPr>
          <a:xfrm>
            <a:off x="628650" y="332305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1" name="Google Shape;161;p2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1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4" name="Google Shape;164;p30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65" name="Google Shape;165;p3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66" name="Google Shape;166;p3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67" name="Google Shape;167;p3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0" name="Google Shape;170;p31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71" name="Google Shape;171;p3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9" name="Google Shape;179;p33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80" name="Google Shape;180;p33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81" name="Google Shape;181;p33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3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5" name="Google Shape;185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86" name="Google Shape;186;p3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9" name="Google Shape;189;p3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4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6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2" name="Google Shape;192;p3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3" name="Google Shape;193;p36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4" name="Google Shape;194;p3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5" name="Google Shape;195;p36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8" name="Google Shape;198;p3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1" name="Google Shape;201;p3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2" name="Google Shape;202;p38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3" name="Google Shape;203;p38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4" name="Google Shape;204;p38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205" name="Google Shape;205;p38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6" name="Google Shape;206;p38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207" name="Google Shape;207;p38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8" name="Google Shape;208;p38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1" name="Google Shape;211;p3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2" name="Google Shape;212;p39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3" name="Google Shape;213;p39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14" name="Google Shape;214;p39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5" name="Google Shape;215;p39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16" name="Google Shape;216;p39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7" name="Google Shape;217;p39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8" name="Google Shape;218;p3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1" name="Google Shape;221;p4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22" name="Google Shape;222;p40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3" name="Google Shape;223;p40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24" name="Google Shape;224;p40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5" name="Google Shape;225;p40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26" name="Google Shape;226;p40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7" name="Google Shape;227;p40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28" name="Google Shape;228;p40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9" name="Google Shape;229;p4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1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32" name="Google Shape;232;p41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3" name="Google Shape;233;p4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2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36" name="Google Shape;236;p42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237" name="Google Shape;237;p42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3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5"/>
          <p:cNvSpPr txBox="1"/>
          <p:nvPr>
            <p:ph type="title"/>
          </p:nvPr>
        </p:nvSpPr>
        <p:spPr>
          <a:xfrm>
            <a:off x="628650" y="332305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4" name="Google Shape;244;p4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7" name="Google Shape;247;p4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48" name="Google Shape;248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0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2.xml"/><Relationship Id="rId16" Type="http://schemas.openxmlformats.org/officeDocument/2006/relationships/theme" Target="../theme/theme4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91" name="Google Shape;91;p1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2" name="Google Shape;92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74" name="Google Shape;174;p32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75" name="Google Shape;175;p3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6" name="Google Shape;176;p32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18.png"/><Relationship Id="rId5" Type="http://schemas.openxmlformats.org/officeDocument/2006/relationships/image" Target="../media/image21.png"/><Relationship Id="rId6" Type="http://schemas.openxmlformats.org/officeDocument/2006/relationships/image" Target="../media/image24.png"/><Relationship Id="rId7" Type="http://schemas.openxmlformats.org/officeDocument/2006/relationships/image" Target="../media/image20.png"/><Relationship Id="rId8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5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8.png"/><Relationship Id="rId5" Type="http://schemas.openxmlformats.org/officeDocument/2006/relationships/image" Target="../media/image21.png"/><Relationship Id="rId6" Type="http://schemas.openxmlformats.org/officeDocument/2006/relationships/image" Target="../media/image24.png"/><Relationship Id="rId7" Type="http://schemas.openxmlformats.org/officeDocument/2006/relationships/image" Target="../media/image20.png"/><Relationship Id="rId8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7"/>
          <p:cNvSpPr txBox="1"/>
          <p:nvPr>
            <p:ph type="ctrTitle"/>
          </p:nvPr>
        </p:nvSpPr>
        <p:spPr>
          <a:xfrm>
            <a:off x="458975" y="1275950"/>
            <a:ext cx="5893200" cy="206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Say what you do on a specific day vs as part of a daily routine (Part 1/2)</a:t>
            </a:r>
            <a:endParaRPr sz="2600">
              <a:solidFill>
                <a:srgbClr val="4B324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300"/>
              <a:buChar char="-"/>
            </a:pPr>
            <a:r>
              <a:rPr lang="en-GB" sz="2300">
                <a:solidFill>
                  <a:srgbClr val="4B3241"/>
                </a:solidFill>
              </a:rPr>
              <a:t>Present tense regular -IR verbs </a:t>
            </a:r>
            <a:endParaRPr sz="2300">
              <a:solidFill>
                <a:srgbClr val="4B324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3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4B3241"/>
                </a:solidFill>
              </a:rPr>
              <a:t>Downloadable Resource</a:t>
            </a:r>
            <a:endParaRPr sz="2600">
              <a:solidFill>
                <a:srgbClr val="4B3241"/>
              </a:solidFill>
            </a:endParaRPr>
          </a:p>
        </p:txBody>
      </p:sp>
      <p:sp>
        <p:nvSpPr>
          <p:cNvPr id="254" name="Google Shape;254;p47"/>
          <p:cNvSpPr txBox="1"/>
          <p:nvPr>
            <p:ph idx="1" type="subTitle"/>
          </p:nvPr>
        </p:nvSpPr>
        <p:spPr>
          <a:xfrm>
            <a:off x="459000" y="296950"/>
            <a:ext cx="8226000" cy="38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French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255" name="Google Shape;255;p4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Madame Johnson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256" name="Google Shape;256;p47"/>
          <p:cNvSpPr/>
          <p:nvPr/>
        </p:nvSpPr>
        <p:spPr>
          <a:xfrm>
            <a:off x="8689400" y="4364175"/>
            <a:ext cx="454500" cy="779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6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57" name="Google Shape;357;p56"/>
          <p:cNvSpPr txBox="1"/>
          <p:nvPr>
            <p:ph idx="1" type="body"/>
          </p:nvPr>
        </p:nvSpPr>
        <p:spPr>
          <a:xfrm>
            <a:off x="306575" y="1232194"/>
            <a:ext cx="49773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100"/>
              <a:t>nourr</a:t>
            </a:r>
            <a:r>
              <a:rPr b="1" lang="en-GB" sz="2100"/>
              <a:t>ir</a:t>
            </a:r>
            <a:r>
              <a:rPr lang="en-GB" sz="2100"/>
              <a:t> - To </a:t>
            </a:r>
            <a:r>
              <a:rPr lang="en-GB" sz="1900"/>
              <a:t>feed</a:t>
            </a:r>
            <a:endParaRPr sz="2100"/>
          </a:p>
        </p:txBody>
      </p:sp>
      <p:sp>
        <p:nvSpPr>
          <p:cNvPr id="358" name="Google Shape;358;p56"/>
          <p:cNvSpPr txBox="1"/>
          <p:nvPr>
            <p:ph type="title"/>
          </p:nvPr>
        </p:nvSpPr>
        <p:spPr>
          <a:xfrm>
            <a:off x="192275" y="140225"/>
            <a:ext cx="80478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Other regular -IR Verbs include </a:t>
            </a:r>
            <a:r>
              <a:rPr i="1" lang="en-GB"/>
              <a:t>réussir, choisir &amp; nourrir. Let’s take one as an example: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59" name="Google Shape;359;p56"/>
          <p:cNvSpPr txBox="1"/>
          <p:nvPr>
            <p:ph idx="1" type="body"/>
          </p:nvPr>
        </p:nvSpPr>
        <p:spPr>
          <a:xfrm>
            <a:off x="943725" y="2112563"/>
            <a:ext cx="33054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900"/>
              <a:t>Je nourr</a:t>
            </a:r>
            <a:r>
              <a:rPr b="1" lang="en-GB" sz="1900"/>
              <a:t>is</a:t>
            </a:r>
            <a:r>
              <a:rPr lang="en-GB" sz="1900"/>
              <a:t> - I feed</a:t>
            </a:r>
            <a:endParaRPr sz="1900"/>
          </a:p>
        </p:txBody>
      </p:sp>
      <p:sp>
        <p:nvSpPr>
          <p:cNvPr id="360" name="Google Shape;360;p56"/>
          <p:cNvSpPr txBox="1"/>
          <p:nvPr>
            <p:ph idx="1" type="body"/>
          </p:nvPr>
        </p:nvSpPr>
        <p:spPr>
          <a:xfrm>
            <a:off x="943725" y="2770075"/>
            <a:ext cx="34539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900"/>
              <a:t>Tu  nourr</a:t>
            </a:r>
            <a:r>
              <a:rPr b="1" lang="en-GB" sz="1900"/>
              <a:t>is </a:t>
            </a:r>
            <a:r>
              <a:rPr lang="en-GB" sz="1900"/>
              <a:t>- You </a:t>
            </a:r>
            <a:r>
              <a:rPr lang="en-GB" sz="1900"/>
              <a:t>feed</a:t>
            </a:r>
            <a:endParaRPr sz="1900"/>
          </a:p>
        </p:txBody>
      </p:sp>
      <p:pic>
        <p:nvPicPr>
          <p:cNvPr id="361" name="Google Shape;361;p56"/>
          <p:cNvPicPr preferRelativeResize="0"/>
          <p:nvPr/>
        </p:nvPicPr>
        <p:blipFill rotWithShape="1">
          <a:blip r:embed="rId3">
            <a:alphaModFix/>
          </a:blip>
          <a:srcRect b="0" l="-12770" r="12769" t="0"/>
          <a:stretch/>
        </p:blipFill>
        <p:spPr>
          <a:xfrm>
            <a:off x="230375" y="1879832"/>
            <a:ext cx="298263" cy="62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888" y="2580637"/>
            <a:ext cx="713383" cy="629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338" y="3354943"/>
            <a:ext cx="803095" cy="613819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56"/>
          <p:cNvSpPr txBox="1"/>
          <p:nvPr>
            <p:ph idx="1" type="body"/>
          </p:nvPr>
        </p:nvSpPr>
        <p:spPr>
          <a:xfrm>
            <a:off x="943725" y="3446063"/>
            <a:ext cx="4977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900"/>
              <a:t>Il/Elle nourr</a:t>
            </a:r>
            <a:r>
              <a:rPr b="1" lang="en-GB" sz="1900"/>
              <a:t>it</a:t>
            </a:r>
            <a:r>
              <a:rPr lang="en-GB" sz="1900"/>
              <a:t> - He/she </a:t>
            </a:r>
            <a:r>
              <a:rPr lang="en-GB" sz="1900"/>
              <a:t>feed</a:t>
            </a:r>
            <a:r>
              <a:rPr lang="en-GB" sz="1900"/>
              <a:t>s</a:t>
            </a:r>
            <a:endParaRPr sz="1900"/>
          </a:p>
        </p:txBody>
      </p:sp>
      <p:sp>
        <p:nvSpPr>
          <p:cNvPr id="365" name="Google Shape;365;p56"/>
          <p:cNvSpPr txBox="1"/>
          <p:nvPr>
            <p:ph idx="1" type="body"/>
          </p:nvPr>
        </p:nvSpPr>
        <p:spPr>
          <a:xfrm>
            <a:off x="5439525" y="2731975"/>
            <a:ext cx="49773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900"/>
              <a:t>Vous nourr</a:t>
            </a:r>
            <a:r>
              <a:rPr b="1" lang="en-GB" sz="1900"/>
              <a:t>i</a:t>
            </a:r>
            <a:r>
              <a:rPr b="1" lang="en-GB" sz="1900"/>
              <a:t>ssez</a:t>
            </a:r>
            <a:r>
              <a:rPr lang="en-GB" sz="1900"/>
              <a:t> - You (pl) </a:t>
            </a:r>
            <a:r>
              <a:rPr lang="en-GB" sz="1900"/>
              <a:t>feed</a:t>
            </a:r>
            <a:endParaRPr sz="1900"/>
          </a:p>
        </p:txBody>
      </p:sp>
      <p:cxnSp>
        <p:nvCxnSpPr>
          <p:cNvPr id="366" name="Google Shape;366;p56"/>
          <p:cNvCxnSpPr/>
          <p:nvPr/>
        </p:nvCxnSpPr>
        <p:spPr>
          <a:xfrm flipH="1">
            <a:off x="4346138" y="1896844"/>
            <a:ext cx="17100" cy="208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367" name="Google Shape;367;p56"/>
          <p:cNvSpPr txBox="1"/>
          <p:nvPr>
            <p:ph idx="1" type="body"/>
          </p:nvPr>
        </p:nvSpPr>
        <p:spPr>
          <a:xfrm>
            <a:off x="5325225" y="3493975"/>
            <a:ext cx="49773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900"/>
              <a:t>Ils/Elles nourr</a:t>
            </a:r>
            <a:r>
              <a:rPr b="1" lang="en-GB" sz="1900"/>
              <a:t>issent</a:t>
            </a:r>
            <a:r>
              <a:rPr lang="en-GB" sz="1900"/>
              <a:t> - They </a:t>
            </a:r>
            <a:r>
              <a:rPr lang="en-GB" sz="1900"/>
              <a:t>feed</a:t>
            </a:r>
            <a:endParaRPr sz="1900"/>
          </a:p>
        </p:txBody>
      </p:sp>
      <p:sp>
        <p:nvSpPr>
          <p:cNvPr id="368" name="Google Shape;368;p56"/>
          <p:cNvSpPr txBox="1"/>
          <p:nvPr>
            <p:ph idx="1" type="body"/>
          </p:nvPr>
        </p:nvSpPr>
        <p:spPr>
          <a:xfrm>
            <a:off x="5439525" y="2122375"/>
            <a:ext cx="49773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900"/>
              <a:t>Nous nourr</a:t>
            </a:r>
            <a:r>
              <a:rPr b="1" lang="en-GB" sz="1900"/>
              <a:t>issons</a:t>
            </a:r>
            <a:r>
              <a:rPr lang="en-GB" sz="1900"/>
              <a:t> - We </a:t>
            </a:r>
            <a:r>
              <a:rPr lang="en-GB" sz="1900"/>
              <a:t>feed</a:t>
            </a:r>
            <a:endParaRPr sz="1900"/>
          </a:p>
        </p:txBody>
      </p:sp>
      <p:pic>
        <p:nvPicPr>
          <p:cNvPr id="369" name="Google Shape;369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60100" y="2597840"/>
            <a:ext cx="868589" cy="615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5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63050" y="1956276"/>
            <a:ext cx="758087" cy="577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5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65200" y="3340862"/>
            <a:ext cx="758075" cy="577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7"/>
          <p:cNvSpPr txBox="1"/>
          <p:nvPr>
            <p:ph type="title"/>
          </p:nvPr>
        </p:nvSpPr>
        <p:spPr>
          <a:xfrm>
            <a:off x="230400" y="186088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Say what you do on a specific day vs as part of a daily routine (Part 1/2)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900">
              <a:solidFill>
                <a:schemeClr val="dk2"/>
              </a:solidFill>
            </a:endParaRPr>
          </a:p>
        </p:txBody>
      </p:sp>
      <p:sp>
        <p:nvSpPr>
          <p:cNvPr id="377" name="Google Shape;377;p57"/>
          <p:cNvSpPr txBox="1"/>
          <p:nvPr/>
        </p:nvSpPr>
        <p:spPr>
          <a:xfrm>
            <a:off x="8556160" y="2158191"/>
            <a:ext cx="2694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8" name="Google Shape;378;p57"/>
          <p:cNvSpPr txBox="1"/>
          <p:nvPr/>
        </p:nvSpPr>
        <p:spPr>
          <a:xfrm>
            <a:off x="8556160" y="2545359"/>
            <a:ext cx="2694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9" name="Google Shape;379;p57"/>
          <p:cNvSpPr txBox="1"/>
          <p:nvPr/>
        </p:nvSpPr>
        <p:spPr>
          <a:xfrm>
            <a:off x="8582970" y="2913367"/>
            <a:ext cx="2694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0" name="Google Shape;380;p57"/>
          <p:cNvSpPr txBox="1"/>
          <p:nvPr/>
        </p:nvSpPr>
        <p:spPr>
          <a:xfrm>
            <a:off x="8556160" y="1366425"/>
            <a:ext cx="4317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1" name="Google Shape;381;p57"/>
          <p:cNvSpPr txBox="1"/>
          <p:nvPr/>
        </p:nvSpPr>
        <p:spPr>
          <a:xfrm>
            <a:off x="8529349" y="1744013"/>
            <a:ext cx="2694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382" name="Google Shape;382;p57"/>
          <p:cNvGraphicFramePr/>
          <p:nvPr/>
        </p:nvGraphicFramePr>
        <p:xfrm>
          <a:off x="476250" y="1313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{9F3D6AFA-0567-4B95-8CAC-43AF900F1EC6}</a:tableStyleId>
              </a:tblPr>
              <a:tblGrid>
                <a:gridCol w="5338150"/>
                <a:gridCol w="2452625"/>
              </a:tblGrid>
              <a:tr h="560050">
                <a:tc>
                  <a:txBody>
                    <a:bodyPr/>
                    <a:lstStyle/>
                    <a:p>
                      <a:pPr indent="-228600" lvl="0" marL="228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Montserrat"/>
                        <a:buAutoNum type="arabicPeriod"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I finish =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 He feeds =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I feed the cat =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  They finish = 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 We fill =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83" name="Google Shape;383;p57"/>
          <p:cNvSpPr txBox="1"/>
          <p:nvPr/>
        </p:nvSpPr>
        <p:spPr>
          <a:xfrm>
            <a:off x="5850113" y="1391025"/>
            <a:ext cx="24114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 finis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4" name="Google Shape;384;p57"/>
          <p:cNvSpPr txBox="1"/>
          <p:nvPr/>
        </p:nvSpPr>
        <p:spPr>
          <a:xfrm>
            <a:off x="5888213" y="1924425"/>
            <a:ext cx="23175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Il nourrit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5" name="Google Shape;385;p57"/>
          <p:cNvSpPr txBox="1"/>
          <p:nvPr/>
        </p:nvSpPr>
        <p:spPr>
          <a:xfrm>
            <a:off x="5869625" y="2450975"/>
            <a:ext cx="23175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 nourris le chat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6" name="Google Shape;386;p57"/>
          <p:cNvSpPr txBox="1"/>
          <p:nvPr/>
        </p:nvSpPr>
        <p:spPr>
          <a:xfrm>
            <a:off x="5888213" y="2978163"/>
            <a:ext cx="23175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Ils / Elles finissent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7" name="Google Shape;387;p57"/>
          <p:cNvSpPr txBox="1"/>
          <p:nvPr/>
        </p:nvSpPr>
        <p:spPr>
          <a:xfrm>
            <a:off x="5891050" y="3557750"/>
            <a:ext cx="23175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Nous remplissons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8"/>
          <p:cNvSpPr txBox="1"/>
          <p:nvPr>
            <p:ph type="title"/>
          </p:nvPr>
        </p:nvSpPr>
        <p:spPr>
          <a:xfrm>
            <a:off x="457200" y="389725"/>
            <a:ext cx="7267800" cy="16290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</a:t>
            </a:r>
            <a:r>
              <a:rPr b="0" lang="en-GB" sz="2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ay what you do on a specific day vs as part of a daily routine (Part 1/2)</a:t>
            </a:r>
            <a:endParaRPr b="0" sz="26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6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ur understanding of the near future tense.</a:t>
            </a:r>
            <a:endParaRPr sz="2600"/>
          </a:p>
        </p:txBody>
      </p:sp>
      <p:sp>
        <p:nvSpPr>
          <p:cNvPr id="262" name="Google Shape;262;p48"/>
          <p:cNvSpPr txBox="1"/>
          <p:nvPr>
            <p:ph idx="1" type="body"/>
          </p:nvPr>
        </p:nvSpPr>
        <p:spPr>
          <a:xfrm>
            <a:off x="763775" y="1438150"/>
            <a:ext cx="69612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Phonics focus - </a:t>
            </a:r>
            <a:r>
              <a:rPr lang="en-GB" sz="1800"/>
              <a:t>[tion</a:t>
            </a:r>
            <a:r>
              <a:rPr lang="en-GB"/>
              <a:t>]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Introducing new vocabulary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Grammar focus: Present tense regular -IR verbs</a:t>
            </a:r>
            <a:endParaRPr i="1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Grammar practice: - IR verbs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Reading activity: -IR verbs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Writing </a:t>
            </a:r>
            <a:r>
              <a:rPr lang="en-GB"/>
              <a:t>activity: translation</a:t>
            </a:r>
            <a:endParaRPr i="1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Speaking activity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Summarising learning</a:t>
            </a:r>
            <a:endParaRPr sz="1400"/>
          </a:p>
          <a:p>
            <a:pPr indent="0" lvl="0" marL="0" rtl="0" algn="l">
              <a:spcBef>
                <a:spcPts val="2000"/>
              </a:spcBef>
              <a:spcAft>
                <a:spcPts val="1000"/>
              </a:spcAft>
              <a:buNone/>
            </a:pPr>
            <a:r>
              <a:t/>
            </a:r>
            <a:endParaRPr sz="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267" name="Google Shape;267;p49"/>
          <p:cNvSpPr/>
          <p:nvPr/>
        </p:nvSpPr>
        <p:spPr>
          <a:xfrm>
            <a:off x="2217338" y="1418613"/>
            <a:ext cx="4140000" cy="26016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68" name="Google Shape;26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49"/>
          <p:cNvSpPr txBox="1"/>
          <p:nvPr/>
        </p:nvSpPr>
        <p:spPr>
          <a:xfrm>
            <a:off x="3127425" y="342938"/>
            <a:ext cx="25143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 tion ]</a:t>
            </a:r>
            <a:endParaRPr b="1"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0" name="Google Shape;270;p49"/>
          <p:cNvSpPr txBox="1"/>
          <p:nvPr/>
        </p:nvSpPr>
        <p:spPr>
          <a:xfrm>
            <a:off x="2361787" y="2793425"/>
            <a:ext cx="41400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atten</a:t>
            </a:r>
            <a:r>
              <a:rPr b="1"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tion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warning sign with someone slipping" id="271" name="Google Shape;271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69739" y="1632317"/>
            <a:ext cx="1138324" cy="1001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0"/>
          <p:cNvSpPr txBox="1"/>
          <p:nvPr/>
        </p:nvSpPr>
        <p:spPr>
          <a:xfrm>
            <a:off x="1178049" y="1190513"/>
            <a:ext cx="15795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action</a:t>
            </a:r>
            <a:endParaRPr sz="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7" name="Google Shape;277;p50"/>
          <p:cNvSpPr txBox="1"/>
          <p:nvPr/>
        </p:nvSpPr>
        <p:spPr>
          <a:xfrm flipH="1">
            <a:off x="6011625" y="1232863"/>
            <a:ext cx="25863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international</a:t>
            </a:r>
            <a:endParaRPr sz="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8" name="Google Shape;278;p50"/>
          <p:cNvSpPr txBox="1"/>
          <p:nvPr/>
        </p:nvSpPr>
        <p:spPr>
          <a:xfrm>
            <a:off x="3365525" y="2968475"/>
            <a:ext cx="22227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population</a:t>
            </a:r>
            <a:endParaRPr sz="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9" name="Google Shape;27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50"/>
          <p:cNvSpPr txBox="1"/>
          <p:nvPr/>
        </p:nvSpPr>
        <p:spPr>
          <a:xfrm>
            <a:off x="3127425" y="342938"/>
            <a:ext cx="25143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 tion ]</a:t>
            </a:r>
            <a:endParaRPr b="1"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9700" y="121329"/>
            <a:ext cx="1316825" cy="13168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6" name="Google Shape;286;p51"/>
          <p:cNvGraphicFramePr/>
          <p:nvPr/>
        </p:nvGraphicFramePr>
        <p:xfrm>
          <a:off x="2019763" y="368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{9F3D6AFA-0567-4B95-8CAC-43AF900F1EC6}</a:tableStyleId>
              </a:tblPr>
              <a:tblGrid>
                <a:gridCol w="2379325"/>
                <a:gridCol w="2272600"/>
              </a:tblGrid>
              <a:tr h="326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finir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end/finish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nourrir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feed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8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 chat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cat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dimanche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Sunday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l’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heure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time/hour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lundi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Monday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mardi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Tuesday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mercredi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Wednesday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jeudi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Thursday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vendredi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Friday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2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92" name="Google Shape;292;p52"/>
          <p:cNvSpPr txBox="1"/>
          <p:nvPr>
            <p:ph idx="1" type="body"/>
          </p:nvPr>
        </p:nvSpPr>
        <p:spPr>
          <a:xfrm>
            <a:off x="428238" y="3749200"/>
            <a:ext cx="35214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The infinitive (to ____, ____ing)</a:t>
            </a:r>
            <a:endParaRPr sz="1400"/>
          </a:p>
        </p:txBody>
      </p:sp>
      <p:sp>
        <p:nvSpPr>
          <p:cNvPr id="293" name="Google Shape;293;p52"/>
          <p:cNvSpPr txBox="1"/>
          <p:nvPr>
            <p:ph idx="1" type="body"/>
          </p:nvPr>
        </p:nvSpPr>
        <p:spPr>
          <a:xfrm>
            <a:off x="512525" y="1350150"/>
            <a:ext cx="11220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fin</a:t>
            </a:r>
            <a:r>
              <a:rPr b="1" lang="en-GB" sz="1800"/>
              <a:t>ir</a:t>
            </a:r>
            <a:endParaRPr b="1" sz="1400"/>
          </a:p>
        </p:txBody>
      </p:sp>
      <p:sp>
        <p:nvSpPr>
          <p:cNvPr id="294" name="Google Shape;294;p52"/>
          <p:cNvSpPr txBox="1"/>
          <p:nvPr>
            <p:ph idx="1" type="body"/>
          </p:nvPr>
        </p:nvSpPr>
        <p:spPr>
          <a:xfrm>
            <a:off x="1698900" y="1358350"/>
            <a:ext cx="22137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=  to finish</a:t>
            </a:r>
            <a:endParaRPr b="1" sz="1400"/>
          </a:p>
        </p:txBody>
      </p:sp>
      <p:sp>
        <p:nvSpPr>
          <p:cNvPr id="295" name="Google Shape;295;p52"/>
          <p:cNvSpPr txBox="1"/>
          <p:nvPr>
            <p:ph idx="1" type="body"/>
          </p:nvPr>
        </p:nvSpPr>
        <p:spPr>
          <a:xfrm>
            <a:off x="4555325" y="3816638"/>
            <a:ext cx="44727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The third person (</a:t>
            </a:r>
            <a:r>
              <a:rPr b="1" lang="en-GB" sz="1800"/>
              <a:t>pronoun</a:t>
            </a:r>
            <a:r>
              <a:rPr lang="en-GB" sz="1800"/>
              <a:t> + </a:t>
            </a:r>
            <a:r>
              <a:rPr b="1" lang="en-GB" sz="1800"/>
              <a:t>ending</a:t>
            </a:r>
            <a:r>
              <a:rPr lang="en-GB" sz="1800"/>
              <a:t>)</a:t>
            </a:r>
            <a:endParaRPr sz="1400"/>
          </a:p>
        </p:txBody>
      </p:sp>
      <p:sp>
        <p:nvSpPr>
          <p:cNvPr id="296" name="Google Shape;296;p52"/>
          <p:cNvSpPr txBox="1"/>
          <p:nvPr>
            <p:ph idx="1" type="body"/>
          </p:nvPr>
        </p:nvSpPr>
        <p:spPr>
          <a:xfrm>
            <a:off x="4848300" y="1350150"/>
            <a:ext cx="1824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/>
              <a:t> Il  </a:t>
            </a:r>
            <a:r>
              <a:rPr lang="en-GB" sz="1800"/>
              <a:t>fin</a:t>
            </a:r>
            <a:r>
              <a:rPr b="1" lang="en-GB" sz="1800"/>
              <a:t>it</a:t>
            </a:r>
            <a:endParaRPr b="1" sz="1400"/>
          </a:p>
        </p:txBody>
      </p:sp>
      <p:sp>
        <p:nvSpPr>
          <p:cNvPr id="297" name="Google Shape;297;p52"/>
          <p:cNvSpPr txBox="1"/>
          <p:nvPr>
            <p:ph idx="1" type="body"/>
          </p:nvPr>
        </p:nvSpPr>
        <p:spPr>
          <a:xfrm>
            <a:off x="4765275" y="1861088"/>
            <a:ext cx="19905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= He finishes</a:t>
            </a:r>
            <a:endParaRPr b="1" sz="1400"/>
          </a:p>
        </p:txBody>
      </p:sp>
      <p:cxnSp>
        <p:nvCxnSpPr>
          <p:cNvPr id="298" name="Google Shape;298;p52"/>
          <p:cNvCxnSpPr/>
          <p:nvPr/>
        </p:nvCxnSpPr>
        <p:spPr>
          <a:xfrm flipH="1">
            <a:off x="4397463" y="1159644"/>
            <a:ext cx="14700" cy="303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299" name="Google Shape;299;p52"/>
          <p:cNvSpPr txBox="1"/>
          <p:nvPr>
            <p:ph type="title"/>
          </p:nvPr>
        </p:nvSpPr>
        <p:spPr>
          <a:xfrm>
            <a:off x="428238" y="465263"/>
            <a:ext cx="66225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Regular -ir verbs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300" name="Google Shape;300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9150" y="1797500"/>
            <a:ext cx="2496425" cy="1573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9575" y="2362463"/>
            <a:ext cx="1266027" cy="967631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52"/>
          <p:cNvSpPr txBox="1"/>
          <p:nvPr>
            <p:ph idx="1" type="body"/>
          </p:nvPr>
        </p:nvSpPr>
        <p:spPr>
          <a:xfrm>
            <a:off x="6981900" y="1350150"/>
            <a:ext cx="1824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/>
              <a:t>Elle  </a:t>
            </a:r>
            <a:r>
              <a:rPr lang="en-GB" sz="1800"/>
              <a:t>fin</a:t>
            </a:r>
            <a:r>
              <a:rPr b="1" lang="en-GB" sz="1800"/>
              <a:t>it</a:t>
            </a:r>
            <a:endParaRPr b="1" sz="1400"/>
          </a:p>
        </p:txBody>
      </p:sp>
      <p:sp>
        <p:nvSpPr>
          <p:cNvPr id="303" name="Google Shape;303;p52"/>
          <p:cNvSpPr txBox="1"/>
          <p:nvPr>
            <p:ph idx="1" type="body"/>
          </p:nvPr>
        </p:nvSpPr>
        <p:spPr>
          <a:xfrm>
            <a:off x="6898875" y="1861088"/>
            <a:ext cx="19905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= She finishes</a:t>
            </a:r>
            <a:endParaRPr b="1" sz="1400"/>
          </a:p>
        </p:txBody>
      </p:sp>
      <p:pic>
        <p:nvPicPr>
          <p:cNvPr id="304" name="Google Shape;304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5475" y="2372025"/>
            <a:ext cx="1331282" cy="10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3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10" name="Google Shape;310;p53"/>
          <p:cNvSpPr txBox="1"/>
          <p:nvPr>
            <p:ph idx="1" type="body"/>
          </p:nvPr>
        </p:nvSpPr>
        <p:spPr>
          <a:xfrm>
            <a:off x="428238" y="3749200"/>
            <a:ext cx="35214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The infinitive (to ____, ____ing)</a:t>
            </a:r>
            <a:endParaRPr sz="1400"/>
          </a:p>
        </p:txBody>
      </p:sp>
      <p:sp>
        <p:nvSpPr>
          <p:cNvPr id="311" name="Google Shape;311;p53"/>
          <p:cNvSpPr txBox="1"/>
          <p:nvPr>
            <p:ph idx="1" type="body"/>
          </p:nvPr>
        </p:nvSpPr>
        <p:spPr>
          <a:xfrm>
            <a:off x="332513" y="1310350"/>
            <a:ext cx="11220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fin</a:t>
            </a:r>
            <a:r>
              <a:rPr b="1" lang="en-GB" sz="1800"/>
              <a:t>ir</a:t>
            </a:r>
            <a:endParaRPr b="1" sz="14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12" name="Google Shape;312;p53"/>
          <p:cNvSpPr txBox="1"/>
          <p:nvPr>
            <p:ph idx="1" type="body"/>
          </p:nvPr>
        </p:nvSpPr>
        <p:spPr>
          <a:xfrm>
            <a:off x="1698900" y="1358350"/>
            <a:ext cx="22137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=  to finish</a:t>
            </a:r>
            <a:endParaRPr b="1" sz="1400"/>
          </a:p>
        </p:txBody>
      </p:sp>
      <p:sp>
        <p:nvSpPr>
          <p:cNvPr id="313" name="Google Shape;313;p53"/>
          <p:cNvSpPr txBox="1"/>
          <p:nvPr>
            <p:ph idx="1" type="body"/>
          </p:nvPr>
        </p:nvSpPr>
        <p:spPr>
          <a:xfrm>
            <a:off x="4860138" y="3269063"/>
            <a:ext cx="3444000" cy="139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The third person plural (</a:t>
            </a:r>
            <a:r>
              <a:rPr b="1" lang="en-GB" sz="1800"/>
              <a:t>pronoun</a:t>
            </a:r>
            <a:r>
              <a:rPr lang="en-GB" sz="1800"/>
              <a:t> + </a:t>
            </a:r>
            <a:r>
              <a:rPr b="1" lang="en-GB" sz="1800"/>
              <a:t>ending</a:t>
            </a:r>
            <a:r>
              <a:rPr lang="en-GB" sz="1800"/>
              <a:t>)</a:t>
            </a:r>
            <a:endParaRPr sz="1400"/>
          </a:p>
        </p:txBody>
      </p:sp>
      <p:sp>
        <p:nvSpPr>
          <p:cNvPr id="314" name="Google Shape;314;p53"/>
          <p:cNvSpPr txBox="1"/>
          <p:nvPr>
            <p:ph idx="1" type="body"/>
          </p:nvPr>
        </p:nvSpPr>
        <p:spPr>
          <a:xfrm>
            <a:off x="4567975" y="1350150"/>
            <a:ext cx="19905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/>
              <a:t>Ils/Elles </a:t>
            </a:r>
            <a:r>
              <a:rPr lang="en-GB" sz="1800"/>
              <a:t>fin</a:t>
            </a:r>
            <a:r>
              <a:rPr b="1" lang="en-GB" sz="1800"/>
              <a:t>issent</a:t>
            </a:r>
            <a:endParaRPr b="1" sz="1400"/>
          </a:p>
        </p:txBody>
      </p:sp>
      <p:sp>
        <p:nvSpPr>
          <p:cNvPr id="315" name="Google Shape;315;p53"/>
          <p:cNvSpPr txBox="1"/>
          <p:nvPr>
            <p:ph idx="1" type="body"/>
          </p:nvPr>
        </p:nvSpPr>
        <p:spPr>
          <a:xfrm>
            <a:off x="6602788" y="1310350"/>
            <a:ext cx="19905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= They finish</a:t>
            </a:r>
            <a:endParaRPr b="1" sz="1400"/>
          </a:p>
        </p:txBody>
      </p:sp>
      <p:cxnSp>
        <p:nvCxnSpPr>
          <p:cNvPr id="316" name="Google Shape;316;p53"/>
          <p:cNvCxnSpPr/>
          <p:nvPr/>
        </p:nvCxnSpPr>
        <p:spPr>
          <a:xfrm flipH="1">
            <a:off x="4397463" y="1159644"/>
            <a:ext cx="14700" cy="303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317" name="Google Shape;317;p53"/>
          <p:cNvSpPr txBox="1"/>
          <p:nvPr>
            <p:ph type="title"/>
          </p:nvPr>
        </p:nvSpPr>
        <p:spPr>
          <a:xfrm>
            <a:off x="428238" y="465263"/>
            <a:ext cx="66225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Regular -ir verbs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318" name="Google Shape;318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9150" y="1797500"/>
            <a:ext cx="2496425" cy="1573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children" id="319" name="Google Shape;319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78875" y="1945363"/>
            <a:ext cx="1305413" cy="105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4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25" name="Google Shape;325;p54"/>
          <p:cNvSpPr txBox="1"/>
          <p:nvPr>
            <p:ph idx="1" type="body"/>
          </p:nvPr>
        </p:nvSpPr>
        <p:spPr>
          <a:xfrm>
            <a:off x="344675" y="1557694"/>
            <a:ext cx="49773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100"/>
              <a:t>fin</a:t>
            </a:r>
            <a:r>
              <a:rPr b="1" lang="en-GB" sz="2100"/>
              <a:t>ir</a:t>
            </a:r>
            <a:r>
              <a:rPr lang="en-GB" sz="2100"/>
              <a:t> - To finish</a:t>
            </a:r>
            <a:endParaRPr sz="2100"/>
          </a:p>
        </p:txBody>
      </p:sp>
      <p:sp>
        <p:nvSpPr>
          <p:cNvPr id="326" name="Google Shape;326;p54"/>
          <p:cNvSpPr txBox="1"/>
          <p:nvPr>
            <p:ph type="title"/>
          </p:nvPr>
        </p:nvSpPr>
        <p:spPr>
          <a:xfrm>
            <a:off x="268475" y="445025"/>
            <a:ext cx="62469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Present Tense - Regular -ir verbs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27" name="Google Shape;327;p54"/>
          <p:cNvSpPr txBox="1"/>
          <p:nvPr>
            <p:ph idx="1" type="body"/>
          </p:nvPr>
        </p:nvSpPr>
        <p:spPr>
          <a:xfrm>
            <a:off x="943725" y="2264963"/>
            <a:ext cx="33054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900"/>
              <a:t>Je fin</a:t>
            </a:r>
            <a:r>
              <a:rPr b="1" lang="en-GB" sz="1900"/>
              <a:t>is</a:t>
            </a:r>
            <a:r>
              <a:rPr lang="en-GB" sz="1900"/>
              <a:t> - I finish</a:t>
            </a:r>
            <a:endParaRPr sz="1900"/>
          </a:p>
        </p:txBody>
      </p:sp>
      <p:sp>
        <p:nvSpPr>
          <p:cNvPr id="328" name="Google Shape;328;p54"/>
          <p:cNvSpPr txBox="1"/>
          <p:nvPr>
            <p:ph idx="1" type="body"/>
          </p:nvPr>
        </p:nvSpPr>
        <p:spPr>
          <a:xfrm>
            <a:off x="943725" y="2922475"/>
            <a:ext cx="34539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900"/>
              <a:t>Tu  fin</a:t>
            </a:r>
            <a:r>
              <a:rPr b="1" lang="en-GB" sz="1900"/>
              <a:t>is </a:t>
            </a:r>
            <a:r>
              <a:rPr lang="en-GB" sz="1900"/>
              <a:t>- You finish</a:t>
            </a:r>
            <a:endParaRPr sz="1900"/>
          </a:p>
        </p:txBody>
      </p:sp>
      <p:pic>
        <p:nvPicPr>
          <p:cNvPr id="329" name="Google Shape;329;p54"/>
          <p:cNvPicPr preferRelativeResize="0"/>
          <p:nvPr/>
        </p:nvPicPr>
        <p:blipFill rotWithShape="1">
          <a:blip r:embed="rId3">
            <a:alphaModFix/>
          </a:blip>
          <a:srcRect b="0" l="-12770" r="12769" t="0"/>
          <a:stretch/>
        </p:blipFill>
        <p:spPr>
          <a:xfrm>
            <a:off x="230375" y="2032232"/>
            <a:ext cx="298263" cy="62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888" y="2733037"/>
            <a:ext cx="713383" cy="629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338" y="3507343"/>
            <a:ext cx="803095" cy="613819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54"/>
          <p:cNvSpPr txBox="1"/>
          <p:nvPr>
            <p:ph idx="1" type="body"/>
          </p:nvPr>
        </p:nvSpPr>
        <p:spPr>
          <a:xfrm>
            <a:off x="943725" y="3598463"/>
            <a:ext cx="4977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900"/>
              <a:t>Il/Elle fin</a:t>
            </a:r>
            <a:r>
              <a:rPr b="1" lang="en-GB" sz="1900"/>
              <a:t>it</a:t>
            </a:r>
            <a:r>
              <a:rPr lang="en-GB" sz="1900"/>
              <a:t> - He/she finishes</a:t>
            </a:r>
            <a:endParaRPr sz="1900"/>
          </a:p>
        </p:txBody>
      </p:sp>
      <p:sp>
        <p:nvSpPr>
          <p:cNvPr id="333" name="Google Shape;333;p54"/>
          <p:cNvSpPr txBox="1"/>
          <p:nvPr>
            <p:ph idx="1" type="body"/>
          </p:nvPr>
        </p:nvSpPr>
        <p:spPr>
          <a:xfrm>
            <a:off x="5439525" y="2884375"/>
            <a:ext cx="49773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900"/>
              <a:t>Vous fin</a:t>
            </a:r>
            <a:r>
              <a:rPr b="1" lang="en-GB" sz="1900"/>
              <a:t>i</a:t>
            </a:r>
            <a:r>
              <a:rPr b="1" lang="en-GB" sz="1900"/>
              <a:t>ssez</a:t>
            </a:r>
            <a:r>
              <a:rPr lang="en-GB" sz="1900"/>
              <a:t> - You (pl) finish</a:t>
            </a:r>
            <a:endParaRPr sz="1900"/>
          </a:p>
        </p:txBody>
      </p:sp>
      <p:cxnSp>
        <p:nvCxnSpPr>
          <p:cNvPr id="334" name="Google Shape;334;p54"/>
          <p:cNvCxnSpPr/>
          <p:nvPr/>
        </p:nvCxnSpPr>
        <p:spPr>
          <a:xfrm flipH="1">
            <a:off x="4346138" y="2049244"/>
            <a:ext cx="17100" cy="208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335" name="Google Shape;335;p54"/>
          <p:cNvSpPr txBox="1"/>
          <p:nvPr/>
        </p:nvSpPr>
        <p:spPr>
          <a:xfrm>
            <a:off x="375975" y="935788"/>
            <a:ext cx="8435700" cy="5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6" name="Google Shape;336;p54"/>
          <p:cNvSpPr txBox="1"/>
          <p:nvPr/>
        </p:nvSpPr>
        <p:spPr>
          <a:xfrm>
            <a:off x="212350" y="809613"/>
            <a:ext cx="8523300" cy="5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form the present tense with a regular IR verb, remove the IR 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from the infinitive and add the correct ending.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7" name="Google Shape;337;p54"/>
          <p:cNvSpPr txBox="1"/>
          <p:nvPr>
            <p:ph idx="1" type="body"/>
          </p:nvPr>
        </p:nvSpPr>
        <p:spPr>
          <a:xfrm>
            <a:off x="5477625" y="3646375"/>
            <a:ext cx="49773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900"/>
              <a:t>Ils/Elles fin</a:t>
            </a:r>
            <a:r>
              <a:rPr b="1" lang="en-GB" sz="1900"/>
              <a:t>issent</a:t>
            </a:r>
            <a:r>
              <a:rPr lang="en-GB" sz="1900"/>
              <a:t> - They finish</a:t>
            </a:r>
            <a:endParaRPr sz="1900"/>
          </a:p>
        </p:txBody>
      </p:sp>
      <p:sp>
        <p:nvSpPr>
          <p:cNvPr id="338" name="Google Shape;338;p54"/>
          <p:cNvSpPr txBox="1"/>
          <p:nvPr>
            <p:ph idx="1" type="body"/>
          </p:nvPr>
        </p:nvSpPr>
        <p:spPr>
          <a:xfrm>
            <a:off x="5439525" y="2274775"/>
            <a:ext cx="49773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900"/>
              <a:t>Nous fin</a:t>
            </a:r>
            <a:r>
              <a:rPr b="1" lang="en-GB" sz="1900"/>
              <a:t>issons</a:t>
            </a:r>
            <a:r>
              <a:rPr lang="en-GB" sz="1900"/>
              <a:t> - We finish</a:t>
            </a:r>
            <a:endParaRPr sz="1900"/>
          </a:p>
        </p:txBody>
      </p:sp>
      <p:pic>
        <p:nvPicPr>
          <p:cNvPr id="339" name="Google Shape;339;p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60100" y="2750240"/>
            <a:ext cx="868589" cy="615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63050" y="2108676"/>
            <a:ext cx="758087" cy="577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5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40552" y="3508300"/>
            <a:ext cx="803075" cy="611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6" name="Google Shape;346;p55"/>
          <p:cNvGraphicFramePr/>
          <p:nvPr/>
        </p:nvGraphicFramePr>
        <p:xfrm>
          <a:off x="280781" y="836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{9F3D6AFA-0567-4B95-8CAC-43AF900F1EC6}</a:tableStyleId>
              </a:tblPr>
              <a:tblGrid>
                <a:gridCol w="6358950"/>
                <a:gridCol w="546600"/>
                <a:gridCol w="1193650"/>
              </a:tblGrid>
              <a:tr h="462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Which ending for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fin-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-it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-issent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solidFill>
                      <a:srgbClr val="EFEFEF"/>
                    </a:solidFill>
                  </a:tcPr>
                </a:tc>
              </a:tr>
              <a:tr h="585450">
                <a:tc>
                  <a:txBody>
                    <a:bodyPr/>
                    <a:lstStyle/>
                    <a:p>
                      <a:pPr indent="-3746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300"/>
                        <a:buFont typeface="Montserrat"/>
                        <a:buAutoNum type="arabicPeriod"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Il _________ à 8h 30.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45725" marL="457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45725" marL="45725">
                    <a:solidFill>
                      <a:srgbClr val="EFEFEF"/>
                    </a:solidFill>
                  </a:tcPr>
                </a:tc>
              </a:tr>
              <a:tr h="585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Elle ______________ les devoirs.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45725" marL="457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45725" marL="45725">
                    <a:solidFill>
                      <a:srgbClr val="EFEFEF"/>
                    </a:solidFill>
                  </a:tcPr>
                </a:tc>
              </a:tr>
              <a:tr h="585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Ils  ______________ les sandwich.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45725" marL="457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45725" marL="45725">
                    <a:solidFill>
                      <a:srgbClr val="EFEFEF"/>
                    </a:solidFill>
                  </a:tcPr>
                </a:tc>
              </a:tr>
              <a:tr h="585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 Le prof ______________ le cours. 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45725" marL="457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45725" marL="45725">
                    <a:solidFill>
                      <a:srgbClr val="EFEFEF"/>
                    </a:solidFill>
                  </a:tcPr>
                </a:tc>
              </a:tr>
              <a:tr h="585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 Elles ___________ l’examen.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45725" marL="457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45725" marL="45725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347" name="Google Shape;347;p55"/>
          <p:cNvSpPr txBox="1"/>
          <p:nvPr/>
        </p:nvSpPr>
        <p:spPr>
          <a:xfrm>
            <a:off x="446538" y="1342069"/>
            <a:ext cx="16398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fin</a:t>
            </a:r>
            <a:r>
              <a:rPr b="1"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it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8" name="Google Shape;348;p55"/>
          <p:cNvSpPr txBox="1"/>
          <p:nvPr/>
        </p:nvSpPr>
        <p:spPr>
          <a:xfrm>
            <a:off x="979938" y="1875469"/>
            <a:ext cx="16398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fin</a:t>
            </a:r>
            <a:r>
              <a:rPr b="1"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it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9" name="Google Shape;349;p55"/>
          <p:cNvSpPr txBox="1"/>
          <p:nvPr/>
        </p:nvSpPr>
        <p:spPr>
          <a:xfrm>
            <a:off x="1818138" y="3094669"/>
            <a:ext cx="16398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fin</a:t>
            </a:r>
            <a:r>
              <a:rPr b="1"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it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0" name="Google Shape;350;p55"/>
          <p:cNvSpPr txBox="1"/>
          <p:nvPr/>
        </p:nvSpPr>
        <p:spPr>
          <a:xfrm>
            <a:off x="979938" y="2485069"/>
            <a:ext cx="16398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fin</a:t>
            </a:r>
            <a:r>
              <a:rPr b="1"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issent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1" name="Google Shape;351;p55"/>
          <p:cNvSpPr txBox="1"/>
          <p:nvPr/>
        </p:nvSpPr>
        <p:spPr>
          <a:xfrm>
            <a:off x="1208538" y="3704269"/>
            <a:ext cx="16398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fin</a:t>
            </a:r>
            <a:r>
              <a:rPr b="1"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issent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