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268446-C09F-45CE-BE5C-F2EFCE32BCC5}">
  <a:tblStyle styleId="{72268446-C09F-45CE-BE5C-F2EFCE32BCC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9f6b47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9f6b47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3255b306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3255b306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9d5e1286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9d5e1286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9d5e1286_0_5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9d5e1286_0_5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18000" y="2032625"/>
            <a:ext cx="16452000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4: Efficiency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Physics - Key Stage 3 - Energy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76013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Evans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2800"/>
            <a:ext cx="130506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br>
              <a:rPr lang="en-GB"/>
            </a:br>
            <a:r>
              <a:rPr lang="en-GB"/>
              <a:t>answer the questions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844200" y="2613775"/>
            <a:ext cx="172476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1. Where is the pendulum moving fastest? and slowest?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2. As the pendulum swings from the left (position 1) to the middle (position 2), which energy store is emptying? which energy store is filling? </a:t>
            </a: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6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3. Will the pendulum swing forever? </a:t>
            </a:r>
            <a:br>
              <a:rPr lang="en-GB" sz="3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3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333450" y="3873325"/>
            <a:ext cx="1359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candle had 350 J of energy in the chemical store. As it burned, 250 J was transferred by lighting to the surroundings.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424150" y="607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{72268446-C09F-45CE-BE5C-F2EFCE32BCC5}</a:tableStyleId>
              </a:tblPr>
              <a:tblGrid>
                <a:gridCol w="4427875"/>
                <a:gridCol w="3246425"/>
                <a:gridCol w="3281500"/>
              </a:tblGrid>
              <a:tr h="781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Efficiency (%) =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J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 100 (%)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J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p16"/>
          <p:cNvGraphicFramePr/>
          <p:nvPr/>
        </p:nvGraphicFramePr>
        <p:xfrm>
          <a:off x="424150" y="7852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{72268446-C09F-45CE-BE5C-F2EFCE32BCC5}</a:tableStyleId>
              </a:tblPr>
              <a:tblGrid>
                <a:gridCol w="4427875"/>
                <a:gridCol w="3281500"/>
              </a:tblGrid>
              <a:tr h="571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Efficiency (%) =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%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>
            <p:ph type="title"/>
          </p:nvPr>
        </p:nvSpPr>
        <p:spPr>
          <a:xfrm>
            <a:off x="917950" y="892800"/>
            <a:ext cx="13050600" cy="73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calculate h</a:t>
            </a:r>
            <a:r>
              <a:rPr lang="en-GB"/>
              <a:t>ow efficient the transfer is </a:t>
            </a:r>
            <a:br>
              <a:rPr lang="en-GB"/>
            </a:br>
            <a:r>
              <a:rPr lang="en-GB"/>
              <a:t>(to the nearest whole number)?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924" y="362350"/>
            <a:ext cx="9274801" cy="774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>
            <p:ph type="title"/>
          </p:nvPr>
        </p:nvSpPr>
        <p:spPr>
          <a:xfrm>
            <a:off x="441600" y="546450"/>
            <a:ext cx="4302300" cy="376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practice: </a:t>
            </a:r>
            <a:br>
              <a:rPr lang="en-GB"/>
            </a:br>
            <a:r>
              <a:rPr lang="en-GB"/>
              <a:t>calculate the efficiency </a:t>
            </a:r>
            <a:br>
              <a:rPr lang="en-GB"/>
            </a:br>
            <a:endParaRPr b="0"/>
          </a:p>
        </p:txBody>
      </p:sp>
      <p:sp>
        <p:nvSpPr>
          <p:cNvPr id="106" name="Google Shape;106;p17"/>
          <p:cNvSpPr txBox="1"/>
          <p:nvPr/>
        </p:nvSpPr>
        <p:spPr>
          <a:xfrm>
            <a:off x="5441950" y="2425000"/>
            <a:ext cx="3900600" cy="14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total energy supplied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8742175" y="1279500"/>
            <a:ext cx="39006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useful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9342550" y="3632850"/>
            <a:ext cx="39006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wasted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6205300" y="3930300"/>
            <a:ext cx="23739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10 J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1344675" y="1279500"/>
            <a:ext cx="23739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? 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J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0105900" y="4358550"/>
            <a:ext cx="23739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?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J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2" name="Google Shape;112;p17"/>
          <p:cNvGraphicFramePr/>
          <p:nvPr/>
        </p:nvGraphicFramePr>
        <p:xfrm>
          <a:off x="361425" y="560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{72268446-C09F-45CE-BE5C-F2EFCE32BCC5}</a:tableStyleId>
              </a:tblPr>
              <a:tblGrid>
                <a:gridCol w="4030600"/>
                <a:gridCol w="1813275"/>
                <a:gridCol w="2614700"/>
              </a:tblGrid>
              <a:tr h="781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Efficiency (%) =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J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 100 (%)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J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Google Shape;113;p17"/>
          <p:cNvGraphicFramePr/>
          <p:nvPr/>
        </p:nvGraphicFramePr>
        <p:xfrm>
          <a:off x="319625" y="7329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{72268446-C09F-45CE-BE5C-F2EFCE32BCC5}</a:tableStyleId>
              </a:tblPr>
              <a:tblGrid>
                <a:gridCol w="4030600"/>
                <a:gridCol w="2614700"/>
              </a:tblGrid>
              <a:tr h="781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Efficiency (%) =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? %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