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5" r:id="rId4"/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D7208E-4A15-4A6D-84CF-C0268484BCA1}">
  <a:tblStyle styleId="{07D7208E-4A15-4A6D-84CF-C0268484BC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Mono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Mon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766589b2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d766589b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91c96ccb4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91c96ccb4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91c96ccb4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91c96ccb4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91c96ccb4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91c96ccb4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3f285c7e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3f285c7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6" name="Google Shape;136;p25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0" name="Google Shape;140;p25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9" name="Google Shape;159;p2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</a:t>
            </a:r>
            <a:r>
              <a:rPr lang="en-GB" sz="7000">
                <a:solidFill>
                  <a:srgbClr val="4B3241"/>
                </a:solidFill>
              </a:rPr>
              <a:t> 3</a:t>
            </a:r>
            <a:r>
              <a:rPr lang="en-GB" sz="7000">
                <a:solidFill>
                  <a:srgbClr val="4B3241"/>
                </a:solidFill>
              </a:rPr>
              <a:t>: </a:t>
            </a:r>
            <a:r>
              <a:rPr lang="en-GB" sz="7000">
                <a:solidFill>
                  <a:srgbClr val="4B3241"/>
                </a:solidFill>
              </a:rPr>
              <a:t>Initiate and Plan a Project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IT Project Management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70" name="Google Shape;170;p31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71" name="Google Shape;171;p31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Steve Gibson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31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Task 1:</a:t>
            </a:r>
            <a:r>
              <a:rPr lang="en-GB">
                <a:solidFill>
                  <a:srgbClr val="000000"/>
                </a:solidFill>
              </a:rPr>
              <a:t> Fill in the blanks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917950" y="2138050"/>
            <a:ext cx="16452000" cy="333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The first stage of any project management method is known as the </a:t>
            </a:r>
            <a:r>
              <a:rPr b="1" lang="en-GB" sz="2800">
                <a:solidFill>
                  <a:srgbClr val="000000"/>
                </a:solidFill>
              </a:rPr>
              <a:t>__________ </a:t>
            </a:r>
            <a:r>
              <a:rPr lang="en-GB" sz="2800">
                <a:solidFill>
                  <a:srgbClr val="000000"/>
                </a:solidFill>
              </a:rPr>
              <a:t>stage.  As it is important to understand what the client wants, you will initially </a:t>
            </a:r>
            <a:r>
              <a:rPr b="1" lang="en-GB" sz="2800">
                <a:solidFill>
                  <a:srgbClr val="000000"/>
                </a:solidFill>
              </a:rPr>
              <a:t>_______ </a:t>
            </a:r>
            <a:r>
              <a:rPr lang="en-GB" sz="2800">
                <a:solidFill>
                  <a:srgbClr val="000000"/>
                </a:solidFill>
              </a:rPr>
              <a:t> the project brief.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Once this has been completed, the user</a:t>
            </a:r>
            <a:r>
              <a:rPr b="1" lang="en-GB" sz="2800">
                <a:solidFill>
                  <a:srgbClr val="000000"/>
                </a:solidFill>
              </a:rPr>
              <a:t> ____________ </a:t>
            </a:r>
            <a:r>
              <a:rPr lang="en-GB" sz="2800">
                <a:solidFill>
                  <a:srgbClr val="000000"/>
                </a:solidFill>
              </a:rPr>
              <a:t>and </a:t>
            </a:r>
            <a:r>
              <a:rPr b="1" lang="en-GB" sz="2800">
                <a:solidFill>
                  <a:srgbClr val="000000"/>
                </a:solidFill>
              </a:rPr>
              <a:t>___________</a:t>
            </a:r>
            <a:r>
              <a:rPr lang="en-GB" sz="2800">
                <a:solidFill>
                  <a:srgbClr val="000000"/>
                </a:solidFill>
              </a:rPr>
              <a:t> can be identified. These are formally presented in a</a:t>
            </a:r>
            <a:r>
              <a:rPr b="1" lang="en-GB" sz="2800">
                <a:solidFill>
                  <a:srgbClr val="000000"/>
                </a:solidFill>
              </a:rPr>
              <a:t> __________</a:t>
            </a:r>
            <a:r>
              <a:rPr lang="en-GB" sz="2800">
                <a:solidFill>
                  <a:srgbClr val="000000"/>
                </a:solidFill>
              </a:rPr>
              <a:t> report that also includes a risk assessment table. This table includes the identified risk, how likely it is to occur, and how to</a:t>
            </a:r>
            <a:r>
              <a:rPr b="1" lang="en-GB" sz="2800">
                <a:solidFill>
                  <a:srgbClr val="000000"/>
                </a:solidFill>
              </a:rPr>
              <a:t> ________</a:t>
            </a:r>
            <a:r>
              <a:rPr lang="en-GB" sz="2800">
                <a:solidFill>
                  <a:srgbClr val="000000"/>
                </a:solidFill>
              </a:rPr>
              <a:t> against it.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32"/>
          <p:cNvSpPr txBox="1"/>
          <p:nvPr/>
        </p:nvSpPr>
        <p:spPr>
          <a:xfrm>
            <a:off x="1862225" y="6518200"/>
            <a:ext cx="36804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requirements</a:t>
            </a:r>
            <a:endParaRPr sz="3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7205050" y="6518200"/>
            <a:ext cx="36804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analyse</a:t>
            </a:r>
            <a:endParaRPr sz="3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12547875" y="6518200"/>
            <a:ext cx="36804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mitigate</a:t>
            </a:r>
            <a:endParaRPr sz="3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1960975" y="8230650"/>
            <a:ext cx="36804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constraints</a:t>
            </a:r>
            <a:endParaRPr sz="3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7303800" y="8230650"/>
            <a:ext cx="36804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feasibility</a:t>
            </a:r>
            <a:endParaRPr sz="3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12547875" y="8230650"/>
            <a:ext cx="36804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initiation</a:t>
            </a:r>
            <a:endParaRPr sz="3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2: Aims and Objectives</a:t>
            </a:r>
            <a:endParaRPr/>
          </a:p>
        </p:txBody>
      </p:sp>
      <p:sp>
        <p:nvSpPr>
          <p:cNvPr id="193" name="Google Shape;193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3"/>
          <p:cNvSpPr txBox="1"/>
          <p:nvPr/>
        </p:nvSpPr>
        <p:spPr>
          <a:xfrm>
            <a:off x="917950" y="26974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Integrated system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917950" y="3918450"/>
            <a:ext cx="5170800" cy="4920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Create a workbook, using Google sheets, that has a homepage with links to: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Stock in store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Reorder prompts on same sheet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Running costs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Dessert costs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Daily sales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Daily, monthly, and annual profit/loss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558600" y="26974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Dessert selection tool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6558600" y="3918450"/>
            <a:ext cx="5170800" cy="4920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12199250" y="26974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Advertising posters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12199250" y="3918450"/>
            <a:ext cx="5170800" cy="4920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The primary aims of the project are: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SMART goals</a:t>
            </a:r>
            <a:endParaRPr/>
          </a:p>
        </p:txBody>
      </p:sp>
      <p:sp>
        <p:nvSpPr>
          <p:cNvPr id="206" name="Google Shape;206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7" name="Google Shape;207;p34"/>
          <p:cNvGraphicFramePr/>
          <p:nvPr/>
        </p:nvGraphicFramePr>
        <p:xfrm>
          <a:off x="952500" y="186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{07D7208E-4A15-4A6D-84CF-C0268484BCA1}</a:tableStyleId>
              </a:tblPr>
              <a:tblGrid>
                <a:gridCol w="13417450"/>
                <a:gridCol w="2965550"/>
              </a:tblGrid>
              <a:tr h="5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SMART goal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SMART target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668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Using the ingredients listed on the project brief, create a stock control sheet for the workbook.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S, M, A, 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4: Plan the poster designs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35"/>
          <p:cNvSpPr txBox="1"/>
          <p:nvPr/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Poster purpose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9179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poster for?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5"/>
          <p:cNvSpPr txBox="1"/>
          <p:nvPr/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Target audience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655860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Who is the poster for?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House style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5"/>
          <p:cNvSpPr txBox="1"/>
          <p:nvPr/>
        </p:nvSpPr>
        <p:spPr>
          <a:xfrm>
            <a:off x="121992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graphics are you going to include?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(See next slide)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Define these three areas, then design two alternative posters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4: Plan the poster designs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For House Style, these are the graphics that have been provided:</a:t>
            </a:r>
            <a:endParaRPr sz="2800"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275" y="3009988"/>
            <a:ext cx="2011434" cy="2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757" y="2876300"/>
            <a:ext cx="2785550" cy="280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1999" y="5678413"/>
            <a:ext cx="2576009" cy="32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5682" y="6208613"/>
            <a:ext cx="3486150" cy="270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35350" y="3604488"/>
            <a:ext cx="6987201" cy="21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/>
        </p:nvSpPr>
        <p:spPr>
          <a:xfrm>
            <a:off x="13492450" y="8597150"/>
            <a:ext cx="23253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 all: Pixabay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