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7DB64A-CA7C-4AC2-940B-96BF30A0E5C1}">
  <a:tblStyle styleId="{357DB64A-CA7C-4AC2-940B-96BF30A0E5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dc6c95f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8dc6c95f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bbceb581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8bbceb581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bceb581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8bbceb581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bceb581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8bbceb581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bceb581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8bbceb581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415429" y="385352"/>
            <a:ext cx="1812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700"/>
          </a:p>
        </p:txBody>
      </p:sp>
      <p:sp>
        <p:nvSpPr>
          <p:cNvPr id="63" name="Google Shape;63;p15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/>
        </p:nvSpPr>
        <p:spPr>
          <a:xfrm>
            <a:off x="415429" y="385352"/>
            <a:ext cx="1812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700"/>
          </a:p>
        </p:txBody>
      </p:sp>
      <p:sp>
        <p:nvSpPr>
          <p:cNvPr id="66" name="Google Shape;66;p16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/>
        </p:nvSpPr>
        <p:spPr>
          <a:xfrm>
            <a:off x="415429" y="385352"/>
            <a:ext cx="3251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700"/>
          </a:p>
        </p:txBody>
      </p:sp>
      <p:sp>
        <p:nvSpPr>
          <p:cNvPr id="73" name="Google Shape;73;p18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3251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7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2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5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0.png"/><Relationship Id="rId8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Representing Ratio</a:t>
            </a:r>
            <a:b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1 of 4</a:t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6" name="Google Shape;86;p22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7" name="Google Shape;87;p22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Kidd-Rossiter</a:t>
            </a:r>
            <a:endParaRPr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443340" y="785986"/>
            <a:ext cx="8077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Antoni, Binh, Cala and Xavier are mixing tins of green and white paint.</a:t>
            </a:r>
            <a:endParaRPr sz="700"/>
          </a:p>
        </p:txBody>
      </p:sp>
      <p:grpSp>
        <p:nvGrpSpPr>
          <p:cNvPr id="94" name="Google Shape;94;p23"/>
          <p:cNvGrpSpPr/>
          <p:nvPr/>
        </p:nvGrpSpPr>
        <p:grpSpPr>
          <a:xfrm>
            <a:off x="7825966" y="2373348"/>
            <a:ext cx="675436" cy="645971"/>
            <a:chOff x="7934631" y="3495772"/>
            <a:chExt cx="1876733" cy="1876733"/>
          </a:xfrm>
        </p:grpSpPr>
        <p:sp>
          <p:nvSpPr>
            <p:cNvPr id="95" name="Google Shape;95;p23"/>
            <p:cNvSpPr/>
            <p:nvPr/>
          </p:nvSpPr>
          <p:spPr>
            <a:xfrm>
              <a:off x="8450826" y="3864078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 flipH="1" rot="10800000">
              <a:off x="8450827" y="4862624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97" name="Google Shape;9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4631" y="3495772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23"/>
            <p:cNvSpPr/>
            <p:nvPr/>
          </p:nvSpPr>
          <p:spPr>
            <a:xfrm flipH="1" rot="10800000">
              <a:off x="8436078" y="3727114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9" name="Google Shape;99;p23"/>
          <p:cNvGrpSpPr/>
          <p:nvPr/>
        </p:nvGrpSpPr>
        <p:grpSpPr>
          <a:xfrm>
            <a:off x="8093826" y="3557570"/>
            <a:ext cx="675436" cy="645971"/>
            <a:chOff x="9796615" y="3034138"/>
            <a:chExt cx="1876733" cy="1876733"/>
          </a:xfrm>
        </p:grpSpPr>
        <p:sp>
          <p:nvSpPr>
            <p:cNvPr id="100" name="Google Shape;100;p23"/>
            <p:cNvSpPr/>
            <p:nvPr/>
          </p:nvSpPr>
          <p:spPr>
            <a:xfrm>
              <a:off x="10312810" y="3402444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23"/>
            <p:cNvSpPr/>
            <p:nvPr/>
          </p:nvSpPr>
          <p:spPr>
            <a:xfrm flipH="1" rot="10800000">
              <a:off x="10312811" y="4400990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02" name="Google Shape;10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6615" y="3034138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3"/>
            <p:cNvSpPr/>
            <p:nvPr/>
          </p:nvSpPr>
          <p:spPr>
            <a:xfrm flipH="1" rot="10800000">
              <a:off x="10298062" y="3265480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Paint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789" y="2346516"/>
            <a:ext cx="675297" cy="675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int" id="105" name="Google Shape;1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881" y="2950778"/>
            <a:ext cx="675297" cy="675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int"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4211" y="3077923"/>
            <a:ext cx="675297" cy="67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3"/>
          <p:cNvPicPr preferRelativeResize="0"/>
          <p:nvPr/>
        </p:nvPicPr>
        <p:blipFill rotWithShape="1">
          <a:blip r:embed="rId4">
            <a:alphaModFix/>
          </a:blip>
          <a:srcRect b="65777" l="27532" r="49838" t="2223"/>
          <a:stretch/>
        </p:blipFill>
        <p:spPr>
          <a:xfrm>
            <a:off x="2876388" y="2430640"/>
            <a:ext cx="678950" cy="13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3"/>
          <p:cNvPicPr preferRelativeResize="0"/>
          <p:nvPr/>
        </p:nvPicPr>
        <p:blipFill rotWithShape="1">
          <a:blip r:embed="rId5">
            <a:alphaModFix/>
          </a:blip>
          <a:srcRect b="49777" l="10364" r="67006" t="15492"/>
          <a:stretch/>
        </p:blipFill>
        <p:spPr>
          <a:xfrm>
            <a:off x="828999" y="2325735"/>
            <a:ext cx="678954" cy="1473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3"/>
          <p:cNvGrpSpPr/>
          <p:nvPr/>
        </p:nvGrpSpPr>
        <p:grpSpPr>
          <a:xfrm>
            <a:off x="4712463" y="2430716"/>
            <a:ext cx="715054" cy="1430104"/>
            <a:chOff x="2476076" y="1815215"/>
            <a:chExt cx="1155549" cy="2311092"/>
          </a:xfrm>
        </p:grpSpPr>
        <p:pic>
          <p:nvPicPr>
            <p:cNvPr id="110" name="Google Shape;110;p23"/>
            <p:cNvPicPr preferRelativeResize="0"/>
            <p:nvPr/>
          </p:nvPicPr>
          <p:blipFill rotWithShape="1">
            <a:blip r:embed="rId6">
              <a:alphaModFix/>
            </a:blip>
            <a:srcRect b="34411" l="69127" r="8243" t="33589"/>
            <a:stretch/>
          </p:blipFill>
          <p:spPr>
            <a:xfrm>
              <a:off x="2476076" y="1815215"/>
              <a:ext cx="1155549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3"/>
            <p:cNvSpPr/>
            <p:nvPr/>
          </p:nvSpPr>
          <p:spPr>
            <a:xfrm>
              <a:off x="3125585" y="2793076"/>
              <a:ext cx="166200" cy="232800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3"/>
          <p:cNvSpPr/>
          <p:nvPr/>
        </p:nvSpPr>
        <p:spPr>
          <a:xfrm>
            <a:off x="595417" y="1331730"/>
            <a:ext cx="1809000" cy="870900"/>
          </a:xfrm>
          <a:prstGeom prst="wedgeRoundRectCallout">
            <a:avLst>
              <a:gd fmla="val 1731" name="adj1"/>
              <a:gd fmla="val 7964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mixed green and white paint in the ratio 5:2.</a:t>
            </a:r>
            <a:endParaRPr sz="700"/>
          </a:p>
        </p:txBody>
      </p:sp>
      <p:sp>
        <p:nvSpPr>
          <p:cNvPr id="113" name="Google Shape;113;p23"/>
          <p:cNvSpPr/>
          <p:nvPr/>
        </p:nvSpPr>
        <p:spPr>
          <a:xfrm>
            <a:off x="2520526" y="1331730"/>
            <a:ext cx="1809000" cy="870900"/>
          </a:xfrm>
          <a:prstGeom prst="wedgeRoundRectCallout">
            <a:avLst>
              <a:gd fmla="val 6623" name="adj1"/>
              <a:gd fmla="val 8373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mixed green and white paint in the ratio 6:2.</a:t>
            </a:r>
            <a:endParaRPr sz="700"/>
          </a:p>
        </p:txBody>
      </p:sp>
      <p:sp>
        <p:nvSpPr>
          <p:cNvPr id="114" name="Google Shape;114;p23"/>
          <p:cNvSpPr/>
          <p:nvPr/>
        </p:nvSpPr>
        <p:spPr>
          <a:xfrm>
            <a:off x="4423513" y="1334797"/>
            <a:ext cx="2150400" cy="870900"/>
          </a:xfrm>
          <a:prstGeom prst="wedgeRoundRectCallout">
            <a:avLst>
              <a:gd fmla="val 4421" name="adj1"/>
              <a:gd fmla="val 83732" name="adj2"/>
              <a:gd fmla="val 16667" name="adj3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8">
            <a:alphaModFix/>
          </a:blip>
          <a:srcRect b="10828" l="70086" r="7284" t="54441"/>
          <a:stretch/>
        </p:blipFill>
        <p:spPr>
          <a:xfrm>
            <a:off x="6890372" y="2460252"/>
            <a:ext cx="637762" cy="138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/>
          <p:nvPr/>
        </p:nvSpPr>
        <p:spPr>
          <a:xfrm>
            <a:off x="6698733" y="1320360"/>
            <a:ext cx="2244600" cy="870900"/>
          </a:xfrm>
          <a:prstGeom prst="wedgeRoundRectCallout">
            <a:avLst>
              <a:gd fmla="val 4421" name="adj1"/>
              <a:gd fmla="val 83732" name="adj2"/>
              <a:gd fmla="val 16667" name="adj3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sp>
        <p:nvSpPr>
          <p:cNvPr id="117" name="Google Shape;117;p23"/>
          <p:cNvSpPr txBox="1"/>
          <p:nvPr/>
        </p:nvSpPr>
        <p:spPr>
          <a:xfrm>
            <a:off x="533039" y="3866133"/>
            <a:ext cx="8077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could you compare the colours they have made?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457200" y="1037063"/>
            <a:ext cx="83634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254000" lvl="0" marL="254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ratio of purple balls to yellow balls in a bag is 3 : 5. What fraction of the balls are yellow?</a:t>
            </a:r>
            <a:endParaRPr sz="700"/>
          </a:p>
          <a:p>
            <a:pPr indent="-254000" lvl="0" marL="2540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purple and yellow balls in a bag. 3/8 of the balls are yellow. Write down the ratio of purple to yellow balls.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2540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ratio of purple balls to yellow balls to green balls is 3 : 5 : 2. What fraction of the balls are yellow?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457200" y="858646"/>
            <a:ext cx="8363400" cy="333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-17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 sz="700"/>
          </a:p>
        </p:txBody>
      </p:sp>
      <p:graphicFrame>
        <p:nvGraphicFramePr>
          <p:cNvPr id="128" name="Google Shape;128;p25"/>
          <p:cNvGraphicFramePr/>
          <p:nvPr/>
        </p:nvGraphicFramePr>
        <p:xfrm>
          <a:off x="1524000" y="16991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{357DB64A-CA7C-4AC2-940B-96BF30A0E5C1}</a:tableStyleId>
              </a:tblPr>
              <a:tblGrid>
                <a:gridCol w="2032000"/>
                <a:gridCol w="2032000"/>
                <a:gridCol w="2032000"/>
              </a:tblGrid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 sz="700"/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White</a:t>
                      </a:r>
                      <a:endParaRPr sz="700"/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700"/>
                    </a:p>
                  </a:txBody>
                  <a:tcPr marT="22875" marB="22875" marR="45725" marL="45725"/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litres</a:t>
                      </a:r>
                      <a:endParaRPr sz="700"/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litres</a:t>
                      </a:r>
                      <a:endParaRPr sz="700"/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litres</a:t>
                      </a:r>
                      <a:endParaRPr sz="700"/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 litres</a:t>
                      </a:r>
                      <a:endParaRPr sz="700"/>
                    </a:p>
                  </a:txBody>
                  <a:tcPr marT="22875" marB="22875" marR="45725" marL="45725"/>
                </a:tc>
              </a:tr>
            </a:tbl>
          </a:graphicData>
        </a:graphic>
      </p:graphicFrame>
      <p:pic>
        <p:nvPicPr>
          <p:cNvPr id="129" name="Google Shape;129;p25"/>
          <p:cNvPicPr preferRelativeResize="0"/>
          <p:nvPr/>
        </p:nvPicPr>
        <p:blipFill rotWithShape="1">
          <a:blip r:embed="rId4">
            <a:alphaModFix/>
          </a:blip>
          <a:srcRect b="10714" l="1253" r="7928" t="12586"/>
          <a:stretch/>
        </p:blipFill>
        <p:spPr>
          <a:xfrm>
            <a:off x="5691595" y="3155796"/>
            <a:ext cx="242649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/>
        </p:nvSpPr>
        <p:spPr>
          <a:xfrm>
            <a:off x="446719" y="880812"/>
            <a:ext cx="60240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has lots of tins of green and white paint.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is mixing </a:t>
            </a: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 to seven </a:t>
            </a: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tins together.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</a:t>
            </a: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different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shades</a:t>
            </a: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he make?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if he could mix 8 tins, or 9 tins?</a:t>
            </a:r>
            <a:endParaRPr sz="700"/>
          </a:p>
        </p:txBody>
      </p:sp>
      <p:grpSp>
        <p:nvGrpSpPr>
          <p:cNvPr id="135" name="Google Shape;135;p26"/>
          <p:cNvGrpSpPr/>
          <p:nvPr/>
        </p:nvGrpSpPr>
        <p:grpSpPr>
          <a:xfrm>
            <a:off x="7167269" y="1068610"/>
            <a:ext cx="938366" cy="938366"/>
            <a:chOff x="7934631" y="3495772"/>
            <a:chExt cx="1876733" cy="1876733"/>
          </a:xfrm>
        </p:grpSpPr>
        <p:sp>
          <p:nvSpPr>
            <p:cNvPr id="136" name="Google Shape;136;p26"/>
            <p:cNvSpPr/>
            <p:nvPr/>
          </p:nvSpPr>
          <p:spPr>
            <a:xfrm>
              <a:off x="8450826" y="3864078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 flipH="1" rot="10800000">
              <a:off x="8450827" y="4862624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38" name="Google Shape;13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4631" y="3495772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6"/>
            <p:cNvSpPr/>
            <p:nvPr/>
          </p:nvSpPr>
          <p:spPr>
            <a:xfrm flipH="1" rot="10800000">
              <a:off x="8436078" y="3727114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0" name="Google Shape;140;p26"/>
          <p:cNvGrpSpPr/>
          <p:nvPr/>
        </p:nvGrpSpPr>
        <p:grpSpPr>
          <a:xfrm>
            <a:off x="7575534" y="230124"/>
            <a:ext cx="938366" cy="938366"/>
            <a:chOff x="9796615" y="3034138"/>
            <a:chExt cx="1876733" cy="1876733"/>
          </a:xfrm>
        </p:grpSpPr>
        <p:sp>
          <p:nvSpPr>
            <p:cNvPr id="141" name="Google Shape;141;p26"/>
            <p:cNvSpPr/>
            <p:nvPr/>
          </p:nvSpPr>
          <p:spPr>
            <a:xfrm>
              <a:off x="10312810" y="3402444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 flipH="1" rot="10800000">
              <a:off x="10312811" y="4400990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43" name="Google Shape;14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96615" y="3034138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6"/>
            <p:cNvSpPr/>
            <p:nvPr/>
          </p:nvSpPr>
          <p:spPr>
            <a:xfrm flipH="1" rot="10800000">
              <a:off x="10298062" y="3265480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Paint"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6965" y="260810"/>
            <a:ext cx="938366" cy="938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6"/>
          <p:cNvGrpSpPr/>
          <p:nvPr/>
        </p:nvGrpSpPr>
        <p:grpSpPr>
          <a:xfrm>
            <a:off x="6321388" y="1412977"/>
            <a:ext cx="938366" cy="938366"/>
            <a:chOff x="7934631" y="3495772"/>
            <a:chExt cx="1876733" cy="1876733"/>
          </a:xfrm>
        </p:grpSpPr>
        <p:sp>
          <p:nvSpPr>
            <p:cNvPr id="147" name="Google Shape;147;p26"/>
            <p:cNvSpPr/>
            <p:nvPr/>
          </p:nvSpPr>
          <p:spPr>
            <a:xfrm>
              <a:off x="8450826" y="3864078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 flipH="1" rot="10800000">
              <a:off x="8450827" y="4862624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49" name="Google Shape;14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4631" y="3495772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6"/>
            <p:cNvSpPr/>
            <p:nvPr/>
          </p:nvSpPr>
          <p:spPr>
            <a:xfrm flipH="1" rot="10800000">
              <a:off x="8436078" y="3727114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Paint"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5354" y="2307828"/>
            <a:ext cx="938366" cy="93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int"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3523" y="1152035"/>
            <a:ext cx="938366" cy="93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int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373" y="1886031"/>
            <a:ext cx="938366" cy="938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6"/>
          <p:cNvGrpSpPr/>
          <p:nvPr/>
        </p:nvGrpSpPr>
        <p:grpSpPr>
          <a:xfrm>
            <a:off x="8115114" y="2333546"/>
            <a:ext cx="938366" cy="938366"/>
            <a:chOff x="7934631" y="3495772"/>
            <a:chExt cx="1876733" cy="1876733"/>
          </a:xfrm>
        </p:grpSpPr>
        <p:sp>
          <p:nvSpPr>
            <p:cNvPr id="155" name="Google Shape;155;p26"/>
            <p:cNvSpPr/>
            <p:nvPr/>
          </p:nvSpPr>
          <p:spPr>
            <a:xfrm>
              <a:off x="8450826" y="3864078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 rot="10800000">
              <a:off x="8450827" y="4862624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57" name="Google Shape;15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4631" y="3495772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6"/>
            <p:cNvSpPr/>
            <p:nvPr/>
          </p:nvSpPr>
          <p:spPr>
            <a:xfrm flipH="1" rot="10800000">
              <a:off x="8436078" y="3727114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9" name="Google Shape;159;p26"/>
          <p:cNvGrpSpPr/>
          <p:nvPr/>
        </p:nvGrpSpPr>
        <p:grpSpPr>
          <a:xfrm>
            <a:off x="7462496" y="2883025"/>
            <a:ext cx="938366" cy="938366"/>
            <a:chOff x="7934631" y="3495772"/>
            <a:chExt cx="1876733" cy="1876733"/>
          </a:xfrm>
        </p:grpSpPr>
        <p:sp>
          <p:nvSpPr>
            <p:cNvPr id="160" name="Google Shape;160;p26"/>
            <p:cNvSpPr/>
            <p:nvPr/>
          </p:nvSpPr>
          <p:spPr>
            <a:xfrm>
              <a:off x="8450826" y="3864078"/>
              <a:ext cx="1047000" cy="120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 flipH="1" rot="10800000">
              <a:off x="8450827" y="4862624"/>
              <a:ext cx="1047000" cy="26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descr="Paint" id="162" name="Google Shape;16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34631" y="3495772"/>
              <a:ext cx="1876733" cy="1876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6"/>
            <p:cNvSpPr/>
            <p:nvPr/>
          </p:nvSpPr>
          <p:spPr>
            <a:xfrm flipH="1" rot="10800000">
              <a:off x="8436078" y="3727114"/>
              <a:ext cx="1047000" cy="269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64" name="Google Shape;164;p26"/>
          <p:cNvPicPr preferRelativeResize="0"/>
          <p:nvPr/>
        </p:nvPicPr>
        <p:blipFill rotWithShape="1">
          <a:blip r:embed="rId4">
            <a:alphaModFix/>
          </a:blip>
          <a:srcRect b="49777" l="10364" r="67006" t="15492"/>
          <a:stretch/>
        </p:blipFill>
        <p:spPr>
          <a:xfrm>
            <a:off x="5708070" y="2413809"/>
            <a:ext cx="880584" cy="191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