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Montserrat SemiBold"/>
      <p:regular r:id="rId17"/>
      <p:bold r:id="rId18"/>
      <p:italic r:id="rId19"/>
      <p:boldItalic r:id="rId20"/>
    </p:embeddedFont>
    <p:embeddedFont>
      <p:font typeface="Montserrat"/>
      <p:regular r:id="rId21"/>
      <p:bold r:id="rId22"/>
      <p:italic r:id="rId23"/>
      <p:boldItalic r:id="rId24"/>
    </p:embeddedFont>
    <p:embeddedFont>
      <p:font typeface="Montserrat Medium"/>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SemiBold-boldItalic.fntdata"/><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Montserrat-boldItalic.fntdata"/><Relationship Id="rId23" Type="http://schemas.openxmlformats.org/officeDocument/2006/relationships/font" Target="fonts/Montserrat-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MontserratMedium-bold.fntdata"/><Relationship Id="rId25" Type="http://schemas.openxmlformats.org/officeDocument/2006/relationships/font" Target="fonts/MontserratMedium-regular.fntdata"/><Relationship Id="rId28" Type="http://schemas.openxmlformats.org/officeDocument/2006/relationships/font" Target="fonts/MontserratMedium-boldItalic.fntdata"/><Relationship Id="rId27" Type="http://schemas.openxmlformats.org/officeDocument/2006/relationships/font" Target="fonts/MontserratMedium-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MontserratSemiBold-regular.fntdata"/><Relationship Id="rId16" Type="http://schemas.openxmlformats.org/officeDocument/2006/relationships/slide" Target="slides/slide10.xml"/><Relationship Id="rId19" Type="http://schemas.openxmlformats.org/officeDocument/2006/relationships/font" Target="fonts/MontserratSemiBold-italic.fntdata"/><Relationship Id="rId18" Type="http://schemas.openxmlformats.org/officeDocument/2006/relationships/font" Target="fonts/Montserrat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6791e8ed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6791e8ed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8dcb70d6f5_2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8dcb70d6f5_2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dcb70d6f5_2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dcb70d6f5_2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dcb70d6f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dcb70d6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dcb70d6f5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dcb70d6f5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dcb70d6f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dcb70d6f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8dcb70d6f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8dcb70d6f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dcb70d6f5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dcb70d6f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dcb70d6f5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8dcb70d6f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dcb70d6f5_2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dcb70d6f5_2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5200"/>
              <a:buNone/>
              <a:defRPr sz="5200">
                <a:solidFill>
                  <a:srgbClr val="000000"/>
                </a:solidFill>
              </a:defRPr>
            </a:lvl2pPr>
            <a:lvl3pPr lvl="2" algn="ctr">
              <a:spcBef>
                <a:spcPts val="0"/>
              </a:spcBef>
              <a:spcAft>
                <a:spcPts val="0"/>
              </a:spcAft>
              <a:buClr>
                <a:srgbClr val="000000"/>
              </a:buClr>
              <a:buSzPts val="5200"/>
              <a:buNone/>
              <a:defRPr sz="5200">
                <a:solidFill>
                  <a:srgbClr val="000000"/>
                </a:solidFill>
              </a:defRPr>
            </a:lvl3pPr>
            <a:lvl4pPr lvl="3" algn="ctr">
              <a:spcBef>
                <a:spcPts val="0"/>
              </a:spcBef>
              <a:spcAft>
                <a:spcPts val="0"/>
              </a:spcAft>
              <a:buClr>
                <a:srgbClr val="000000"/>
              </a:buClr>
              <a:buSzPts val="5200"/>
              <a:buNone/>
              <a:defRPr sz="5200">
                <a:solidFill>
                  <a:srgbClr val="000000"/>
                </a:solidFill>
              </a:defRPr>
            </a:lvl4pPr>
            <a:lvl5pPr lvl="4" algn="ctr">
              <a:spcBef>
                <a:spcPts val="0"/>
              </a:spcBef>
              <a:spcAft>
                <a:spcPts val="0"/>
              </a:spcAft>
              <a:buClr>
                <a:srgbClr val="000000"/>
              </a:buClr>
              <a:buSzPts val="5200"/>
              <a:buNone/>
              <a:defRPr sz="5200">
                <a:solidFill>
                  <a:srgbClr val="000000"/>
                </a:solidFill>
              </a:defRPr>
            </a:lvl5pPr>
            <a:lvl6pPr lvl="5" algn="ctr">
              <a:spcBef>
                <a:spcPts val="0"/>
              </a:spcBef>
              <a:spcAft>
                <a:spcPts val="0"/>
              </a:spcAft>
              <a:buClr>
                <a:srgbClr val="000000"/>
              </a:buClr>
              <a:buSzPts val="5200"/>
              <a:buNone/>
              <a:defRPr sz="5200">
                <a:solidFill>
                  <a:srgbClr val="000000"/>
                </a:solidFill>
              </a:defRPr>
            </a:lvl6pPr>
            <a:lvl7pPr lvl="6" algn="ctr">
              <a:spcBef>
                <a:spcPts val="0"/>
              </a:spcBef>
              <a:spcAft>
                <a:spcPts val="0"/>
              </a:spcAft>
              <a:buClr>
                <a:srgbClr val="000000"/>
              </a:buClr>
              <a:buSzPts val="5200"/>
              <a:buNone/>
              <a:defRPr sz="5200">
                <a:solidFill>
                  <a:srgbClr val="000000"/>
                </a:solidFill>
              </a:defRPr>
            </a:lvl7pPr>
            <a:lvl8pPr lvl="7" algn="ctr">
              <a:spcBef>
                <a:spcPts val="0"/>
              </a:spcBef>
              <a:spcAft>
                <a:spcPts val="0"/>
              </a:spcAft>
              <a:buClr>
                <a:srgbClr val="000000"/>
              </a:buClr>
              <a:buSzPts val="5200"/>
              <a:buNone/>
              <a:defRPr sz="5200">
                <a:solidFill>
                  <a:srgbClr val="000000"/>
                </a:solidFill>
              </a:defRPr>
            </a:lvl8pPr>
            <a:lvl9pPr lvl="8"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1800"/>
              <a:buNone/>
              <a:defRPr sz="1800">
                <a:solidFill>
                  <a:srgbClr val="000000"/>
                </a:solidFill>
              </a:defRPr>
            </a:lvl1pPr>
            <a:lvl2pPr lvl="1" algn="ctr">
              <a:lnSpc>
                <a:spcPct val="100000"/>
              </a:lnSpc>
              <a:spcBef>
                <a:spcPts val="0"/>
              </a:spcBef>
              <a:spcAft>
                <a:spcPts val="0"/>
              </a:spcAft>
              <a:buClr>
                <a:srgbClr val="000000"/>
              </a:buClr>
              <a:buSzPts val="2800"/>
              <a:buNone/>
              <a:defRPr sz="2800">
                <a:solidFill>
                  <a:srgbClr val="000000"/>
                </a:solidFill>
              </a:defRPr>
            </a:lvl2pPr>
            <a:lvl3pPr lvl="2" algn="ctr">
              <a:lnSpc>
                <a:spcPct val="100000"/>
              </a:lnSpc>
              <a:spcBef>
                <a:spcPts val="0"/>
              </a:spcBef>
              <a:spcAft>
                <a:spcPts val="0"/>
              </a:spcAft>
              <a:buClr>
                <a:srgbClr val="000000"/>
              </a:buClr>
              <a:buSzPts val="2800"/>
              <a:buNone/>
              <a:defRPr sz="2800">
                <a:solidFill>
                  <a:srgbClr val="000000"/>
                </a:solidFill>
              </a:defRPr>
            </a:lvl3pPr>
            <a:lvl4pPr lvl="3" algn="ctr">
              <a:lnSpc>
                <a:spcPct val="100000"/>
              </a:lnSpc>
              <a:spcBef>
                <a:spcPts val="0"/>
              </a:spcBef>
              <a:spcAft>
                <a:spcPts val="0"/>
              </a:spcAft>
              <a:buClr>
                <a:srgbClr val="000000"/>
              </a:buClr>
              <a:buSzPts val="2800"/>
              <a:buNone/>
              <a:defRPr sz="2800">
                <a:solidFill>
                  <a:srgbClr val="000000"/>
                </a:solidFill>
              </a:defRPr>
            </a:lvl4pPr>
            <a:lvl5pPr lvl="4" algn="ctr">
              <a:lnSpc>
                <a:spcPct val="100000"/>
              </a:lnSpc>
              <a:spcBef>
                <a:spcPts val="0"/>
              </a:spcBef>
              <a:spcAft>
                <a:spcPts val="0"/>
              </a:spcAft>
              <a:buClr>
                <a:srgbClr val="000000"/>
              </a:buClr>
              <a:buSzPts val="2800"/>
              <a:buNone/>
              <a:defRPr sz="2800">
                <a:solidFill>
                  <a:srgbClr val="000000"/>
                </a:solidFill>
              </a:defRPr>
            </a:lvl5pPr>
            <a:lvl6pPr lvl="5" algn="ctr">
              <a:lnSpc>
                <a:spcPct val="100000"/>
              </a:lnSpc>
              <a:spcBef>
                <a:spcPts val="0"/>
              </a:spcBef>
              <a:spcAft>
                <a:spcPts val="0"/>
              </a:spcAft>
              <a:buClr>
                <a:srgbClr val="000000"/>
              </a:buClr>
              <a:buSzPts val="2800"/>
              <a:buNone/>
              <a:defRPr sz="2800">
                <a:solidFill>
                  <a:srgbClr val="000000"/>
                </a:solidFill>
              </a:defRPr>
            </a:lvl6pPr>
            <a:lvl7pPr lvl="6" algn="ctr">
              <a:lnSpc>
                <a:spcPct val="100000"/>
              </a:lnSpc>
              <a:spcBef>
                <a:spcPts val="0"/>
              </a:spcBef>
              <a:spcAft>
                <a:spcPts val="0"/>
              </a:spcAft>
              <a:buClr>
                <a:srgbClr val="000000"/>
              </a:buClr>
              <a:buSzPts val="2800"/>
              <a:buNone/>
              <a:defRPr sz="2800">
                <a:solidFill>
                  <a:srgbClr val="000000"/>
                </a:solidFill>
              </a:defRPr>
            </a:lvl7pPr>
            <a:lvl8pPr lvl="7" algn="ctr">
              <a:lnSpc>
                <a:spcPct val="100000"/>
              </a:lnSpc>
              <a:spcBef>
                <a:spcPts val="0"/>
              </a:spcBef>
              <a:spcAft>
                <a:spcPts val="0"/>
              </a:spcAft>
              <a:buClr>
                <a:srgbClr val="000000"/>
              </a:buClr>
              <a:buSzPts val="2800"/>
              <a:buNone/>
              <a:defRPr sz="2800">
                <a:solidFill>
                  <a:srgbClr val="000000"/>
                </a:solidFill>
              </a:defRPr>
            </a:lvl8pPr>
            <a:lvl9pPr lvl="8"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1000"/>
              </a:spcBef>
              <a:spcAft>
                <a:spcPts val="0"/>
              </a:spcAft>
              <a:buNone/>
              <a:defRPr>
                <a:solidFill>
                  <a:srgbClr val="000000"/>
                </a:solidFill>
              </a:defRPr>
            </a:lvl3pPr>
            <a:lvl4pPr lvl="3">
              <a:spcBef>
                <a:spcPts val="1000"/>
              </a:spcBef>
              <a:spcAft>
                <a:spcPts val="0"/>
              </a:spcAft>
              <a:buNone/>
              <a:defRPr>
                <a:solidFill>
                  <a:srgbClr val="000000"/>
                </a:solidFill>
              </a:defRPr>
            </a:lvl4pPr>
            <a:lvl5pPr lvl="4">
              <a:spcBef>
                <a:spcPts val="1000"/>
              </a:spcBef>
              <a:spcAft>
                <a:spcPts val="0"/>
              </a:spcAft>
              <a:buNone/>
              <a:defRPr>
                <a:solidFill>
                  <a:srgbClr val="000000"/>
                </a:solidFill>
              </a:defRPr>
            </a:lvl5pPr>
            <a:lvl6pPr lvl="5">
              <a:spcBef>
                <a:spcPts val="1000"/>
              </a:spcBef>
              <a:spcAft>
                <a:spcPts val="0"/>
              </a:spcAft>
              <a:buNone/>
              <a:defRPr>
                <a:solidFill>
                  <a:srgbClr val="000000"/>
                </a:solidFill>
              </a:defRPr>
            </a:lvl6pPr>
            <a:lvl7pPr lvl="6">
              <a:spcBef>
                <a:spcPts val="1000"/>
              </a:spcBef>
              <a:spcAft>
                <a:spcPts val="0"/>
              </a:spcAft>
              <a:buNone/>
              <a:defRPr>
                <a:solidFill>
                  <a:srgbClr val="000000"/>
                </a:solidFill>
              </a:defRPr>
            </a:lvl7pPr>
            <a:lvl8pPr lvl="7">
              <a:spcBef>
                <a:spcPts val="1000"/>
              </a:spcBef>
              <a:spcAft>
                <a:spcPts val="0"/>
              </a:spcAft>
              <a:buNone/>
              <a:defRPr>
                <a:solidFill>
                  <a:srgbClr val="000000"/>
                </a:solidFill>
              </a:defRPr>
            </a:lvl8pPr>
            <a:lvl9pPr lvl="8">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75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sz="1400"/>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a:lnSpc>
                <a:spcPct val="115000"/>
              </a:lnSpc>
              <a:spcBef>
                <a:spcPts val="0"/>
              </a:spcBef>
              <a:spcAft>
                <a:spcPts val="0"/>
              </a:spcAft>
              <a:buSzPts val="1400"/>
              <a:buChar char="●"/>
              <a:defRPr sz="1400"/>
            </a:lvl1pPr>
            <a:lvl2pPr indent="-317500" lvl="1" marL="914400">
              <a:lnSpc>
                <a:spcPct val="115000"/>
              </a:lnSpc>
              <a:spcBef>
                <a:spcPts val="600"/>
              </a:spcBef>
              <a:spcAft>
                <a:spcPts val="0"/>
              </a:spcAft>
              <a:buSzPts val="1400"/>
              <a:buChar char="–"/>
              <a:defRPr sz="1400"/>
            </a:lvl2pPr>
            <a:lvl3pPr indent="-317500" lvl="2" marL="1371600">
              <a:lnSpc>
                <a:spcPct val="115000"/>
              </a:lnSpc>
              <a:spcBef>
                <a:spcPts val="600"/>
              </a:spcBef>
              <a:spcAft>
                <a:spcPts val="0"/>
              </a:spcAft>
              <a:buSzPts val="1400"/>
              <a:buChar char="–"/>
              <a:defRPr/>
            </a:lvl3pPr>
            <a:lvl4pPr indent="-317500" lvl="3" marL="1828800">
              <a:lnSpc>
                <a:spcPct val="115000"/>
              </a:lnSpc>
              <a:spcBef>
                <a:spcPts val="600"/>
              </a:spcBef>
              <a:spcAft>
                <a:spcPts val="0"/>
              </a:spcAft>
              <a:buSzPts val="1400"/>
              <a:buChar char="–"/>
              <a:defRPr/>
            </a:lvl4pPr>
            <a:lvl5pPr indent="-317500" lvl="4" marL="2286000">
              <a:lnSpc>
                <a:spcPct val="115000"/>
              </a:lnSpc>
              <a:spcBef>
                <a:spcPts val="600"/>
              </a:spcBef>
              <a:spcAft>
                <a:spcPts val="0"/>
              </a:spcAft>
              <a:buSzPts val="1400"/>
              <a:buChar char="–"/>
              <a:defRPr/>
            </a:lvl5pPr>
            <a:lvl6pPr indent="-317500" lvl="5" marL="2743200">
              <a:lnSpc>
                <a:spcPct val="115000"/>
              </a:lnSpc>
              <a:spcBef>
                <a:spcPts val="600"/>
              </a:spcBef>
              <a:spcAft>
                <a:spcPts val="0"/>
              </a:spcAft>
              <a:buSzPts val="1400"/>
              <a:buChar char="–"/>
              <a:defRPr/>
            </a:lvl6pPr>
            <a:lvl7pPr indent="-317500" lvl="6" marL="3200400">
              <a:lnSpc>
                <a:spcPct val="115000"/>
              </a:lnSpc>
              <a:spcBef>
                <a:spcPts val="600"/>
              </a:spcBef>
              <a:spcAft>
                <a:spcPts val="0"/>
              </a:spcAft>
              <a:buSzPts val="1400"/>
              <a:buChar char="–"/>
              <a:defRPr/>
            </a:lvl7pPr>
            <a:lvl8pPr indent="-317500" lvl="7" marL="3657600">
              <a:lnSpc>
                <a:spcPct val="115000"/>
              </a:lnSpc>
              <a:spcBef>
                <a:spcPts val="600"/>
              </a:spcBef>
              <a:spcAft>
                <a:spcPts val="0"/>
              </a:spcAft>
              <a:buSzPts val="1400"/>
              <a:buChar char="–"/>
              <a:defRPr/>
            </a:lvl8pPr>
            <a:lvl9pPr indent="-317500" lvl="8" marL="411480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1000"/>
              </a:spcBef>
              <a:spcAft>
                <a:spcPts val="0"/>
              </a:spcAft>
              <a:buNone/>
              <a:defRPr>
                <a:solidFill>
                  <a:srgbClr val="4B3241"/>
                </a:solidFill>
              </a:defRPr>
            </a:lvl3pPr>
            <a:lvl4pPr lvl="3">
              <a:spcBef>
                <a:spcPts val="1000"/>
              </a:spcBef>
              <a:spcAft>
                <a:spcPts val="0"/>
              </a:spcAft>
              <a:buNone/>
              <a:defRPr>
                <a:solidFill>
                  <a:srgbClr val="4B3241"/>
                </a:solidFill>
              </a:defRPr>
            </a:lvl4pPr>
            <a:lvl5pPr lvl="4">
              <a:spcBef>
                <a:spcPts val="1000"/>
              </a:spcBef>
              <a:spcAft>
                <a:spcPts val="0"/>
              </a:spcAft>
              <a:buNone/>
              <a:defRPr>
                <a:solidFill>
                  <a:srgbClr val="4B3241"/>
                </a:solidFill>
              </a:defRPr>
            </a:lvl5pPr>
            <a:lvl6pPr lvl="5">
              <a:spcBef>
                <a:spcPts val="1000"/>
              </a:spcBef>
              <a:spcAft>
                <a:spcPts val="0"/>
              </a:spcAft>
              <a:buNone/>
              <a:defRPr>
                <a:solidFill>
                  <a:srgbClr val="4B3241"/>
                </a:solidFill>
              </a:defRPr>
            </a:lvl6pPr>
            <a:lvl7pPr lvl="6">
              <a:spcBef>
                <a:spcPts val="1000"/>
              </a:spcBef>
              <a:spcAft>
                <a:spcPts val="0"/>
              </a:spcAft>
              <a:buNone/>
              <a:defRPr>
                <a:solidFill>
                  <a:srgbClr val="4B3241"/>
                </a:solidFill>
              </a:defRPr>
            </a:lvl7pPr>
            <a:lvl8pPr lvl="7">
              <a:spcBef>
                <a:spcPts val="1000"/>
              </a:spcBef>
              <a:spcAft>
                <a:spcPts val="0"/>
              </a:spcAft>
              <a:buNone/>
              <a:defRPr>
                <a:solidFill>
                  <a:srgbClr val="4B3241"/>
                </a:solidFill>
              </a:defRPr>
            </a:lvl8pPr>
            <a:lvl9pPr lvl="8">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75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idx="4294967295" type="ctrTitle"/>
          </p:nvPr>
        </p:nvSpPr>
        <p:spPr>
          <a:xfrm>
            <a:off x="458975" y="1438150"/>
            <a:ext cx="8226000" cy="1861500"/>
          </a:xfrm>
          <a:prstGeom prst="rect">
            <a:avLst/>
          </a:prstGeom>
        </p:spPr>
        <p:txBody>
          <a:bodyPr anchorCtr="0" anchor="t" bIns="45725" lIns="45725" spcFirstLastPara="1" rIns="45725" wrap="square" tIns="45725">
            <a:noAutofit/>
          </a:bodyPr>
          <a:lstStyle/>
          <a:p>
            <a:pPr indent="0" lvl="0" marL="0" marR="0" rtl="0" algn="l">
              <a:lnSpc>
                <a:spcPct val="115000"/>
              </a:lnSpc>
              <a:spcBef>
                <a:spcPts val="0"/>
              </a:spcBef>
              <a:spcAft>
                <a:spcPts val="0"/>
              </a:spcAft>
              <a:buNone/>
            </a:pPr>
            <a:r>
              <a:rPr lang="en-GB">
                <a:solidFill>
                  <a:srgbClr val="434343"/>
                </a:solidFill>
              </a:rPr>
              <a:t>Worksheet:</a:t>
            </a:r>
            <a:endParaRPr>
              <a:solidFill>
                <a:srgbClr val="434343"/>
              </a:solidFill>
            </a:endParaRPr>
          </a:p>
          <a:p>
            <a:pPr indent="0" lvl="0" marL="0" rtl="0" algn="l">
              <a:spcBef>
                <a:spcPts val="600"/>
              </a:spcBef>
              <a:spcAft>
                <a:spcPts val="0"/>
              </a:spcAft>
              <a:buNone/>
            </a:pPr>
            <a:r>
              <a:rPr b="1" lang="en-GB">
                <a:solidFill>
                  <a:schemeClr val="dk2"/>
                </a:solidFill>
                <a:latin typeface="Montserrat"/>
                <a:ea typeface="Montserrat"/>
                <a:cs typeface="Montserrat"/>
                <a:sym typeface="Montserrat"/>
              </a:rPr>
              <a:t>How did ideas about the cause of disease change between 1700-1900?</a:t>
            </a:r>
            <a:endParaRPr>
              <a:solidFill>
                <a:srgbClr val="434343"/>
              </a:solidFill>
            </a:endParaRPr>
          </a:p>
          <a:p>
            <a:pPr indent="0" lvl="0" marL="0" marR="0" rtl="0" algn="l">
              <a:lnSpc>
                <a:spcPct val="115000"/>
              </a:lnSpc>
              <a:spcBef>
                <a:spcPts val="600"/>
              </a:spcBef>
              <a:spcAft>
                <a:spcPts val="0"/>
              </a:spcAft>
              <a:buNone/>
            </a:pPr>
            <a:r>
              <a:t/>
            </a:r>
            <a:endParaRPr sz="300">
              <a:solidFill>
                <a:srgbClr val="4B3241"/>
              </a:solidFill>
            </a:endParaRPr>
          </a:p>
        </p:txBody>
      </p:sp>
      <p:sp>
        <p:nvSpPr>
          <p:cNvPr id="125" name="Google Shape;125;p26"/>
          <p:cNvSpPr txBox="1"/>
          <p:nvPr>
            <p:ph idx="4294967295" type="subTitle"/>
          </p:nvPr>
        </p:nvSpPr>
        <p:spPr>
          <a:xfrm>
            <a:off x="458975" y="445025"/>
            <a:ext cx="8226000" cy="7926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1000"/>
              </a:spcBef>
              <a:spcAft>
                <a:spcPts val="1000"/>
              </a:spcAft>
              <a:buNone/>
            </a:pPr>
            <a:r>
              <a:rPr lang="en-GB">
                <a:solidFill>
                  <a:srgbClr val="4B3241"/>
                </a:solidFill>
              </a:rPr>
              <a:t>Lesson 10 of 30 </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45725" lIns="45725" spcFirstLastPara="1" rIns="45725" wrap="square" tIns="45725">
            <a:noAutofit/>
          </a:bodyPr>
          <a:lstStyle/>
          <a:p>
            <a:pPr indent="0" lvl="0" marL="0" rtl="0" algn="l">
              <a:spcBef>
                <a:spcPts val="0"/>
              </a:spcBef>
              <a:spcAft>
                <a:spcPts val="1000"/>
              </a:spcAft>
              <a:buNone/>
            </a:pPr>
            <a:r>
              <a:rPr lang="en-GB" sz="1700">
                <a:solidFill>
                  <a:srgbClr val="4B3241"/>
                </a:solidFill>
              </a:rPr>
              <a:t>Miss Holland</a:t>
            </a:r>
            <a:endParaRPr sz="1700">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5"/>
          <p:cNvSpPr txBox="1"/>
          <p:nvPr>
            <p:ph type="title"/>
          </p:nvPr>
        </p:nvSpPr>
        <p:spPr>
          <a:xfrm>
            <a:off x="459000" y="166450"/>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800">
                <a:solidFill>
                  <a:schemeClr val="dk2"/>
                </a:solidFill>
              </a:rPr>
              <a:t>Comprehension Questions</a:t>
            </a:r>
            <a:endParaRPr sz="2800">
              <a:solidFill>
                <a:schemeClr val="dk2"/>
              </a:solidFill>
            </a:endParaRPr>
          </a:p>
        </p:txBody>
      </p:sp>
      <p:sp>
        <p:nvSpPr>
          <p:cNvPr id="188" name="Google Shape;188;p35"/>
          <p:cNvSpPr txBox="1"/>
          <p:nvPr>
            <p:ph idx="1" type="body"/>
          </p:nvPr>
        </p:nvSpPr>
        <p:spPr>
          <a:xfrm>
            <a:off x="286400" y="730650"/>
            <a:ext cx="8567700" cy="3612900"/>
          </a:xfrm>
          <a:prstGeom prst="rect">
            <a:avLst/>
          </a:prstGeom>
        </p:spPr>
        <p:txBody>
          <a:bodyPr anchorCtr="0" anchor="t" bIns="45725" lIns="45725" spcFirstLastPara="1" rIns="45725" wrap="square" tIns="45725">
            <a:noAutofit/>
          </a:bodyPr>
          <a:lstStyle/>
          <a:p>
            <a:pPr indent="-215900" lvl="0" marL="228600" rtl="0" algn="l">
              <a:lnSpc>
                <a:spcPct val="100000"/>
              </a:lnSpc>
              <a:spcBef>
                <a:spcPts val="0"/>
              </a:spcBef>
              <a:spcAft>
                <a:spcPts val="0"/>
              </a:spcAft>
              <a:buSzPts val="1600"/>
              <a:buAutoNum type="arabicPeriod"/>
            </a:pPr>
            <a:r>
              <a:rPr lang="en-GB"/>
              <a:t>Why do you think it took so long for somebody to disprove the theory of spontaneous generation?</a:t>
            </a:r>
            <a:endParaRPr/>
          </a:p>
          <a:p>
            <a:pPr indent="-215900" lvl="0" marL="228600" rtl="0" algn="l">
              <a:lnSpc>
                <a:spcPct val="100000"/>
              </a:lnSpc>
              <a:spcBef>
                <a:spcPts val="0"/>
              </a:spcBef>
              <a:spcAft>
                <a:spcPts val="0"/>
              </a:spcAft>
              <a:buSzPts val="1600"/>
              <a:buAutoNum type="arabicPeriod"/>
            </a:pPr>
            <a:r>
              <a:rPr lang="en-GB"/>
              <a:t>Explain why the Germ Theory was not accepted until Koch’s work in the 1880s.</a:t>
            </a:r>
            <a:endParaRPr/>
          </a:p>
          <a:p>
            <a:pPr indent="-215900" lvl="0" marL="228600" rtl="0" algn="l">
              <a:lnSpc>
                <a:spcPct val="100000"/>
              </a:lnSpc>
              <a:spcBef>
                <a:spcPts val="0"/>
              </a:spcBef>
              <a:spcAft>
                <a:spcPts val="0"/>
              </a:spcAft>
              <a:buSzPts val="1600"/>
              <a:buAutoNum type="arabicPeriod"/>
            </a:pPr>
            <a:r>
              <a:rPr lang="en-GB"/>
              <a:t>Why was the Germ Theory a ‘turning point’ in the understanding of the cause of disease?</a:t>
            </a:r>
            <a:endParaRPr/>
          </a:p>
          <a:p>
            <a:pPr indent="-215900" lvl="0" marL="228600" rtl="0" algn="l">
              <a:lnSpc>
                <a:spcPct val="100000"/>
              </a:lnSpc>
              <a:spcBef>
                <a:spcPts val="0"/>
              </a:spcBef>
              <a:spcAft>
                <a:spcPts val="0"/>
              </a:spcAft>
              <a:buSzPts val="1600"/>
              <a:buAutoNum type="arabicPeriod"/>
            </a:pPr>
            <a:r>
              <a:rPr lang="en-GB"/>
              <a:t>Can you describe the process used by Koch to identify disease-causing microbes?</a:t>
            </a:r>
            <a:endParaRPr/>
          </a:p>
          <a:p>
            <a:pPr indent="-215900" lvl="0" marL="228600" rtl="0" algn="l">
              <a:lnSpc>
                <a:spcPct val="100000"/>
              </a:lnSpc>
              <a:spcBef>
                <a:spcPts val="0"/>
              </a:spcBef>
              <a:spcAft>
                <a:spcPts val="0"/>
              </a:spcAft>
              <a:buSzPts val="1600"/>
              <a:buAutoNum type="arabicPeriod"/>
            </a:pPr>
            <a:r>
              <a:rPr lang="en-GB" u="sng"/>
              <a:t>Challenge question</a:t>
            </a:r>
            <a:r>
              <a:rPr lang="en-GB"/>
              <a:t>: </a:t>
            </a:r>
            <a:r>
              <a:rPr lang="en-GB" sz="1500"/>
              <a:t>How far do you agree that the work of Pasteur was more significant than the work of Koch in changing ideas about the cause of disease 1700-1900?</a:t>
            </a:r>
            <a:endParaRPr/>
          </a:p>
          <a:p>
            <a:pPr indent="0" lvl="0" marL="228600" rtl="0" algn="l">
              <a:lnSpc>
                <a:spcPct val="100000"/>
              </a:lnSpc>
              <a:spcBef>
                <a:spcPts val="0"/>
              </a:spcBef>
              <a:spcAft>
                <a:spcPts val="0"/>
              </a:spcAft>
              <a:buNone/>
            </a:pPr>
            <a:r>
              <a:t/>
            </a:r>
            <a:endParaRPr/>
          </a:p>
          <a:p>
            <a:pPr indent="0" lvl="0" marL="228600" rtl="0" algn="l">
              <a:lnSpc>
                <a:spcPct val="100000"/>
              </a:lnSpc>
              <a:spcBef>
                <a:spcPts val="0"/>
              </a:spcBef>
              <a:spcAft>
                <a:spcPts val="0"/>
              </a:spcAft>
              <a:buNone/>
            </a:pPr>
            <a:r>
              <a:rPr b="1" lang="en-GB" sz="1400">
                <a:solidFill>
                  <a:schemeClr val="accent1"/>
                </a:solidFill>
              </a:rPr>
              <a:t>You may want to use the following sentence starters:</a:t>
            </a:r>
            <a:endParaRPr b="1" sz="1400">
              <a:solidFill>
                <a:schemeClr val="accent1"/>
              </a:solidFill>
            </a:endParaRPr>
          </a:p>
          <a:p>
            <a:pPr indent="-317500" lvl="0" marL="457200" rtl="0" algn="l">
              <a:lnSpc>
                <a:spcPct val="100000"/>
              </a:lnSpc>
              <a:spcBef>
                <a:spcPts val="0"/>
              </a:spcBef>
              <a:spcAft>
                <a:spcPts val="0"/>
              </a:spcAft>
              <a:buSzPts val="1400"/>
              <a:buChar char="●"/>
            </a:pPr>
            <a:r>
              <a:rPr i="1" lang="en-GB" sz="1400"/>
              <a:t>To some extent I agree that the work of Pasteur was more significant because….</a:t>
            </a:r>
            <a:endParaRPr i="1" sz="1400"/>
          </a:p>
          <a:p>
            <a:pPr indent="0" lvl="0" marL="457200" rtl="0" algn="l">
              <a:lnSpc>
                <a:spcPct val="100000"/>
              </a:lnSpc>
              <a:spcBef>
                <a:spcPts val="0"/>
              </a:spcBef>
              <a:spcAft>
                <a:spcPts val="0"/>
              </a:spcAft>
              <a:buNone/>
            </a:pPr>
            <a:r>
              <a:t/>
            </a:r>
            <a:endParaRPr i="1" sz="1400"/>
          </a:p>
          <a:p>
            <a:pPr indent="-317500" lvl="0" marL="457200" rtl="0" algn="l">
              <a:lnSpc>
                <a:spcPct val="100000"/>
              </a:lnSpc>
              <a:spcBef>
                <a:spcPts val="0"/>
              </a:spcBef>
              <a:spcAft>
                <a:spcPts val="0"/>
              </a:spcAft>
              <a:buSzPts val="1400"/>
              <a:buChar char="●"/>
            </a:pPr>
            <a:r>
              <a:rPr i="1" lang="en-GB" sz="1400"/>
              <a:t>However to some extent it could be argued that the work of Koch was more significant because….</a:t>
            </a:r>
            <a:endParaRPr/>
          </a:p>
        </p:txBody>
      </p:sp>
      <p:sp>
        <p:nvSpPr>
          <p:cNvPr id="189" name="Google Shape;189;p35"/>
          <p:cNvSpPr txBox="1"/>
          <p:nvPr>
            <p:ph idx="12" type="sldNum"/>
          </p:nvPr>
        </p:nvSpPr>
        <p:spPr>
          <a:xfrm>
            <a:off x="917941" y="9586650"/>
            <a:ext cx="1440000" cy="36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Spontaneous</a:t>
            </a:r>
            <a:r>
              <a:rPr lang="en-GB" sz="2100">
                <a:solidFill>
                  <a:schemeClr val="dk2"/>
                </a:solidFill>
              </a:rPr>
              <a:t> Generation Theory</a:t>
            </a:r>
            <a:endParaRPr sz="700">
              <a:solidFill>
                <a:schemeClr val="dk2"/>
              </a:solidFill>
            </a:endParaRPr>
          </a:p>
        </p:txBody>
      </p:sp>
      <p:sp>
        <p:nvSpPr>
          <p:cNvPr id="132" name="Google Shape;132;p27"/>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800"/>
              <a:t>As you saw in the previous lesson, there were no new ideas about the cause of disease up until 1700. Although the theory of the Four Humours and God had become less popular as explanations about the cause of disease, miasma was still in use. </a:t>
            </a:r>
            <a:endParaRPr sz="1800"/>
          </a:p>
          <a:p>
            <a:pPr indent="0" lvl="0" marL="0" rtl="0" algn="l">
              <a:lnSpc>
                <a:spcPct val="90000"/>
              </a:lnSpc>
              <a:spcBef>
                <a:spcPts val="500"/>
              </a:spcBef>
              <a:spcAft>
                <a:spcPts val="0"/>
              </a:spcAft>
              <a:buNone/>
            </a:pPr>
            <a:r>
              <a:t/>
            </a:r>
            <a:endParaRPr sz="1800"/>
          </a:p>
          <a:p>
            <a:pPr indent="0" lvl="0" marL="0" rtl="0" algn="l">
              <a:lnSpc>
                <a:spcPct val="90000"/>
              </a:lnSpc>
              <a:spcBef>
                <a:spcPts val="500"/>
              </a:spcBef>
              <a:spcAft>
                <a:spcPts val="0"/>
              </a:spcAft>
              <a:buNone/>
            </a:pPr>
            <a:r>
              <a:rPr lang="en-GB" sz="1800"/>
              <a:t>As microscopes continued to develop in the 1700s, a new theory came about called the spontaneous generation theory. In the early 1700s, scientists were able to see </a:t>
            </a:r>
            <a:r>
              <a:rPr b="1" lang="en-GB" sz="1800">
                <a:solidFill>
                  <a:schemeClr val="accent4"/>
                </a:solidFill>
              </a:rPr>
              <a:t>microbes</a:t>
            </a:r>
            <a:r>
              <a:rPr lang="en-GB" sz="1800"/>
              <a:t> when observing rotting matter with microscopes. This theory said that the decaying matter produced the microbes. The theory of spontaneous generation was also closely linked to </a:t>
            </a:r>
            <a:r>
              <a:rPr b="1" lang="en-GB" sz="1800">
                <a:solidFill>
                  <a:schemeClr val="accent5"/>
                </a:solidFill>
              </a:rPr>
              <a:t>miasmata</a:t>
            </a:r>
            <a:r>
              <a:rPr lang="en-GB" sz="1800"/>
              <a:t>. Scientists were not able to prove this theory correct and it took until 1861 for </a:t>
            </a:r>
            <a:r>
              <a:rPr b="1" lang="en-GB" sz="1800">
                <a:solidFill>
                  <a:schemeClr val="accent3"/>
                </a:solidFill>
              </a:rPr>
              <a:t>Pasteur</a:t>
            </a:r>
            <a:r>
              <a:rPr lang="en-GB" sz="1800"/>
              <a:t> to prove it wrong.</a:t>
            </a:r>
            <a:endParaRPr sz="1800"/>
          </a:p>
        </p:txBody>
      </p:sp>
      <p:sp>
        <p:nvSpPr>
          <p:cNvPr id="133" name="Google Shape;133;p27"/>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Louis Pasteur</a:t>
            </a:r>
            <a:endParaRPr sz="700">
              <a:solidFill>
                <a:schemeClr val="dk2"/>
              </a:solidFill>
            </a:endParaRPr>
          </a:p>
        </p:txBody>
      </p:sp>
      <p:sp>
        <p:nvSpPr>
          <p:cNvPr id="139" name="Google Shape;139;p28"/>
          <p:cNvSpPr txBox="1"/>
          <p:nvPr>
            <p:ph idx="1" type="body"/>
          </p:nvPr>
        </p:nvSpPr>
        <p:spPr>
          <a:xfrm>
            <a:off x="449100" y="524325"/>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700"/>
              <a:t>Louis </a:t>
            </a:r>
            <a:r>
              <a:rPr lang="en-GB" sz="1700"/>
              <a:t>Pasteur</a:t>
            </a:r>
            <a:r>
              <a:rPr lang="en-GB" sz="1700"/>
              <a:t> was a French chemist who was actually working to understand why liquids turned sour in the brewing industry. </a:t>
            </a:r>
            <a:endParaRPr sz="1700"/>
          </a:p>
          <a:p>
            <a:pPr indent="0" lvl="0" marL="0" rtl="0" algn="l">
              <a:lnSpc>
                <a:spcPct val="90000"/>
              </a:lnSpc>
              <a:spcBef>
                <a:spcPts val="500"/>
              </a:spcBef>
              <a:spcAft>
                <a:spcPts val="0"/>
              </a:spcAft>
              <a:buNone/>
            </a:pPr>
            <a:r>
              <a:t/>
            </a:r>
            <a:endParaRPr sz="1700"/>
          </a:p>
          <a:p>
            <a:pPr indent="0" lvl="0" marL="0" rtl="0" algn="l">
              <a:lnSpc>
                <a:spcPct val="90000"/>
              </a:lnSpc>
              <a:spcBef>
                <a:spcPts val="500"/>
              </a:spcBef>
              <a:spcAft>
                <a:spcPts val="0"/>
              </a:spcAft>
              <a:buNone/>
            </a:pPr>
            <a:r>
              <a:rPr lang="en-GB" sz="1700"/>
              <a:t>Pasteur heated the liquid and found that it killed the bacteria - this process became known as </a:t>
            </a:r>
            <a:r>
              <a:rPr b="1" lang="en-GB" sz="1700">
                <a:solidFill>
                  <a:schemeClr val="accent4"/>
                </a:solidFill>
              </a:rPr>
              <a:t>pasteurisation</a:t>
            </a:r>
            <a:r>
              <a:rPr lang="en-GB" sz="1700"/>
              <a:t>. Pasteur theorised that microbes in the air caused the liquid to go sour (which was the opposite of the spontaneous generation theory). </a:t>
            </a:r>
            <a:endParaRPr sz="1700"/>
          </a:p>
          <a:p>
            <a:pPr indent="0" lvl="0" marL="0" rtl="0" algn="l">
              <a:lnSpc>
                <a:spcPct val="90000"/>
              </a:lnSpc>
              <a:spcBef>
                <a:spcPts val="500"/>
              </a:spcBef>
              <a:spcAft>
                <a:spcPts val="0"/>
              </a:spcAft>
              <a:buNone/>
            </a:pPr>
            <a:r>
              <a:t/>
            </a:r>
            <a:endParaRPr sz="1700"/>
          </a:p>
          <a:p>
            <a:pPr indent="0" lvl="0" marL="0" rtl="0" algn="l">
              <a:lnSpc>
                <a:spcPct val="90000"/>
              </a:lnSpc>
              <a:spcBef>
                <a:spcPts val="500"/>
              </a:spcBef>
              <a:spcAft>
                <a:spcPts val="0"/>
              </a:spcAft>
              <a:buNone/>
            </a:pPr>
            <a:r>
              <a:rPr lang="en-GB" sz="1700"/>
              <a:t>To prove his theory, Pasteur conducted the swan neck flask experiment. Both flasks were filled with liquid and then heated. One flask had its neck bent which Pasteur said would prevent air from reaching the liquid. On observation, </a:t>
            </a:r>
            <a:r>
              <a:rPr lang="en-GB" sz="1700"/>
              <a:t>Pasteur</a:t>
            </a:r>
            <a:r>
              <a:rPr lang="en-GB" sz="1700"/>
              <a:t> showed that the liquid in the flask with the bend had no microbes growing in in (which he named germs) but the liquid which had been in contact with the air did go off and had microbes growing in it.</a:t>
            </a:r>
            <a:endParaRPr sz="1700"/>
          </a:p>
        </p:txBody>
      </p:sp>
      <p:sp>
        <p:nvSpPr>
          <p:cNvPr id="140" name="Google Shape;140;p28"/>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Louis Pasteur</a:t>
            </a:r>
            <a:endParaRPr sz="700">
              <a:solidFill>
                <a:schemeClr val="dk2"/>
              </a:solidFill>
            </a:endParaRPr>
          </a:p>
        </p:txBody>
      </p:sp>
      <p:sp>
        <p:nvSpPr>
          <p:cNvPr id="146" name="Google Shape;146;p29"/>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900"/>
              <a:t>Pasteur had proved that germs were in the air and caused matter to go off and decay. He published his theory in </a:t>
            </a:r>
            <a:r>
              <a:rPr b="1" lang="en-GB" sz="1900">
                <a:solidFill>
                  <a:schemeClr val="accent5"/>
                </a:solidFill>
              </a:rPr>
              <a:t>1861 </a:t>
            </a:r>
            <a:r>
              <a:rPr lang="en-GB" sz="1900"/>
              <a:t>but also suggested that germs in the air could be the cause of disease in humans too.</a:t>
            </a:r>
            <a:endParaRPr sz="1900"/>
          </a:p>
          <a:p>
            <a:pPr indent="0" lvl="0" marL="0" rtl="0" algn="l">
              <a:lnSpc>
                <a:spcPct val="90000"/>
              </a:lnSpc>
              <a:spcBef>
                <a:spcPts val="500"/>
              </a:spcBef>
              <a:spcAft>
                <a:spcPts val="0"/>
              </a:spcAft>
              <a:buNone/>
            </a:pPr>
            <a:r>
              <a:t/>
            </a:r>
            <a:endParaRPr sz="1900"/>
          </a:p>
          <a:p>
            <a:pPr indent="0" lvl="0" marL="0" rtl="0" algn="l">
              <a:lnSpc>
                <a:spcPct val="90000"/>
              </a:lnSpc>
              <a:spcBef>
                <a:spcPts val="500"/>
              </a:spcBef>
              <a:spcAft>
                <a:spcPts val="0"/>
              </a:spcAft>
              <a:buNone/>
            </a:pPr>
            <a:r>
              <a:rPr lang="en-GB" sz="1900"/>
              <a:t>Later, Pasteur carried out experiments whilst working to help the French silk industry, </a:t>
            </a:r>
            <a:r>
              <a:rPr lang="en-GB" sz="1900"/>
              <a:t>investigating a disease killing silkworms, which he was able to prove was being caused by a microbe in the air. In 1878, Pasteur then published his germ theory of infection, thereby linking the Germ Theory to human illness.</a:t>
            </a:r>
            <a:endParaRPr sz="1900"/>
          </a:p>
          <a:p>
            <a:pPr indent="0" lvl="0" marL="0" rtl="0" algn="l">
              <a:lnSpc>
                <a:spcPct val="90000"/>
              </a:lnSpc>
              <a:spcBef>
                <a:spcPts val="500"/>
              </a:spcBef>
              <a:spcAft>
                <a:spcPts val="0"/>
              </a:spcAft>
              <a:buNone/>
            </a:pPr>
            <a:r>
              <a:t/>
            </a:r>
            <a:endParaRPr sz="1900"/>
          </a:p>
          <a:p>
            <a:pPr indent="0" lvl="0" marL="0" rtl="0" algn="l">
              <a:lnSpc>
                <a:spcPct val="90000"/>
              </a:lnSpc>
              <a:spcBef>
                <a:spcPts val="500"/>
              </a:spcBef>
              <a:spcAft>
                <a:spcPts val="0"/>
              </a:spcAft>
              <a:buNone/>
            </a:pPr>
            <a:r>
              <a:t/>
            </a:r>
            <a:endParaRPr sz="1900"/>
          </a:p>
        </p:txBody>
      </p:sp>
      <p:sp>
        <p:nvSpPr>
          <p:cNvPr id="147" name="Google Shape;147;p29"/>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0"/>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Germ Theory in Britain</a:t>
            </a:r>
            <a:endParaRPr sz="700">
              <a:solidFill>
                <a:schemeClr val="dk2"/>
              </a:solidFill>
            </a:endParaRPr>
          </a:p>
        </p:txBody>
      </p:sp>
      <p:sp>
        <p:nvSpPr>
          <p:cNvPr id="153" name="Google Shape;153;p30"/>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700"/>
              <a:t>P</a:t>
            </a:r>
            <a:r>
              <a:rPr lang="en-GB" sz="1400"/>
              <a:t>asteur’s Germ Theory did not lead to change immediately. Many scientists and doctors refused to believe the microbes in the air could cause disease and discredited Pasteur’s work as he was not a doctor. Pasteur’s theory had not explained how microbes made people ill or which microbes caused specific illnesses, which made it more difficult for people to accept his ideas (even the British </a:t>
            </a:r>
            <a:r>
              <a:rPr lang="en-GB" sz="1400"/>
              <a:t>government</a:t>
            </a:r>
            <a:r>
              <a:rPr lang="en-GB" sz="1400"/>
              <a:t> refused to believe it)!</a:t>
            </a:r>
            <a:endParaRPr sz="1400"/>
          </a:p>
          <a:p>
            <a:pPr indent="0" lvl="0" marL="0" rtl="0" algn="l">
              <a:lnSpc>
                <a:spcPct val="90000"/>
              </a:lnSpc>
              <a:spcBef>
                <a:spcPts val="500"/>
              </a:spcBef>
              <a:spcAft>
                <a:spcPts val="0"/>
              </a:spcAft>
              <a:buNone/>
            </a:pPr>
            <a:r>
              <a:t/>
            </a:r>
            <a:endParaRPr sz="1400"/>
          </a:p>
          <a:p>
            <a:pPr indent="0" lvl="0" marL="0" rtl="0" algn="l">
              <a:lnSpc>
                <a:spcPct val="90000"/>
              </a:lnSpc>
              <a:spcBef>
                <a:spcPts val="500"/>
              </a:spcBef>
              <a:spcAft>
                <a:spcPts val="0"/>
              </a:spcAft>
              <a:buNone/>
            </a:pPr>
            <a:r>
              <a:rPr b="1" lang="en-GB" sz="1400">
                <a:solidFill>
                  <a:schemeClr val="accent3"/>
                </a:solidFill>
              </a:rPr>
              <a:t>Dr Henry Bastian</a:t>
            </a:r>
            <a:r>
              <a:rPr lang="en-GB" sz="1400"/>
              <a:t> was a well known and powerful influence in medicine in Britain. He criticised Pasteur’s theory and refused to accept it all the way up to his death. Bastian continued to promote the theory of </a:t>
            </a:r>
            <a:r>
              <a:rPr lang="en-GB" sz="1400"/>
              <a:t>spontaneous</a:t>
            </a:r>
            <a:r>
              <a:rPr lang="en-GB" sz="1400"/>
              <a:t> generation which meant there was little change in the understanding of the cause of disease in Britain until the late 1870s at least.</a:t>
            </a:r>
            <a:endParaRPr sz="1400"/>
          </a:p>
          <a:p>
            <a:pPr indent="0" lvl="0" marL="0" rtl="0" algn="l">
              <a:lnSpc>
                <a:spcPct val="90000"/>
              </a:lnSpc>
              <a:spcBef>
                <a:spcPts val="500"/>
              </a:spcBef>
              <a:spcAft>
                <a:spcPts val="0"/>
              </a:spcAft>
              <a:buNone/>
            </a:pPr>
            <a:r>
              <a:t/>
            </a:r>
            <a:endParaRPr sz="1400"/>
          </a:p>
          <a:p>
            <a:pPr indent="0" lvl="0" marL="0" rtl="0" algn="l">
              <a:lnSpc>
                <a:spcPct val="90000"/>
              </a:lnSpc>
              <a:spcBef>
                <a:spcPts val="500"/>
              </a:spcBef>
              <a:spcAft>
                <a:spcPts val="0"/>
              </a:spcAft>
              <a:buNone/>
            </a:pPr>
            <a:r>
              <a:rPr lang="en-GB" sz="1400"/>
              <a:t>However, not everyone criticised Pasteur. Two key individuals accepted and took up the Germ Theory in their work. </a:t>
            </a:r>
            <a:r>
              <a:rPr b="1" lang="en-GB" sz="1400">
                <a:solidFill>
                  <a:schemeClr val="accent3"/>
                </a:solidFill>
              </a:rPr>
              <a:t>Joseph Lister</a:t>
            </a:r>
            <a:r>
              <a:rPr lang="en-GB" sz="1400"/>
              <a:t> applied the Germ Theory to his work on infection following surgery. Although Lister’s applications were successful in reducing infection, he still had little proof behind his ideas. </a:t>
            </a:r>
            <a:r>
              <a:rPr b="1" lang="en-GB" sz="1400">
                <a:solidFill>
                  <a:schemeClr val="accent3"/>
                </a:solidFill>
              </a:rPr>
              <a:t>John Tyndall </a:t>
            </a:r>
            <a:r>
              <a:rPr lang="en-GB" sz="1400"/>
              <a:t>also promoted Pasteur’s work in 1870 and supported the ideas that there were microbes in the air.</a:t>
            </a:r>
            <a:endParaRPr sz="1400"/>
          </a:p>
        </p:txBody>
      </p:sp>
      <p:sp>
        <p:nvSpPr>
          <p:cNvPr id="154" name="Google Shape;154;p30"/>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Robert Koch</a:t>
            </a:r>
            <a:endParaRPr sz="700">
              <a:solidFill>
                <a:schemeClr val="dk2"/>
              </a:solidFill>
            </a:endParaRPr>
          </a:p>
        </p:txBody>
      </p:sp>
      <p:sp>
        <p:nvSpPr>
          <p:cNvPr id="160" name="Google Shape;160;p31"/>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800"/>
              <a:t>Robert Koch was a German microbiologist. He developed Pasteur’s work and was able to </a:t>
            </a:r>
            <a:r>
              <a:rPr lang="en-GB" sz="1800"/>
              <a:t>successfully</a:t>
            </a:r>
            <a:r>
              <a:rPr lang="en-GB" sz="1800"/>
              <a:t> identify and isolate the microbes causing specific diseases. For example:</a:t>
            </a:r>
            <a:endParaRPr sz="1800"/>
          </a:p>
          <a:p>
            <a:pPr indent="-342900" lvl="0" marL="457200" rtl="0" algn="l">
              <a:lnSpc>
                <a:spcPct val="90000"/>
              </a:lnSpc>
              <a:spcBef>
                <a:spcPts val="500"/>
              </a:spcBef>
              <a:spcAft>
                <a:spcPts val="0"/>
              </a:spcAft>
              <a:buSzPts val="1800"/>
              <a:buChar char="●"/>
            </a:pPr>
            <a:r>
              <a:rPr lang="en-GB" sz="1800"/>
              <a:t>In 1876, he discovered the microbe causing anthrax in cattle.</a:t>
            </a:r>
            <a:endParaRPr sz="1800"/>
          </a:p>
          <a:p>
            <a:pPr indent="-342900" lvl="0" marL="457200" rtl="0" algn="l">
              <a:lnSpc>
                <a:spcPct val="90000"/>
              </a:lnSpc>
              <a:spcBef>
                <a:spcPts val="0"/>
              </a:spcBef>
              <a:spcAft>
                <a:spcPts val="0"/>
              </a:spcAft>
              <a:buSzPts val="1800"/>
              <a:buChar char="●"/>
            </a:pPr>
            <a:r>
              <a:rPr lang="en-GB" sz="1800"/>
              <a:t>In 1882, he discovered the bacteria causing tuberculosis.</a:t>
            </a:r>
            <a:endParaRPr sz="1800"/>
          </a:p>
          <a:p>
            <a:pPr indent="-342900" lvl="0" marL="457200" rtl="0" algn="l">
              <a:lnSpc>
                <a:spcPct val="90000"/>
              </a:lnSpc>
              <a:spcBef>
                <a:spcPts val="0"/>
              </a:spcBef>
              <a:spcAft>
                <a:spcPts val="0"/>
              </a:spcAft>
              <a:buSzPts val="1800"/>
              <a:buChar char="●"/>
            </a:pPr>
            <a:r>
              <a:rPr lang="en-GB" sz="1800"/>
              <a:t>In 1883, he discovered the microbe causing </a:t>
            </a:r>
            <a:r>
              <a:rPr lang="en-GB" sz="1800"/>
              <a:t>cholera</a:t>
            </a:r>
            <a:r>
              <a:rPr lang="en-GB" sz="1800"/>
              <a:t> which he provided further proof for in 1884.</a:t>
            </a:r>
            <a:endParaRPr sz="1800"/>
          </a:p>
          <a:p>
            <a:pPr indent="0" lvl="0" marL="0" rtl="0" algn="l">
              <a:lnSpc>
                <a:spcPct val="90000"/>
              </a:lnSpc>
              <a:spcBef>
                <a:spcPts val="500"/>
              </a:spcBef>
              <a:spcAft>
                <a:spcPts val="0"/>
              </a:spcAft>
              <a:buNone/>
            </a:pPr>
            <a:r>
              <a:rPr lang="en-GB" sz="1800"/>
              <a:t>Koch was able to do this using the following method: He would isolate a microbe present in different cases of a singular disease. Then the </a:t>
            </a:r>
            <a:r>
              <a:rPr lang="en-GB" sz="1800"/>
              <a:t>microbe</a:t>
            </a:r>
            <a:r>
              <a:rPr lang="en-GB" sz="1800"/>
              <a:t> could be grown in a controlled </a:t>
            </a:r>
            <a:r>
              <a:rPr lang="en-GB" sz="1800"/>
              <a:t>environment and tested on animals to reproduced the disease. The microbe would then be taken from the diseased animal and grown again, being identical to the original </a:t>
            </a:r>
            <a:r>
              <a:rPr b="1" lang="en-GB" sz="1800">
                <a:solidFill>
                  <a:schemeClr val="accent4"/>
                </a:solidFill>
              </a:rPr>
              <a:t>culture.</a:t>
            </a:r>
            <a:endParaRPr b="1" sz="1800">
              <a:solidFill>
                <a:schemeClr val="accent4"/>
              </a:solidFill>
            </a:endParaRPr>
          </a:p>
        </p:txBody>
      </p:sp>
      <p:sp>
        <p:nvSpPr>
          <p:cNvPr id="161" name="Google Shape;161;p31"/>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Robert Koch</a:t>
            </a:r>
            <a:endParaRPr sz="700">
              <a:solidFill>
                <a:schemeClr val="dk2"/>
              </a:solidFill>
            </a:endParaRPr>
          </a:p>
        </p:txBody>
      </p:sp>
      <p:sp>
        <p:nvSpPr>
          <p:cNvPr id="167" name="Google Shape;167;p32"/>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2000"/>
              <a:t>Koch also developed ways to make it easier for scientists to identify and isolate the microbes causing specific diseases:</a:t>
            </a:r>
            <a:endParaRPr sz="2000"/>
          </a:p>
          <a:p>
            <a:pPr indent="0" lvl="0" marL="0" rtl="0" algn="l">
              <a:lnSpc>
                <a:spcPct val="90000"/>
              </a:lnSpc>
              <a:spcBef>
                <a:spcPts val="500"/>
              </a:spcBef>
              <a:spcAft>
                <a:spcPts val="0"/>
              </a:spcAft>
              <a:buNone/>
            </a:pPr>
            <a:r>
              <a:t/>
            </a:r>
            <a:endParaRPr sz="2000"/>
          </a:p>
          <a:p>
            <a:pPr indent="-355600" lvl="0" marL="457200" rtl="0" algn="l">
              <a:lnSpc>
                <a:spcPct val="90000"/>
              </a:lnSpc>
              <a:spcBef>
                <a:spcPts val="500"/>
              </a:spcBef>
              <a:spcAft>
                <a:spcPts val="0"/>
              </a:spcAft>
              <a:buSzPts val="2000"/>
              <a:buChar char="●"/>
            </a:pPr>
            <a:r>
              <a:rPr lang="en-GB" sz="2000"/>
              <a:t>He developed </a:t>
            </a:r>
            <a:r>
              <a:rPr b="1" lang="en-GB" sz="2000">
                <a:solidFill>
                  <a:schemeClr val="accent4"/>
                </a:solidFill>
              </a:rPr>
              <a:t>agar jelly</a:t>
            </a:r>
            <a:r>
              <a:rPr lang="en-GB" sz="2000"/>
              <a:t> to grow bacteria in a more controlled way and it was also an easier medium to observe under a microscope.</a:t>
            </a:r>
            <a:endParaRPr sz="2000"/>
          </a:p>
          <a:p>
            <a:pPr indent="-355600" lvl="0" marL="457200" rtl="0" algn="l">
              <a:lnSpc>
                <a:spcPct val="90000"/>
              </a:lnSpc>
              <a:spcBef>
                <a:spcPts val="0"/>
              </a:spcBef>
              <a:spcAft>
                <a:spcPts val="0"/>
              </a:spcAft>
              <a:buSzPts val="2000"/>
              <a:buChar char="●"/>
            </a:pPr>
            <a:r>
              <a:rPr lang="en-GB" sz="2000"/>
              <a:t>He developed a dye to stain the disease-causing microscope, again making it easier to study.</a:t>
            </a:r>
            <a:endParaRPr sz="2000"/>
          </a:p>
        </p:txBody>
      </p:sp>
      <p:sp>
        <p:nvSpPr>
          <p:cNvPr id="168" name="Google Shape;168;p32"/>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3"/>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Impact of Pasteur and Koch in Britain</a:t>
            </a:r>
            <a:endParaRPr sz="700">
              <a:solidFill>
                <a:schemeClr val="dk2"/>
              </a:solidFill>
            </a:endParaRPr>
          </a:p>
        </p:txBody>
      </p:sp>
      <p:sp>
        <p:nvSpPr>
          <p:cNvPr id="174" name="Google Shape;174;p33"/>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In 1883, the microbe that caused </a:t>
            </a:r>
            <a:r>
              <a:rPr b="1" lang="en-GB">
                <a:solidFill>
                  <a:schemeClr val="accent5"/>
                </a:solidFill>
              </a:rPr>
              <a:t>diphtheria</a:t>
            </a:r>
            <a:r>
              <a:rPr lang="en-GB"/>
              <a:t> was discovered thanks to Koch’s work. Scientists were able to begin to discover ways of trying to kill the microbe causing </a:t>
            </a:r>
            <a:r>
              <a:rPr lang="en-GB"/>
              <a:t>diphtheria</a:t>
            </a:r>
            <a:r>
              <a:rPr lang="en-GB"/>
              <a:t> and other diseases rather than trying to treat the symptoms of it. By 1900, it was accepted that germs were a cause of disease.</a:t>
            </a:r>
            <a:endParaRPr/>
          </a:p>
          <a:p>
            <a:pPr indent="0" lvl="0" marL="0" rtl="0" algn="l">
              <a:lnSpc>
                <a:spcPct val="90000"/>
              </a:lnSpc>
              <a:spcBef>
                <a:spcPts val="500"/>
              </a:spcBef>
              <a:spcAft>
                <a:spcPts val="0"/>
              </a:spcAft>
              <a:buNone/>
            </a:pPr>
            <a:r>
              <a:t/>
            </a:r>
            <a:endParaRPr/>
          </a:p>
          <a:p>
            <a:pPr indent="0" lvl="0" marL="0" rtl="0" algn="l">
              <a:lnSpc>
                <a:spcPct val="90000"/>
              </a:lnSpc>
              <a:spcBef>
                <a:spcPts val="500"/>
              </a:spcBef>
              <a:spcAft>
                <a:spcPts val="0"/>
              </a:spcAft>
              <a:buNone/>
            </a:pPr>
            <a:r>
              <a:rPr lang="en-GB"/>
              <a:t>However, the work of Pasteur and Koch took a long time to be accepted, even by the British government. In 1884 (in India), Koch proved that cholera was caused by microbes in the water. The British government refused to believe it and still reverted back to miasma.</a:t>
            </a:r>
            <a:endParaRPr/>
          </a:p>
          <a:p>
            <a:pPr indent="0" lvl="0" marL="0" rtl="0" algn="l">
              <a:lnSpc>
                <a:spcPct val="90000"/>
              </a:lnSpc>
              <a:spcBef>
                <a:spcPts val="500"/>
              </a:spcBef>
              <a:spcAft>
                <a:spcPts val="0"/>
              </a:spcAft>
              <a:buNone/>
            </a:pPr>
            <a:r>
              <a:t/>
            </a:r>
            <a:endParaRPr/>
          </a:p>
          <a:p>
            <a:pPr indent="0" lvl="0" marL="0" rtl="0" algn="l">
              <a:lnSpc>
                <a:spcPct val="90000"/>
              </a:lnSpc>
              <a:spcBef>
                <a:spcPts val="500"/>
              </a:spcBef>
              <a:spcAft>
                <a:spcPts val="0"/>
              </a:spcAft>
              <a:buNone/>
            </a:pPr>
            <a:r>
              <a:rPr lang="en-GB"/>
              <a:t>Koch’s work influenced Pasteur and he began to work on creating </a:t>
            </a:r>
            <a:r>
              <a:rPr b="1" lang="en-GB">
                <a:solidFill>
                  <a:schemeClr val="accent4"/>
                </a:solidFill>
              </a:rPr>
              <a:t>vaccinations</a:t>
            </a:r>
            <a:r>
              <a:rPr lang="en-GB"/>
              <a:t> for chicken cholera and </a:t>
            </a:r>
            <a:r>
              <a:rPr b="1" lang="en-GB">
                <a:solidFill>
                  <a:schemeClr val="accent5"/>
                </a:solidFill>
              </a:rPr>
              <a:t>anthrax</a:t>
            </a:r>
            <a:r>
              <a:rPr lang="en-GB"/>
              <a:t> using weakened strains of the microbe causing the disease. Both individuals inspired other scientists to study microbes and develop vaccinations. </a:t>
            </a:r>
            <a:endParaRPr/>
          </a:p>
        </p:txBody>
      </p:sp>
      <p:sp>
        <p:nvSpPr>
          <p:cNvPr id="175" name="Google Shape;175;p33"/>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459000" y="2852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Glossary</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81" name="Google Shape;181;p34"/>
          <p:cNvSpPr txBox="1"/>
          <p:nvPr>
            <p:ph idx="1" type="body"/>
          </p:nvPr>
        </p:nvSpPr>
        <p:spPr>
          <a:xfrm>
            <a:off x="458975" y="852275"/>
            <a:ext cx="8361300" cy="3837900"/>
          </a:xfrm>
          <a:prstGeom prst="rect">
            <a:avLst/>
          </a:prstGeom>
        </p:spPr>
        <p:txBody>
          <a:bodyPr anchorCtr="0" anchor="t" bIns="45725" lIns="45725" spcFirstLastPara="1" rIns="45725" wrap="square" tIns="45725">
            <a:noAutofit/>
          </a:bodyPr>
          <a:lstStyle/>
          <a:p>
            <a:pPr indent="0" lvl="0" marL="0" rtl="0" algn="l">
              <a:lnSpc>
                <a:spcPct val="115000"/>
              </a:lnSpc>
              <a:spcBef>
                <a:spcPts val="0"/>
              </a:spcBef>
              <a:spcAft>
                <a:spcPts val="0"/>
              </a:spcAft>
              <a:buNone/>
            </a:pPr>
            <a:r>
              <a:t/>
            </a:r>
            <a:endParaRPr b="1" sz="1500"/>
          </a:p>
          <a:p>
            <a:pPr indent="-222250" lvl="1" marL="457200" rtl="0" algn="l">
              <a:lnSpc>
                <a:spcPct val="115000"/>
              </a:lnSpc>
              <a:spcBef>
                <a:spcPts val="0"/>
              </a:spcBef>
              <a:spcAft>
                <a:spcPts val="0"/>
              </a:spcAft>
              <a:buSzPts val="1700"/>
              <a:buChar char="–"/>
            </a:pPr>
            <a:r>
              <a:rPr b="1" lang="en-GB" sz="1700">
                <a:solidFill>
                  <a:schemeClr val="accent4"/>
                </a:solidFill>
              </a:rPr>
              <a:t>Agar jelly - </a:t>
            </a:r>
            <a:r>
              <a:rPr lang="en-GB" sz="1700"/>
              <a:t>A substance used to feed and grow bacteria on</a:t>
            </a:r>
            <a:endParaRPr sz="1700"/>
          </a:p>
          <a:p>
            <a:pPr indent="0" lvl="0" marL="457200" rtl="0" algn="l">
              <a:lnSpc>
                <a:spcPct val="115000"/>
              </a:lnSpc>
              <a:spcBef>
                <a:spcPts val="0"/>
              </a:spcBef>
              <a:spcAft>
                <a:spcPts val="0"/>
              </a:spcAft>
              <a:buNone/>
            </a:pPr>
            <a:r>
              <a:t/>
            </a:r>
            <a:endParaRPr sz="1700"/>
          </a:p>
          <a:p>
            <a:pPr indent="-222250" lvl="1" marL="457200" rtl="0" algn="l">
              <a:lnSpc>
                <a:spcPct val="115000"/>
              </a:lnSpc>
              <a:spcBef>
                <a:spcPts val="0"/>
              </a:spcBef>
              <a:spcAft>
                <a:spcPts val="0"/>
              </a:spcAft>
              <a:buSzPts val="1700"/>
              <a:buChar char="–"/>
            </a:pPr>
            <a:r>
              <a:rPr b="1" lang="en-GB" sz="1700">
                <a:solidFill>
                  <a:schemeClr val="accent4"/>
                </a:solidFill>
              </a:rPr>
              <a:t>Culture - </a:t>
            </a:r>
            <a:r>
              <a:rPr lang="en-GB" sz="1700"/>
              <a:t>Bacteria grown in a controlled environment</a:t>
            </a:r>
            <a:endParaRPr sz="1700"/>
          </a:p>
          <a:p>
            <a:pPr indent="0" lvl="0" marL="457200" rtl="0" algn="l">
              <a:lnSpc>
                <a:spcPct val="115000"/>
              </a:lnSpc>
              <a:spcBef>
                <a:spcPts val="0"/>
              </a:spcBef>
              <a:spcAft>
                <a:spcPts val="0"/>
              </a:spcAft>
              <a:buNone/>
            </a:pPr>
            <a:r>
              <a:t/>
            </a:r>
            <a:endParaRPr b="1" sz="1700">
              <a:solidFill>
                <a:schemeClr val="accent4"/>
              </a:solidFill>
            </a:endParaRPr>
          </a:p>
          <a:p>
            <a:pPr indent="-222250" lvl="1" marL="457200" rtl="0" algn="l">
              <a:lnSpc>
                <a:spcPct val="115000"/>
              </a:lnSpc>
              <a:spcBef>
                <a:spcPts val="0"/>
              </a:spcBef>
              <a:spcAft>
                <a:spcPts val="0"/>
              </a:spcAft>
              <a:buSzPts val="1700"/>
              <a:buChar char="–"/>
            </a:pPr>
            <a:r>
              <a:rPr b="1" lang="en-GB" sz="1700">
                <a:solidFill>
                  <a:schemeClr val="accent4"/>
                </a:solidFill>
              </a:rPr>
              <a:t>Microbes</a:t>
            </a:r>
            <a:r>
              <a:rPr b="1" i="1" lang="en-GB" sz="1700">
                <a:solidFill>
                  <a:schemeClr val="accent4"/>
                </a:solidFill>
              </a:rPr>
              <a:t> </a:t>
            </a:r>
            <a:r>
              <a:rPr b="1" lang="en-GB" sz="1700"/>
              <a:t>-</a:t>
            </a:r>
            <a:r>
              <a:rPr lang="en-GB" sz="1700"/>
              <a:t> A living organism, invisible to the naked eye e.g. bacteria</a:t>
            </a:r>
            <a:endParaRPr sz="1700"/>
          </a:p>
          <a:p>
            <a:pPr indent="0" lvl="0" marL="457200" rtl="0" algn="l">
              <a:lnSpc>
                <a:spcPct val="115000"/>
              </a:lnSpc>
              <a:spcBef>
                <a:spcPts val="0"/>
              </a:spcBef>
              <a:spcAft>
                <a:spcPts val="0"/>
              </a:spcAft>
              <a:buNone/>
            </a:pPr>
            <a:r>
              <a:t/>
            </a:r>
            <a:endParaRPr b="1" sz="1700"/>
          </a:p>
          <a:p>
            <a:pPr indent="-222250" lvl="1" marL="457200" rtl="0" algn="l">
              <a:lnSpc>
                <a:spcPct val="115000"/>
              </a:lnSpc>
              <a:spcBef>
                <a:spcPts val="0"/>
              </a:spcBef>
              <a:spcAft>
                <a:spcPts val="0"/>
              </a:spcAft>
              <a:buSzPts val="1700"/>
              <a:buChar char="–"/>
            </a:pPr>
            <a:r>
              <a:rPr b="1" lang="en-GB" sz="1700">
                <a:solidFill>
                  <a:schemeClr val="accent4"/>
                </a:solidFill>
              </a:rPr>
              <a:t>Pasteurisation</a:t>
            </a:r>
            <a:r>
              <a:rPr lang="en-GB" sz="1700"/>
              <a:t> - Treating a product with heat to </a:t>
            </a:r>
            <a:r>
              <a:rPr lang="en-GB" sz="1700"/>
              <a:t>sterilize</a:t>
            </a:r>
            <a:r>
              <a:rPr lang="en-GB" sz="1700"/>
              <a:t> it</a:t>
            </a:r>
            <a:endParaRPr sz="1700"/>
          </a:p>
          <a:p>
            <a:pPr indent="0" lvl="0" marL="457200" rtl="0" algn="l">
              <a:lnSpc>
                <a:spcPct val="115000"/>
              </a:lnSpc>
              <a:spcBef>
                <a:spcPts val="0"/>
              </a:spcBef>
              <a:spcAft>
                <a:spcPts val="0"/>
              </a:spcAft>
              <a:buNone/>
            </a:pPr>
            <a:r>
              <a:t/>
            </a:r>
            <a:endParaRPr sz="1700"/>
          </a:p>
          <a:p>
            <a:pPr indent="-222250" lvl="1" marL="457200" rtl="0" algn="l">
              <a:lnSpc>
                <a:spcPct val="115000"/>
              </a:lnSpc>
              <a:spcBef>
                <a:spcPts val="0"/>
              </a:spcBef>
              <a:spcAft>
                <a:spcPts val="0"/>
              </a:spcAft>
              <a:buSzPts val="1700"/>
              <a:buChar char="–"/>
            </a:pPr>
            <a:r>
              <a:rPr b="1" lang="en-GB" sz="1700">
                <a:solidFill>
                  <a:schemeClr val="accent4"/>
                </a:solidFill>
              </a:rPr>
              <a:t>Vaccination</a:t>
            </a:r>
            <a:r>
              <a:rPr lang="en-GB" sz="1700"/>
              <a:t> - When a mild form of a disease is given to give immunity and prevent you from catching the more harmful version</a:t>
            </a:r>
            <a:endParaRPr sz="1700"/>
          </a:p>
        </p:txBody>
      </p:sp>
      <p:sp>
        <p:nvSpPr>
          <p:cNvPr id="182" name="Google Shape;182;p34"/>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