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E270F7E-641B-40A4-A4BB-3E72E3CB7811}">
  <a:tblStyle styleId="{AE270F7E-641B-40A4-A4BB-3E72E3CB781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0d76dce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0d76dce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2314bc2b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b2314bc2b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0d76dc983_0_13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b0d76dc983_0_13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6" name="Google Shape;76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6" name="Google Shape;96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8" name="Google Shape;98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100" name="Google Shape;100;p1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9" name="Google Shape;39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5" name="Google Shape;45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4" name="Google Shape;54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6" name="Google Shape;56;p8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idx="1" type="body"/>
          </p:nvPr>
        </p:nvSpPr>
        <p:spPr>
          <a:xfrm>
            <a:off x="917950" y="2519050"/>
            <a:ext cx="154329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</a:rPr>
              <a:t>Design and technology - </a:t>
            </a:r>
            <a:r>
              <a:rPr lang="en-GB" sz="3600">
                <a:solidFill>
                  <a:srgbClr val="333333"/>
                </a:solidFill>
              </a:rPr>
              <a:t>Cooking and nutrition: celebrating culture and seasonality</a:t>
            </a:r>
            <a:endParaRPr/>
          </a:p>
        </p:txBody>
      </p:sp>
      <p:sp>
        <p:nvSpPr>
          <p:cNvPr id="106" name="Google Shape;106;p15"/>
          <p:cNvSpPr txBox="1"/>
          <p:nvPr>
            <p:ph type="title"/>
          </p:nvPr>
        </p:nvSpPr>
        <p:spPr>
          <a:xfrm>
            <a:off x="917950" y="890050"/>
            <a:ext cx="14588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Create your own dish to reflect your chosen culture or celebration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7" name="Google Shape;107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Mrs Mee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p16"/>
          <p:cNvSpPr txBox="1"/>
          <p:nvPr/>
        </p:nvSpPr>
        <p:spPr>
          <a:xfrm>
            <a:off x="751250" y="1544850"/>
            <a:ext cx="9259500" cy="7488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Recipe card - Mrs Mee’s Mexican soup</a:t>
            </a: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15" name="Google Shape;115;p16"/>
          <p:cNvGraphicFramePr/>
          <p:nvPr/>
        </p:nvGraphicFramePr>
        <p:xfrm>
          <a:off x="827450" y="2381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{AE270F7E-641B-40A4-A4BB-3E72E3CB7811}</a:tableStyleId>
              </a:tblPr>
              <a:tblGrid>
                <a:gridCol w="7566725"/>
                <a:gridCol w="8492500"/>
              </a:tblGrid>
              <a:tr h="72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Ingredients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Method</a:t>
                      </a:r>
                      <a:endParaRPr b="1" sz="33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400">
                <a:tc rowSpan="5">
                  <a:txBody>
                    <a:bodyPr/>
                    <a:lstStyle/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62626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200g mediteranean vegetables (peppers, onions, courgettes)</a:t>
                      </a:r>
                      <a:endParaRPr sz="2600">
                        <a:solidFill>
                          <a:srgbClr val="262626"/>
                        </a:solidFill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62626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400g chopped tomatoes</a:t>
                      </a:r>
                      <a:endParaRPr sz="2600">
                        <a:solidFill>
                          <a:srgbClr val="262626"/>
                        </a:solidFill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62626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400g can of black beans</a:t>
                      </a:r>
                      <a:endParaRPr sz="2600">
                        <a:solidFill>
                          <a:srgbClr val="262626"/>
                        </a:solidFill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62626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Spices: garlic clove, 2 tsp chilli powder, 1 tsp ground coriander, 1 tsp ground cumin, 1 tbsp cornflour </a:t>
                      </a:r>
                      <a:endParaRPr sz="2600">
                        <a:solidFill>
                          <a:srgbClr val="262626"/>
                        </a:solidFill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62626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Vegetable oil </a:t>
                      </a:r>
                      <a:endParaRPr sz="2600">
                        <a:solidFill>
                          <a:srgbClr val="262626"/>
                        </a:solidFill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62626"/>
                        </a:buClr>
                        <a:buSzPts val="2600"/>
                        <a:buFont typeface="Montserrat"/>
                        <a:buChar char="-"/>
                      </a:pPr>
                      <a:r>
                        <a:rPr lang="en-GB" sz="2600">
                          <a:solidFill>
                            <a:srgbClr val="262626"/>
                          </a:solidFill>
                          <a:highlight>
                            <a:schemeClr val="lt1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Cheese</a:t>
                      </a:r>
                      <a:endParaRPr sz="2600">
                        <a:solidFill>
                          <a:srgbClr val="262626"/>
                        </a:solidFill>
                        <a:highlight>
                          <a:schemeClr val="lt1"/>
                        </a:highlight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5">
                  <a:txBody>
                    <a:bodyPr/>
                    <a:lstStyle/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Heat oil in a pan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 fresh ingredients and fry lightly until they soften 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 the tinned tomatoes and beans with their liquid.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 half a can of water and the cornflour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 the spices stir and simmer for 15 minutes </a:t>
                      </a:r>
                      <a:endParaRPr sz="26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3937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Montserrat"/>
                        <a:buAutoNum type="arabicPeriod"/>
                      </a:pP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Add a dollop of </a:t>
                      </a: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creme fraiche</a:t>
                      </a:r>
                      <a:r>
                        <a:rPr lang="en-GB" sz="26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, grated cheese and serve</a:t>
                      </a:r>
                      <a:endParaRPr sz="2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075">
                <a:tc vMerge="1"/>
                <a:tc vMerge="1"/>
              </a:tr>
              <a:tr h="2936125">
                <a:tc vMerge="1"/>
                <a:tc vMerge="1"/>
              </a:tr>
              <a:tr h="423025">
                <a:tc vMerge="1"/>
                <a:tc vMerge="1"/>
              </a:tr>
              <a:tr h="1078775">
                <a:tc vMerge="1"/>
                <a:tc vMerge="1"/>
              </a:tr>
              <a:tr h="15289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Equipment </a:t>
                      </a:r>
                      <a:endParaRPr b="1" sz="3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Saucepan, chopping board, measuring scales, measuring jug, knife, large spoon to stir, can opener, bowl to serve, teaspoon, tablespoon, grater</a:t>
                      </a:r>
                      <a:endParaRPr sz="2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116" name="Google Shape;116;p16"/>
          <p:cNvSpPr txBox="1"/>
          <p:nvPr>
            <p:ph type="title"/>
          </p:nvPr>
        </p:nvSpPr>
        <p:spPr>
          <a:xfrm>
            <a:off x="841750" y="772250"/>
            <a:ext cx="13183800" cy="684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Designing your own dish </a:t>
            </a:r>
            <a:endParaRPr sz="400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2" name="Google Shape;122;p17"/>
          <p:cNvSpPr txBox="1"/>
          <p:nvPr>
            <p:ph type="title"/>
          </p:nvPr>
        </p:nvSpPr>
        <p:spPr>
          <a:xfrm>
            <a:off x="689800" y="7497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700">
                <a:solidFill>
                  <a:schemeClr val="dk2"/>
                </a:solidFill>
              </a:rPr>
              <a:t>How to evaluate your food product </a:t>
            </a:r>
            <a:endParaRPr sz="4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700">
              <a:solidFill>
                <a:schemeClr val="dk2"/>
              </a:solidFill>
            </a:endParaRPr>
          </a:p>
        </p:txBody>
      </p:sp>
      <p:sp>
        <p:nvSpPr>
          <p:cNvPr id="123" name="Google Shape;123;p17"/>
          <p:cNvSpPr txBox="1"/>
          <p:nvPr>
            <p:ph idx="12" type="sldNum"/>
          </p:nvPr>
        </p:nvSpPr>
        <p:spPr>
          <a:xfrm>
            <a:off x="917955" y="9586650"/>
            <a:ext cx="22773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7"/>
          <p:cNvSpPr/>
          <p:nvPr/>
        </p:nvSpPr>
        <p:spPr>
          <a:xfrm>
            <a:off x="3817168" y="2633282"/>
            <a:ext cx="7876200" cy="6714000"/>
          </a:xfrm>
          <a:prstGeom prst="pentagon">
            <a:avLst>
              <a:gd fmla="val 105146" name="hf"/>
              <a:gd fmla="val 110557" name="vf"/>
            </a:avLst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4732872" y="3355240"/>
            <a:ext cx="6044700" cy="5425800"/>
          </a:xfrm>
          <a:prstGeom prst="pentagon">
            <a:avLst>
              <a:gd fmla="val 105146" name="hf"/>
              <a:gd fmla="val 110557" name="vf"/>
            </a:avLst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5434486" y="4171653"/>
            <a:ext cx="4641300" cy="4166100"/>
          </a:xfrm>
          <a:prstGeom prst="pentagon">
            <a:avLst>
              <a:gd fmla="val 105146" name="hf"/>
              <a:gd fmla="val 110557" name="vf"/>
            </a:avLst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7"/>
          <p:cNvSpPr/>
          <p:nvPr/>
        </p:nvSpPr>
        <p:spPr>
          <a:xfrm>
            <a:off x="6216788" y="4978265"/>
            <a:ext cx="3042900" cy="2730900"/>
          </a:xfrm>
          <a:prstGeom prst="pentagon">
            <a:avLst>
              <a:gd fmla="val 105146" name="hf"/>
              <a:gd fmla="val 110557" name="vf"/>
            </a:avLst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7"/>
          <p:cNvSpPr/>
          <p:nvPr/>
        </p:nvSpPr>
        <p:spPr>
          <a:xfrm>
            <a:off x="6944436" y="5669692"/>
            <a:ext cx="1621500" cy="1455300"/>
          </a:xfrm>
          <a:prstGeom prst="pentagon">
            <a:avLst>
              <a:gd fmla="val 105146" name="hf"/>
              <a:gd fmla="val 110557" name="vf"/>
            </a:avLst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7"/>
          <p:cNvSpPr txBox="1"/>
          <p:nvPr/>
        </p:nvSpPr>
        <p:spPr>
          <a:xfrm>
            <a:off x="6485802" y="1837775"/>
            <a:ext cx="26916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Appearance</a:t>
            </a:r>
            <a:endParaRPr sz="2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7"/>
          <p:cNvSpPr txBox="1"/>
          <p:nvPr/>
        </p:nvSpPr>
        <p:spPr>
          <a:xfrm>
            <a:off x="11427500" y="4800289"/>
            <a:ext cx="26916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Texture</a:t>
            </a:r>
            <a:endParaRPr sz="2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17"/>
          <p:cNvSpPr txBox="1"/>
          <p:nvPr/>
        </p:nvSpPr>
        <p:spPr>
          <a:xfrm>
            <a:off x="10335436" y="8838170"/>
            <a:ext cx="26916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Taste</a:t>
            </a:r>
            <a:endParaRPr sz="2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7"/>
          <p:cNvSpPr txBox="1"/>
          <p:nvPr/>
        </p:nvSpPr>
        <p:spPr>
          <a:xfrm>
            <a:off x="2478673" y="8838170"/>
            <a:ext cx="26916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Aroma</a:t>
            </a:r>
            <a:endParaRPr sz="2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17"/>
          <p:cNvSpPr txBox="1"/>
          <p:nvPr/>
        </p:nvSpPr>
        <p:spPr>
          <a:xfrm>
            <a:off x="917950" y="4654526"/>
            <a:ext cx="26916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Overall rating</a:t>
            </a:r>
            <a:endParaRPr sz="2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7487585" y="2320823"/>
            <a:ext cx="5352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sz="2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17"/>
          <p:cNvSpPr txBox="1"/>
          <p:nvPr/>
        </p:nvSpPr>
        <p:spPr>
          <a:xfrm>
            <a:off x="7481871" y="3164122"/>
            <a:ext cx="5352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sz="2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7"/>
          <p:cNvSpPr txBox="1"/>
          <p:nvPr/>
        </p:nvSpPr>
        <p:spPr>
          <a:xfrm>
            <a:off x="7481871" y="3903161"/>
            <a:ext cx="5352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sz="2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7481871" y="4560085"/>
            <a:ext cx="5352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sz="2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17"/>
          <p:cNvSpPr txBox="1"/>
          <p:nvPr/>
        </p:nvSpPr>
        <p:spPr>
          <a:xfrm>
            <a:off x="7481871" y="5299124"/>
            <a:ext cx="5352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sz="2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17"/>
          <p:cNvSpPr txBox="1"/>
          <p:nvPr/>
        </p:nvSpPr>
        <p:spPr>
          <a:xfrm>
            <a:off x="7481871" y="5956047"/>
            <a:ext cx="5352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endParaRPr sz="2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