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6" r:id="rId4"/>
    <p:sldMasterId id="2147483667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c637d2aa1_0_10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8c637d2aa1_0_10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c637d2aa1_0_5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Ask children if they can prove why my friend is wrong. What irregular shapes can they think of that have lines of symmetry!</a:t>
            </a:r>
            <a:endParaRPr/>
          </a:p>
        </p:txBody>
      </p:sp>
      <p:sp>
        <p:nvSpPr>
          <p:cNvPr id="106" name="Google Shape;106;g8c637d2aa1_0_5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000000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00"/>
              <a:buNone/>
              <a:defRPr>
                <a:solidFill>
                  <a:srgbClr val="000000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00"/>
              <a:buNone/>
              <a:defRPr>
                <a:solidFill>
                  <a:srgbClr val="000000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00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00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00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7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458390" y="4793456"/>
            <a:ext cx="720300" cy="1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1200"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200"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2" type="sldNum"/>
          </p:nvPr>
        </p:nvSpPr>
        <p:spPr>
          <a:xfrm>
            <a:off x="458390" y="4793456"/>
            <a:ext cx="720300" cy="1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2" type="sldNum"/>
          </p:nvPr>
        </p:nvSpPr>
        <p:spPr>
          <a:xfrm>
            <a:off x="458390" y="4793456"/>
            <a:ext cx="720300" cy="1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2" type="sldNum"/>
          </p:nvPr>
        </p:nvSpPr>
        <p:spPr>
          <a:xfrm>
            <a:off x="458390" y="4793456"/>
            <a:ext cx="720300" cy="1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1200"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200"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1200"/>
            </a:lvl5pPr>
            <a:lvl6pPr indent="-342900" lvl="5" marL="2743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200"/>
            </a:lvl6pPr>
            <a:lvl7pPr indent="-323850" lvl="6" marL="32004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2" type="sldNum"/>
          </p:nvPr>
        </p:nvSpPr>
        <p:spPr>
          <a:xfrm>
            <a:off x="458390" y="4793456"/>
            <a:ext cx="720300" cy="1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9pPr>
          </a:lstStyle>
          <a:p/>
        </p:txBody>
      </p:sp>
      <p:sp>
        <p:nvSpPr>
          <p:cNvPr id="95" name="Google Shape;95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rtl="0" algn="l">
              <a:buClr>
                <a:schemeClr val="lt1"/>
              </a:buClr>
              <a:buSzPts val="800"/>
              <a:buFont typeface="Montserrat Medium"/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rtl="0" algn="l">
              <a:buClr>
                <a:schemeClr val="lt1"/>
              </a:buClr>
              <a:buSzPts val="800"/>
              <a:buFont typeface="Montserrat Medium"/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rtl="0" algn="l">
              <a:buClr>
                <a:schemeClr val="lt1"/>
              </a:buClr>
              <a:buSzPts val="800"/>
              <a:buFont typeface="Montserrat Medium"/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rtl="0" algn="l">
              <a:buClr>
                <a:schemeClr val="lt1"/>
              </a:buClr>
              <a:buSzPts val="800"/>
              <a:buFont typeface="Montserrat Medium"/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rtl="0" algn="l">
              <a:buClr>
                <a:schemeClr val="lt1"/>
              </a:buClr>
              <a:buSzPts val="800"/>
              <a:buFont typeface="Montserrat Medium"/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rtl="0" algn="l">
              <a:buClr>
                <a:schemeClr val="lt1"/>
              </a:buClr>
              <a:buSzPts val="800"/>
              <a:buFont typeface="Montserrat Medium"/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rtl="0" algn="l">
              <a:buClr>
                <a:schemeClr val="lt1"/>
              </a:buClr>
              <a:buSzPts val="800"/>
              <a:buFont typeface="Montserrat Medium"/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rtl="0" algn="l">
              <a:buClr>
                <a:schemeClr val="lt1"/>
              </a:buClr>
              <a:buSzPts val="800"/>
              <a:buFont typeface="Montserrat Medium"/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rtl="0" algn="l">
              <a:buClr>
                <a:schemeClr val="lt1"/>
              </a:buClr>
              <a:buSzPts val="800"/>
              <a:buFont typeface="Montserrat Medium"/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6" name="Google Shape;96;p20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458390" y="445294"/>
            <a:ext cx="66009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458390" y="1438275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458390" y="4793456"/>
            <a:ext cx="720300" cy="1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  <a:defRPr b="0" i="0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1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659" y="4502944"/>
            <a:ext cx="223837" cy="4191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ctrTitle"/>
          </p:nvPr>
        </p:nvSpPr>
        <p:spPr>
          <a:xfrm>
            <a:off x="458390" y="1438275"/>
            <a:ext cx="8226000" cy="8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</a:pPr>
            <a:r>
              <a:rPr b="0" i="0" lang="en-GB" sz="3000" u="none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Identifying lines of symmetry in 2D shapes</a:t>
            </a:r>
            <a:endParaRPr/>
          </a:p>
        </p:txBody>
      </p:sp>
      <p:sp>
        <p:nvSpPr>
          <p:cNvPr id="102" name="Google Shape;102;p21"/>
          <p:cNvSpPr txBox="1"/>
          <p:nvPr>
            <p:ph idx="1" type="subTitle"/>
          </p:nvPr>
        </p:nvSpPr>
        <p:spPr>
          <a:xfrm>
            <a:off x="458390" y="445294"/>
            <a:ext cx="8226000" cy="79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b="0" i="0" lang="en-GB" sz="1800" u="non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/>
          </a:p>
        </p:txBody>
      </p:sp>
      <p:sp>
        <p:nvSpPr>
          <p:cNvPr id="103" name="Google Shape;103;p21"/>
          <p:cNvSpPr txBox="1"/>
          <p:nvPr>
            <p:ph idx="1" type="subTitle"/>
          </p:nvPr>
        </p:nvSpPr>
        <p:spPr>
          <a:xfrm>
            <a:off x="458390" y="4105275"/>
            <a:ext cx="3951600" cy="6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b="0" i="0" lang="en-GB" sz="1400" u="none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Miss Darwish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458390" y="4793456"/>
            <a:ext cx="720300" cy="1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800"/>
              <a:buFont typeface="Montserrat Medium"/>
              <a:buNone/>
            </a:pPr>
            <a:fld id="{00000000-1234-1234-1234-123412341234}" type="slidenum">
              <a:rPr b="0" i="0" lang="en-GB" sz="8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sz="1100"/>
          </a:p>
        </p:txBody>
      </p:sp>
      <p:sp>
        <p:nvSpPr>
          <p:cNvPr id="109" name="Google Shape;109;p22"/>
          <p:cNvSpPr/>
          <p:nvPr/>
        </p:nvSpPr>
        <p:spPr>
          <a:xfrm>
            <a:off x="181200" y="244294"/>
            <a:ext cx="4181700" cy="7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>
                <a:solidFill>
                  <a:srgbClr val="D0105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 </a:t>
            </a:r>
            <a:endParaRPr b="1" sz="3300">
              <a:solidFill>
                <a:srgbClr val="D0105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22"/>
          <p:cNvSpPr txBox="1"/>
          <p:nvPr/>
        </p:nvSpPr>
        <p:spPr>
          <a:xfrm>
            <a:off x="236963" y="948319"/>
            <a:ext cx="7192500" cy="16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Arrange and group the shapes below into 3 categories: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AutoNum type="alphaLcParenR"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shapes with 0 lines of symmetry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AutoNum type="alphaLcParenR"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shapes with 1 line of symmetry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AutoNum type="alphaLcParenR"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shapes with more than 1 line of symmetry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22"/>
          <p:cNvSpPr/>
          <p:nvPr/>
        </p:nvSpPr>
        <p:spPr>
          <a:xfrm>
            <a:off x="236963" y="2968931"/>
            <a:ext cx="1395300" cy="1156800"/>
          </a:xfrm>
          <a:prstGeom prst="smileyFace">
            <a:avLst>
              <a:gd fmla="val 4653" name="adj"/>
            </a:avLst>
          </a:prstGeom>
          <a:solidFill>
            <a:srgbClr val="C9DAF8"/>
          </a:solidFill>
          <a:ln cap="flat" cmpd="sng" w="9525">
            <a:solidFill>
              <a:srgbClr val="F03C7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2"/>
          <p:cNvSpPr/>
          <p:nvPr/>
        </p:nvSpPr>
        <p:spPr>
          <a:xfrm>
            <a:off x="1756331" y="3045281"/>
            <a:ext cx="1310100" cy="1156800"/>
          </a:xfrm>
          <a:prstGeom prst="heart">
            <a:avLst/>
          </a:prstGeom>
          <a:solidFill>
            <a:srgbClr val="D9EAD3"/>
          </a:solidFill>
          <a:ln cap="flat" cmpd="sng" w="9525">
            <a:solidFill>
              <a:srgbClr val="F03C7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2"/>
          <p:cNvSpPr/>
          <p:nvPr/>
        </p:nvSpPr>
        <p:spPr>
          <a:xfrm rot="5400000">
            <a:off x="3414261" y="2793881"/>
            <a:ext cx="975600" cy="1423500"/>
          </a:xfrm>
          <a:prstGeom prst="upDownArrow">
            <a:avLst>
              <a:gd fmla="val 50000" name="adj1"/>
              <a:gd fmla="val 32391" name="adj2"/>
            </a:avLst>
          </a:prstGeom>
          <a:solidFill>
            <a:srgbClr val="EAD1DC"/>
          </a:solidFill>
          <a:ln cap="flat" cmpd="sng" w="9525">
            <a:solidFill>
              <a:srgbClr val="F03C7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2"/>
          <p:cNvSpPr/>
          <p:nvPr/>
        </p:nvSpPr>
        <p:spPr>
          <a:xfrm>
            <a:off x="4836844" y="2975981"/>
            <a:ext cx="1031400" cy="1059300"/>
          </a:xfrm>
          <a:prstGeom prst="foldedCorner">
            <a:avLst>
              <a:gd fmla="val 16667" name="adj"/>
            </a:avLst>
          </a:prstGeom>
          <a:solidFill>
            <a:srgbClr val="D9D2E9"/>
          </a:solidFill>
          <a:ln cap="flat" cmpd="sng" w="9525">
            <a:solidFill>
              <a:srgbClr val="F03C7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2"/>
          <p:cNvSpPr/>
          <p:nvPr/>
        </p:nvSpPr>
        <p:spPr>
          <a:xfrm>
            <a:off x="6171863" y="3310444"/>
            <a:ext cx="1742400" cy="3903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F03C7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