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4"/>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ee5b524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ee5b524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d87ffa54a_0_4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g8d87ffa54a_0_4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Did you sort the items correctly? You could talk about that tins and cans are made from aluminium and that is why they are grouped together.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d87ffa54a_0_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8d87ffa54a_0_5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Have you been to a charity shop before? You can take your old items and buy items that have been used by others usually for less money. This helps to reduce waste and also helps charities raise money.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8d87ffa54a_0_5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8d87ffa54a_0_5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Collect items in your home and use your bins to recycle the items. Each local authority will have different coloured bins for different materials. Research what other materials you can recycle. Can you re-use some old toys, books or clothes by taking them to the charity shop?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8d87ffa54a_0_5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g8d87ffa54a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8d87ffa54a_0_5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8d87ffa54a_0_5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f50c47e7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8f50c47e7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d87ffa54a_0_3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8d87ffa54a_0_3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d87ffa54a_0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8d87ffa54a_0_3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96380a8b9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96380a8b9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6380a8b9e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g96380a8b9e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Recycling means converting waste materials into new materials and objects. Do you recognise this sign? Discuss how recycling is important for the environment and our planet. What happens if we don’t recycle? Talk about how rubbish can be left in big rubbish piles and they never disappear. If we recycle and use things again, we can reduce the need to keep making and buying new things.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8d87ffa54a_0_4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g8d87ffa54a_0_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Have you seen bins like this before? Do you have some at home or school? These bins are used to help us recycle our items. On the front there are symbols and words to help us know which bin to put our items in. Sometimes they are different colours to help us.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8d87ffa54a_0_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8d87ffa54a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There are different materials that we can sort our recycling by. Can you name the materials? What items do you see? There are more materials that we can recycle but we’re going to learn about these four in this lesson.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d87ffa54a_0_4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8d87ffa54a_0_4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cannot recycle everything but here are some household items we can recycle. What items can you see? Do you have any items like this in your house?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8d87ffa54a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8d87ffa54a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know we can sort into four categories- glass, cans, plastic and cardboard. Can you sort the items for recycling into the correct bins? Have a look on the side of the bin to help you know which bin is for what material. Point to each item, label it and then choose which bin you think it should go in.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1" name="Shape 61"/>
        <p:cNvGrpSpPr/>
        <p:nvPr/>
      </p:nvGrpSpPr>
      <p:grpSpPr>
        <a:xfrm>
          <a:off x="0" y="0"/>
          <a:ext cx="0" cy="0"/>
          <a:chOff x="0" y="0"/>
          <a:chExt cx="0" cy="0"/>
        </a:xfrm>
      </p:grpSpPr>
      <p:sp>
        <p:nvSpPr>
          <p:cNvPr id="62" name="Google Shape;6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4" name="Google Shape;6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5" name="Google Shape;6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6" name="Google Shape;6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7" name="Google Shape;6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8" name="Google Shape;6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9" name="Google Shape;6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0" name="Google Shape;7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1" name="Google Shape;7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5" name="Google Shape;7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8" name="Google Shape;7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9" name="Google Shape;7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0" name="Shape 80"/>
        <p:cNvGrpSpPr/>
        <p:nvPr/>
      </p:nvGrpSpPr>
      <p:grpSpPr>
        <a:xfrm>
          <a:off x="0" y="0"/>
          <a:ext cx="0" cy="0"/>
          <a:chOff x="0" y="0"/>
          <a:chExt cx="0" cy="0"/>
        </a:xfrm>
      </p:grpSpPr>
      <p:sp>
        <p:nvSpPr>
          <p:cNvPr id="81" name="Google Shape;8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3" name="Google Shape;8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4" name="Google Shape;8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 name="Google Shape;92;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3" name="Shape 93"/>
        <p:cNvGrpSpPr/>
        <p:nvPr/>
      </p:nvGrpSpPr>
      <p:grpSpPr>
        <a:xfrm>
          <a:off x="0" y="0"/>
          <a:ext cx="0" cy="0"/>
          <a:chOff x="0" y="0"/>
          <a:chExt cx="0" cy="0"/>
        </a:xfrm>
      </p:grpSpPr>
      <p:sp>
        <p:nvSpPr>
          <p:cNvPr id="94" name="Google Shape;94;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2.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1.png"/><Relationship Id="rId13" Type="http://schemas.openxmlformats.org/officeDocument/2006/relationships/image" Target="../media/image24.png"/><Relationship Id="rId12" Type="http://schemas.openxmlformats.org/officeDocument/2006/relationships/image" Target="../media/image18.png"/><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7.png"/><Relationship Id="rId14" Type="http://schemas.openxmlformats.org/officeDocument/2006/relationships/image" Target="../media/image30.png"/><Relationship Id="rId5" Type="http://schemas.openxmlformats.org/officeDocument/2006/relationships/image" Target="../media/image21.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28.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pixabay.com/users/Clker-Free-Vector-Images-3736/"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30.png"/><Relationship Id="rId13" Type="http://schemas.openxmlformats.org/officeDocument/2006/relationships/image" Target="../media/image17.png"/><Relationship Id="rId12"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6.png"/><Relationship Id="rId1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2"/>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sz="3000">
                <a:solidFill>
                  <a:schemeClr val="dk2"/>
                </a:solidFill>
              </a:rPr>
              <a:t>Independent Living</a:t>
            </a:r>
            <a:br>
              <a:rPr lang="en-GB" sz="3000">
                <a:solidFill>
                  <a:schemeClr val="dk2"/>
                </a:solidFill>
              </a:rPr>
            </a:br>
            <a:r>
              <a:rPr lang="en-GB" sz="3000">
                <a:solidFill>
                  <a:schemeClr val="dk2"/>
                </a:solidFill>
              </a:rPr>
              <a:t>Daily Living Skills</a:t>
            </a:r>
            <a:endParaRPr sz="3000">
              <a:solidFill>
                <a:schemeClr val="dk2"/>
              </a:solidFill>
            </a:endParaRPr>
          </a:p>
          <a:p>
            <a:pPr indent="0" lvl="0" marL="0" rtl="0" algn="l">
              <a:lnSpc>
                <a:spcPct val="115000"/>
              </a:lnSpc>
              <a:spcBef>
                <a:spcPts val="0"/>
              </a:spcBef>
              <a:spcAft>
                <a:spcPts val="0"/>
              </a:spcAft>
              <a:buSzPts val="3000"/>
              <a:buNone/>
            </a:pPr>
            <a:r>
              <a:rPr lang="en-GB" sz="3000">
                <a:solidFill>
                  <a:schemeClr val="dk2"/>
                </a:solidFill>
              </a:rPr>
              <a:t>Lesson 3 - Recycling</a:t>
            </a:r>
            <a:br>
              <a:rPr lang="en-GB" sz="3000">
                <a:solidFill>
                  <a:schemeClr val="dk2"/>
                </a:solidFill>
              </a:rPr>
            </a:br>
            <a:endParaRPr sz="3000">
              <a:solidFill>
                <a:schemeClr val="dk2"/>
              </a:solidFill>
            </a:endParaRPr>
          </a:p>
        </p:txBody>
      </p:sp>
      <p:sp>
        <p:nvSpPr>
          <p:cNvPr id="104" name="Google Shape;104;p22"/>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sz="1800">
                <a:solidFill>
                  <a:srgbClr val="4B3241"/>
                </a:solidFill>
              </a:rPr>
              <a:t>Oak Specialist </a:t>
            </a:r>
            <a:endParaRPr sz="1800">
              <a:solidFill>
                <a:srgbClr val="4B3241"/>
              </a:solidFill>
            </a:endParaRPr>
          </a:p>
        </p:txBody>
      </p:sp>
      <p:sp>
        <p:nvSpPr>
          <p:cNvPr id="105" name="Google Shape;105;p22"/>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sz="1400">
                <a:solidFill>
                  <a:srgbClr val="4B3241"/>
                </a:solidFill>
              </a:rPr>
              <a:t>Building Understanding</a:t>
            </a:r>
            <a:endParaRPr sz="1400">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6" name="Google Shape;226;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Slides </a:t>
            </a:r>
            <a:endParaRPr>
              <a:solidFill>
                <a:schemeClr val="dk2"/>
              </a:solidFill>
            </a:endParaRPr>
          </a:p>
        </p:txBody>
      </p:sp>
      <p:sp>
        <p:nvSpPr>
          <p:cNvPr id="227" name="Google Shape;227;p31"/>
          <p:cNvSpPr txBox="1"/>
          <p:nvPr>
            <p:ph idx="1" type="body"/>
          </p:nvPr>
        </p:nvSpPr>
        <p:spPr>
          <a:xfrm>
            <a:off x="458975" y="111077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900"/>
              <a:t>Great recycling!</a:t>
            </a:r>
            <a:endParaRPr sz="1900"/>
          </a:p>
        </p:txBody>
      </p:sp>
      <p:sp>
        <p:nvSpPr>
          <p:cNvPr id="228" name="Google Shape;228;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29" name="Google Shape;229;p31"/>
          <p:cNvPicPr preferRelativeResize="0"/>
          <p:nvPr/>
        </p:nvPicPr>
        <p:blipFill rotWithShape="1">
          <a:blip r:embed="rId3">
            <a:alphaModFix/>
          </a:blip>
          <a:srcRect b="0" l="51832" r="0" t="49469"/>
          <a:stretch/>
        </p:blipFill>
        <p:spPr>
          <a:xfrm>
            <a:off x="2491374" y="2347425"/>
            <a:ext cx="1604029" cy="1167425"/>
          </a:xfrm>
          <a:prstGeom prst="rect">
            <a:avLst/>
          </a:prstGeom>
          <a:noFill/>
          <a:ln>
            <a:noFill/>
          </a:ln>
        </p:spPr>
      </p:pic>
      <p:pic>
        <p:nvPicPr>
          <p:cNvPr id="230" name="Google Shape;230;p31"/>
          <p:cNvPicPr preferRelativeResize="0"/>
          <p:nvPr/>
        </p:nvPicPr>
        <p:blipFill rotWithShape="1">
          <a:blip r:embed="rId3">
            <a:alphaModFix/>
          </a:blip>
          <a:srcRect b="0" l="0" r="49390" t="49469"/>
          <a:stretch/>
        </p:blipFill>
        <p:spPr>
          <a:xfrm>
            <a:off x="228371" y="2317026"/>
            <a:ext cx="1773229" cy="1228226"/>
          </a:xfrm>
          <a:prstGeom prst="rect">
            <a:avLst/>
          </a:prstGeom>
          <a:noFill/>
          <a:ln>
            <a:noFill/>
          </a:ln>
        </p:spPr>
      </p:pic>
      <p:pic>
        <p:nvPicPr>
          <p:cNvPr id="231" name="Google Shape;231;p31"/>
          <p:cNvPicPr preferRelativeResize="0"/>
          <p:nvPr/>
        </p:nvPicPr>
        <p:blipFill rotWithShape="1">
          <a:blip r:embed="rId3">
            <a:alphaModFix/>
          </a:blip>
          <a:srcRect b="49469" l="51832" r="0" t="0"/>
          <a:stretch/>
        </p:blipFill>
        <p:spPr>
          <a:xfrm>
            <a:off x="4666999" y="2347425"/>
            <a:ext cx="1645811" cy="1197825"/>
          </a:xfrm>
          <a:prstGeom prst="rect">
            <a:avLst/>
          </a:prstGeom>
          <a:noFill/>
          <a:ln>
            <a:noFill/>
          </a:ln>
        </p:spPr>
      </p:pic>
      <p:pic>
        <p:nvPicPr>
          <p:cNvPr id="232" name="Google Shape;232;p31"/>
          <p:cNvPicPr preferRelativeResize="0"/>
          <p:nvPr/>
        </p:nvPicPr>
        <p:blipFill rotWithShape="1">
          <a:blip r:embed="rId3">
            <a:alphaModFix/>
          </a:blip>
          <a:srcRect b="49469" l="0" r="49390" t="0"/>
          <a:stretch/>
        </p:blipFill>
        <p:spPr>
          <a:xfrm>
            <a:off x="6735850" y="2317025"/>
            <a:ext cx="1729350" cy="1197832"/>
          </a:xfrm>
          <a:prstGeom prst="rect">
            <a:avLst/>
          </a:prstGeom>
          <a:noFill/>
          <a:ln>
            <a:noFill/>
          </a:ln>
        </p:spPr>
      </p:pic>
      <p:sp>
        <p:nvSpPr>
          <p:cNvPr id="233" name="Google Shape;233;p31"/>
          <p:cNvSpPr txBox="1"/>
          <p:nvPr/>
        </p:nvSpPr>
        <p:spPr>
          <a:xfrm>
            <a:off x="607550" y="35278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glass</a:t>
            </a:r>
            <a:endParaRPr b="1">
              <a:latin typeface="Montserrat"/>
              <a:ea typeface="Montserrat"/>
              <a:cs typeface="Montserrat"/>
              <a:sym typeface="Montserrat"/>
            </a:endParaRPr>
          </a:p>
        </p:txBody>
      </p:sp>
      <p:sp>
        <p:nvSpPr>
          <p:cNvPr id="234" name="Google Shape;234;p31"/>
          <p:cNvSpPr txBox="1"/>
          <p:nvPr/>
        </p:nvSpPr>
        <p:spPr>
          <a:xfrm>
            <a:off x="2991400" y="35278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cans</a:t>
            </a:r>
            <a:endParaRPr b="1">
              <a:latin typeface="Montserrat"/>
              <a:ea typeface="Montserrat"/>
              <a:cs typeface="Montserrat"/>
              <a:sym typeface="Montserrat"/>
            </a:endParaRPr>
          </a:p>
        </p:txBody>
      </p:sp>
      <p:sp>
        <p:nvSpPr>
          <p:cNvPr id="235" name="Google Shape;235;p31"/>
          <p:cNvSpPr txBox="1"/>
          <p:nvPr/>
        </p:nvSpPr>
        <p:spPr>
          <a:xfrm>
            <a:off x="5026125" y="35278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plastic</a:t>
            </a:r>
            <a:endParaRPr b="1">
              <a:latin typeface="Montserrat"/>
              <a:ea typeface="Montserrat"/>
              <a:cs typeface="Montserrat"/>
              <a:sym typeface="Montserrat"/>
            </a:endParaRPr>
          </a:p>
        </p:txBody>
      </p:sp>
      <p:sp>
        <p:nvSpPr>
          <p:cNvPr id="236" name="Google Shape;236;p31"/>
          <p:cNvSpPr txBox="1"/>
          <p:nvPr/>
        </p:nvSpPr>
        <p:spPr>
          <a:xfrm>
            <a:off x="7124700" y="35278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cardboard</a:t>
            </a:r>
            <a:endParaRPr b="1">
              <a:latin typeface="Montserrat"/>
              <a:ea typeface="Montserrat"/>
              <a:cs typeface="Montserrat"/>
              <a:sym typeface="Montserrat"/>
            </a:endParaRPr>
          </a:p>
        </p:txBody>
      </p:sp>
      <p:pic>
        <p:nvPicPr>
          <p:cNvPr id="237" name="Google Shape;237;p31"/>
          <p:cNvPicPr preferRelativeResize="0"/>
          <p:nvPr/>
        </p:nvPicPr>
        <p:blipFill>
          <a:blip r:embed="rId4">
            <a:alphaModFix/>
          </a:blip>
          <a:stretch>
            <a:fillRect/>
          </a:stretch>
        </p:blipFill>
        <p:spPr>
          <a:xfrm>
            <a:off x="3566245" y="2707676"/>
            <a:ext cx="339565" cy="590550"/>
          </a:xfrm>
          <a:prstGeom prst="rect">
            <a:avLst/>
          </a:prstGeom>
          <a:noFill/>
          <a:ln>
            <a:noFill/>
          </a:ln>
        </p:spPr>
      </p:pic>
      <p:pic>
        <p:nvPicPr>
          <p:cNvPr id="238" name="Google Shape;238;p31"/>
          <p:cNvPicPr preferRelativeResize="0"/>
          <p:nvPr/>
        </p:nvPicPr>
        <p:blipFill>
          <a:blip r:embed="rId5">
            <a:alphaModFix/>
          </a:blip>
          <a:stretch>
            <a:fillRect/>
          </a:stretch>
        </p:blipFill>
        <p:spPr>
          <a:xfrm>
            <a:off x="5645501" y="2595699"/>
            <a:ext cx="475997" cy="814499"/>
          </a:xfrm>
          <a:prstGeom prst="rect">
            <a:avLst/>
          </a:prstGeom>
          <a:noFill/>
          <a:ln>
            <a:noFill/>
          </a:ln>
        </p:spPr>
      </p:pic>
      <p:pic>
        <p:nvPicPr>
          <p:cNvPr id="239" name="Google Shape;239;p31"/>
          <p:cNvPicPr preferRelativeResize="0"/>
          <p:nvPr/>
        </p:nvPicPr>
        <p:blipFill>
          <a:blip r:embed="rId6">
            <a:alphaModFix/>
          </a:blip>
          <a:stretch>
            <a:fillRect/>
          </a:stretch>
        </p:blipFill>
        <p:spPr>
          <a:xfrm>
            <a:off x="7791702" y="2671900"/>
            <a:ext cx="588038" cy="537975"/>
          </a:xfrm>
          <a:prstGeom prst="rect">
            <a:avLst/>
          </a:prstGeom>
          <a:noFill/>
          <a:ln>
            <a:noFill/>
          </a:ln>
        </p:spPr>
      </p:pic>
      <p:pic>
        <p:nvPicPr>
          <p:cNvPr id="240" name="Google Shape;240;p31"/>
          <p:cNvPicPr preferRelativeResize="0"/>
          <p:nvPr/>
        </p:nvPicPr>
        <p:blipFill>
          <a:blip r:embed="rId7">
            <a:alphaModFix/>
          </a:blip>
          <a:stretch>
            <a:fillRect/>
          </a:stretch>
        </p:blipFill>
        <p:spPr>
          <a:xfrm>
            <a:off x="1411003" y="2746083"/>
            <a:ext cx="339551" cy="513731"/>
          </a:xfrm>
          <a:prstGeom prst="rect">
            <a:avLst/>
          </a:prstGeom>
          <a:noFill/>
          <a:ln>
            <a:noFill/>
          </a:ln>
        </p:spPr>
      </p:pic>
      <p:pic>
        <p:nvPicPr>
          <p:cNvPr id="241" name="Google Shape;241;p31"/>
          <p:cNvPicPr preferRelativeResize="0"/>
          <p:nvPr/>
        </p:nvPicPr>
        <p:blipFill>
          <a:blip r:embed="rId8">
            <a:alphaModFix/>
          </a:blip>
          <a:stretch>
            <a:fillRect/>
          </a:stretch>
        </p:blipFill>
        <p:spPr>
          <a:xfrm>
            <a:off x="5111000" y="1939724"/>
            <a:ext cx="973203" cy="590551"/>
          </a:xfrm>
          <a:prstGeom prst="rect">
            <a:avLst/>
          </a:prstGeom>
          <a:noFill/>
          <a:ln>
            <a:noFill/>
          </a:ln>
        </p:spPr>
      </p:pic>
      <p:pic>
        <p:nvPicPr>
          <p:cNvPr id="242" name="Google Shape;242;p31"/>
          <p:cNvPicPr preferRelativeResize="0"/>
          <p:nvPr/>
        </p:nvPicPr>
        <p:blipFill>
          <a:blip r:embed="rId9">
            <a:alphaModFix/>
          </a:blip>
          <a:stretch>
            <a:fillRect/>
          </a:stretch>
        </p:blipFill>
        <p:spPr>
          <a:xfrm>
            <a:off x="7791700" y="1774768"/>
            <a:ext cx="900174" cy="675131"/>
          </a:xfrm>
          <a:prstGeom prst="rect">
            <a:avLst/>
          </a:prstGeom>
          <a:noFill/>
          <a:ln>
            <a:noFill/>
          </a:ln>
        </p:spPr>
      </p:pic>
      <p:pic>
        <p:nvPicPr>
          <p:cNvPr id="243" name="Google Shape;243;p31"/>
          <p:cNvPicPr preferRelativeResize="0"/>
          <p:nvPr/>
        </p:nvPicPr>
        <p:blipFill>
          <a:blip r:embed="rId10">
            <a:alphaModFix/>
          </a:blip>
          <a:stretch>
            <a:fillRect/>
          </a:stretch>
        </p:blipFill>
        <p:spPr>
          <a:xfrm>
            <a:off x="477076" y="1763113"/>
            <a:ext cx="1275824" cy="850221"/>
          </a:xfrm>
          <a:prstGeom prst="rect">
            <a:avLst/>
          </a:prstGeom>
          <a:noFill/>
          <a:ln>
            <a:noFill/>
          </a:ln>
        </p:spPr>
      </p:pic>
      <p:pic>
        <p:nvPicPr>
          <p:cNvPr id="244" name="Google Shape;244;p31"/>
          <p:cNvPicPr preferRelativeResize="0"/>
          <p:nvPr/>
        </p:nvPicPr>
        <p:blipFill>
          <a:blip r:embed="rId11">
            <a:alphaModFix/>
          </a:blip>
          <a:stretch>
            <a:fillRect/>
          </a:stretch>
        </p:blipFill>
        <p:spPr>
          <a:xfrm flipH="1">
            <a:off x="7209001" y="1398349"/>
            <a:ext cx="929724" cy="619816"/>
          </a:xfrm>
          <a:prstGeom prst="rect">
            <a:avLst/>
          </a:prstGeom>
          <a:noFill/>
          <a:ln>
            <a:noFill/>
          </a:ln>
        </p:spPr>
      </p:pic>
      <p:pic>
        <p:nvPicPr>
          <p:cNvPr id="245" name="Google Shape;245;p31"/>
          <p:cNvPicPr preferRelativeResize="0"/>
          <p:nvPr/>
        </p:nvPicPr>
        <p:blipFill>
          <a:blip r:embed="rId12">
            <a:alphaModFix/>
          </a:blip>
          <a:stretch>
            <a:fillRect/>
          </a:stretch>
        </p:blipFill>
        <p:spPr>
          <a:xfrm>
            <a:off x="6861975" y="1939722"/>
            <a:ext cx="929725" cy="590551"/>
          </a:xfrm>
          <a:prstGeom prst="rect">
            <a:avLst/>
          </a:prstGeom>
          <a:noFill/>
          <a:ln>
            <a:noFill/>
          </a:ln>
        </p:spPr>
      </p:pic>
      <p:pic>
        <p:nvPicPr>
          <p:cNvPr id="246" name="Google Shape;246;p31"/>
          <p:cNvPicPr preferRelativeResize="0"/>
          <p:nvPr/>
        </p:nvPicPr>
        <p:blipFill>
          <a:blip r:embed="rId13">
            <a:alphaModFix/>
          </a:blip>
          <a:stretch>
            <a:fillRect/>
          </a:stretch>
        </p:blipFill>
        <p:spPr>
          <a:xfrm>
            <a:off x="3115300" y="1763130"/>
            <a:ext cx="1241448" cy="827645"/>
          </a:xfrm>
          <a:prstGeom prst="rect">
            <a:avLst/>
          </a:prstGeom>
          <a:noFill/>
          <a:ln>
            <a:noFill/>
          </a:ln>
        </p:spPr>
      </p:pic>
      <p:pic>
        <p:nvPicPr>
          <p:cNvPr id="247" name="Google Shape;247;p31"/>
          <p:cNvPicPr preferRelativeResize="0"/>
          <p:nvPr/>
        </p:nvPicPr>
        <p:blipFill rotWithShape="1">
          <a:blip r:embed="rId14">
            <a:alphaModFix/>
          </a:blip>
          <a:srcRect b="13276" l="0" r="0" t="16660"/>
          <a:stretch/>
        </p:blipFill>
        <p:spPr>
          <a:xfrm>
            <a:off x="2690675" y="2018175"/>
            <a:ext cx="720000" cy="756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53" name="Google Shape;253;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Re-use</a:t>
            </a:r>
            <a:endParaRPr>
              <a:solidFill>
                <a:schemeClr val="dk2"/>
              </a:solidFill>
            </a:endParaRPr>
          </a:p>
        </p:txBody>
      </p:sp>
      <p:sp>
        <p:nvSpPr>
          <p:cNvPr id="254" name="Google Shape;254;p32"/>
          <p:cNvSpPr txBox="1"/>
          <p:nvPr>
            <p:ph idx="1" type="body"/>
          </p:nvPr>
        </p:nvSpPr>
        <p:spPr>
          <a:xfrm>
            <a:off x="458975" y="1057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To help the environment and our planet, we can also </a:t>
            </a:r>
            <a:r>
              <a:rPr b="1" lang="en-GB"/>
              <a:t>re-use</a:t>
            </a:r>
            <a:r>
              <a:rPr lang="en-GB"/>
              <a:t> our items. </a:t>
            </a:r>
            <a:endParaRPr/>
          </a:p>
          <a:p>
            <a:pPr indent="0" lvl="0" marL="0" rtl="0" algn="l">
              <a:lnSpc>
                <a:spcPct val="130000"/>
              </a:lnSpc>
              <a:spcBef>
                <a:spcPts val="0"/>
              </a:spcBef>
              <a:spcAft>
                <a:spcPts val="0"/>
              </a:spcAft>
              <a:buSzPts val="1600"/>
              <a:buNone/>
            </a:pPr>
            <a:r>
              <a:rPr lang="en-GB"/>
              <a:t>We can take our old toys and clothes to </a:t>
            </a:r>
            <a:r>
              <a:rPr b="1" lang="en-GB"/>
              <a:t>charity shops</a:t>
            </a:r>
            <a:r>
              <a:rPr lang="en-GB"/>
              <a:t> for others to buy and use. </a:t>
            </a:r>
            <a:r>
              <a:rPr b="1" lang="en-GB"/>
              <a:t> </a:t>
            </a:r>
            <a:endParaRPr b="1"/>
          </a:p>
          <a:p>
            <a:pPr indent="0" lvl="0" marL="0" rtl="0" algn="l">
              <a:lnSpc>
                <a:spcPct val="130000"/>
              </a:lnSpc>
              <a:spcBef>
                <a:spcPts val="0"/>
              </a:spcBef>
              <a:spcAft>
                <a:spcPts val="0"/>
              </a:spcAft>
              <a:buSzPts val="1600"/>
              <a:buNone/>
            </a:pPr>
            <a:r>
              <a:rPr lang="en-GB"/>
              <a:t>Do you recognise any of these shops?</a:t>
            </a:r>
            <a:endParaRPr/>
          </a:p>
        </p:txBody>
      </p:sp>
      <p:sp>
        <p:nvSpPr>
          <p:cNvPr id="255" name="Google Shape;255;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56" name="Google Shape;256;p32"/>
          <p:cNvPicPr preferRelativeResize="0"/>
          <p:nvPr/>
        </p:nvPicPr>
        <p:blipFill rotWithShape="1">
          <a:blip r:embed="rId3">
            <a:alphaModFix/>
          </a:blip>
          <a:srcRect b="9388" l="7904" r="13829" t="10303"/>
          <a:stretch/>
        </p:blipFill>
        <p:spPr>
          <a:xfrm>
            <a:off x="182000" y="2171675"/>
            <a:ext cx="2760374" cy="2247925"/>
          </a:xfrm>
          <a:prstGeom prst="rect">
            <a:avLst/>
          </a:prstGeom>
          <a:noFill/>
          <a:ln>
            <a:noFill/>
          </a:ln>
        </p:spPr>
      </p:pic>
      <p:pic>
        <p:nvPicPr>
          <p:cNvPr id="257" name="Google Shape;257;p32"/>
          <p:cNvPicPr preferRelativeResize="0"/>
          <p:nvPr/>
        </p:nvPicPr>
        <p:blipFill>
          <a:blip r:embed="rId4">
            <a:alphaModFix/>
          </a:blip>
          <a:stretch>
            <a:fillRect/>
          </a:stretch>
        </p:blipFill>
        <p:spPr>
          <a:xfrm>
            <a:off x="3139149" y="2118971"/>
            <a:ext cx="2760374" cy="2353329"/>
          </a:xfrm>
          <a:prstGeom prst="rect">
            <a:avLst/>
          </a:prstGeom>
          <a:noFill/>
          <a:ln>
            <a:noFill/>
          </a:ln>
        </p:spPr>
      </p:pic>
      <p:pic>
        <p:nvPicPr>
          <p:cNvPr id="258" name="Google Shape;258;p32"/>
          <p:cNvPicPr preferRelativeResize="0"/>
          <p:nvPr/>
        </p:nvPicPr>
        <p:blipFill>
          <a:blip r:embed="rId5">
            <a:alphaModFix/>
          </a:blip>
          <a:stretch>
            <a:fillRect/>
          </a:stretch>
        </p:blipFill>
        <p:spPr>
          <a:xfrm>
            <a:off x="6023925" y="2344875"/>
            <a:ext cx="2977501" cy="2005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64" name="Google Shape;264;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Activity</a:t>
            </a:r>
            <a:endParaRPr>
              <a:solidFill>
                <a:schemeClr val="dk2"/>
              </a:solidFill>
            </a:endParaRPr>
          </a:p>
        </p:txBody>
      </p:sp>
      <p:sp>
        <p:nvSpPr>
          <p:cNvPr id="265" name="Google Shape;265;p33"/>
          <p:cNvSpPr txBox="1"/>
          <p:nvPr>
            <p:ph idx="1" type="body"/>
          </p:nvPr>
        </p:nvSpPr>
        <p:spPr>
          <a:xfrm>
            <a:off x="458975" y="11333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Collect items in your home and sort them into the correct boxes for recycling.</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Look at your books, toys and clothes. If you have finished with them, choose a </a:t>
            </a:r>
            <a:r>
              <a:rPr b="1" lang="en-GB"/>
              <a:t>charity shop</a:t>
            </a:r>
            <a:r>
              <a:rPr lang="en-GB"/>
              <a:t> to take them to instead of throwing them in the bin. </a:t>
            </a:r>
            <a:endParaRPr/>
          </a:p>
        </p:txBody>
      </p:sp>
      <p:sp>
        <p:nvSpPr>
          <p:cNvPr id="266" name="Google Shape;266;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67" name="Google Shape;267;p33"/>
          <p:cNvPicPr preferRelativeResize="0"/>
          <p:nvPr/>
        </p:nvPicPr>
        <p:blipFill>
          <a:blip r:embed="rId3">
            <a:alphaModFix/>
          </a:blip>
          <a:stretch>
            <a:fillRect/>
          </a:stretch>
        </p:blipFill>
        <p:spPr>
          <a:xfrm>
            <a:off x="690625" y="3331425"/>
            <a:ext cx="2314575" cy="1543050"/>
          </a:xfrm>
          <a:prstGeom prst="rect">
            <a:avLst/>
          </a:prstGeom>
          <a:noFill/>
          <a:ln>
            <a:noFill/>
          </a:ln>
        </p:spPr>
      </p:pic>
      <p:pic>
        <p:nvPicPr>
          <p:cNvPr id="268" name="Google Shape;268;p33"/>
          <p:cNvPicPr preferRelativeResize="0"/>
          <p:nvPr/>
        </p:nvPicPr>
        <p:blipFill>
          <a:blip r:embed="rId4">
            <a:alphaModFix/>
          </a:blip>
          <a:stretch>
            <a:fillRect/>
          </a:stretch>
        </p:blipFill>
        <p:spPr>
          <a:xfrm>
            <a:off x="3381375" y="3331425"/>
            <a:ext cx="2057400" cy="1543050"/>
          </a:xfrm>
          <a:prstGeom prst="rect">
            <a:avLst/>
          </a:prstGeom>
          <a:noFill/>
          <a:ln>
            <a:noFill/>
          </a:ln>
        </p:spPr>
      </p:pic>
      <p:pic>
        <p:nvPicPr>
          <p:cNvPr id="269" name="Google Shape;269;p33"/>
          <p:cNvPicPr preferRelativeResize="0"/>
          <p:nvPr/>
        </p:nvPicPr>
        <p:blipFill>
          <a:blip r:embed="rId5">
            <a:alphaModFix/>
          </a:blip>
          <a:stretch>
            <a:fillRect/>
          </a:stretch>
        </p:blipFill>
        <p:spPr>
          <a:xfrm>
            <a:off x="5905475" y="3331425"/>
            <a:ext cx="2328642" cy="1543050"/>
          </a:xfrm>
          <a:prstGeom prst="rect">
            <a:avLst/>
          </a:prstGeom>
          <a:noFill/>
          <a:ln>
            <a:noFill/>
          </a:ln>
        </p:spPr>
      </p:pic>
      <p:pic>
        <p:nvPicPr>
          <p:cNvPr id="270" name="Google Shape;270;p33"/>
          <p:cNvPicPr preferRelativeResize="0"/>
          <p:nvPr/>
        </p:nvPicPr>
        <p:blipFill rotWithShape="1">
          <a:blip r:embed="rId6">
            <a:alphaModFix/>
          </a:blip>
          <a:srcRect b="0" l="51832" r="0" t="49469"/>
          <a:stretch/>
        </p:blipFill>
        <p:spPr>
          <a:xfrm>
            <a:off x="3093343" y="1646204"/>
            <a:ext cx="1077203" cy="676993"/>
          </a:xfrm>
          <a:prstGeom prst="rect">
            <a:avLst/>
          </a:prstGeom>
          <a:noFill/>
          <a:ln>
            <a:noFill/>
          </a:ln>
        </p:spPr>
      </p:pic>
      <p:pic>
        <p:nvPicPr>
          <p:cNvPr id="271" name="Google Shape;271;p33"/>
          <p:cNvPicPr preferRelativeResize="0"/>
          <p:nvPr/>
        </p:nvPicPr>
        <p:blipFill rotWithShape="1">
          <a:blip r:embed="rId6">
            <a:alphaModFix/>
          </a:blip>
          <a:srcRect b="0" l="0" r="49390" t="49469"/>
          <a:stretch/>
        </p:blipFill>
        <p:spPr>
          <a:xfrm>
            <a:off x="1573600" y="1628576"/>
            <a:ext cx="1190829" cy="712249"/>
          </a:xfrm>
          <a:prstGeom prst="rect">
            <a:avLst/>
          </a:prstGeom>
          <a:noFill/>
          <a:ln>
            <a:noFill/>
          </a:ln>
        </p:spPr>
      </p:pic>
      <p:pic>
        <p:nvPicPr>
          <p:cNvPr id="272" name="Google Shape;272;p33"/>
          <p:cNvPicPr preferRelativeResize="0"/>
          <p:nvPr/>
        </p:nvPicPr>
        <p:blipFill rotWithShape="1">
          <a:blip r:embed="rId6">
            <a:alphaModFix/>
          </a:blip>
          <a:srcRect b="49469" l="51832" r="0" t="0"/>
          <a:stretch/>
        </p:blipFill>
        <p:spPr>
          <a:xfrm>
            <a:off x="4554405" y="1646204"/>
            <a:ext cx="1105261" cy="694620"/>
          </a:xfrm>
          <a:prstGeom prst="rect">
            <a:avLst/>
          </a:prstGeom>
          <a:noFill/>
          <a:ln>
            <a:noFill/>
          </a:ln>
        </p:spPr>
      </p:pic>
      <p:pic>
        <p:nvPicPr>
          <p:cNvPr id="273" name="Google Shape;273;p33"/>
          <p:cNvPicPr preferRelativeResize="0"/>
          <p:nvPr/>
        </p:nvPicPr>
        <p:blipFill rotWithShape="1">
          <a:blip r:embed="rId6">
            <a:alphaModFix/>
          </a:blip>
          <a:srcRect b="49469" l="0" r="49390" t="0"/>
          <a:stretch/>
        </p:blipFill>
        <p:spPr>
          <a:xfrm>
            <a:off x="5943763" y="1628575"/>
            <a:ext cx="1161363" cy="694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Independent Living</a:t>
            </a:r>
            <a:endParaRPr>
              <a:solidFill>
                <a:schemeClr val="dk2"/>
              </a:solidFill>
            </a:endParaRPr>
          </a:p>
          <a:p>
            <a:pPr indent="0" lvl="0" marL="0" rtl="0" algn="l">
              <a:spcBef>
                <a:spcPts val="0"/>
              </a:spcBef>
              <a:spcAft>
                <a:spcPts val="0"/>
              </a:spcAft>
              <a:buSzPts val="2200"/>
              <a:buNone/>
            </a:pPr>
            <a:r>
              <a:rPr lang="en-GB">
                <a:solidFill>
                  <a:schemeClr val="dk2"/>
                </a:solidFill>
              </a:rPr>
              <a:t>Daily Living Skills</a:t>
            </a:r>
            <a:endParaRPr>
              <a:solidFill>
                <a:schemeClr val="dk2"/>
              </a:solidFill>
            </a:endParaRPr>
          </a:p>
        </p:txBody>
      </p:sp>
      <p:sp>
        <p:nvSpPr>
          <p:cNvPr id="279" name="Google Shape;279;p34"/>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Recycling:  Suggest adaptations for teachers/parents/carers.</a:t>
            </a:r>
            <a:endParaRPr/>
          </a:p>
        </p:txBody>
      </p:sp>
      <p:sp>
        <p:nvSpPr>
          <p:cNvPr id="280" name="Google Shape;280;p34"/>
          <p:cNvSpPr txBox="1"/>
          <p:nvPr>
            <p:ph idx="2" type="subTitle"/>
          </p:nvPr>
        </p:nvSpPr>
        <p:spPr>
          <a:xfrm>
            <a:off x="458975"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281" name="Google Shape;281;p34"/>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With a parent/carer w</a:t>
            </a:r>
            <a:r>
              <a:rPr lang="en-GB"/>
              <a:t>atch videos online or television programmes related to the environment and sorting materials. </a:t>
            </a:r>
            <a:endParaRPr/>
          </a:p>
          <a:p>
            <a:pPr indent="0" lvl="0" marL="0" rtl="0" algn="l">
              <a:lnSpc>
                <a:spcPct val="115000"/>
              </a:lnSpc>
              <a:spcBef>
                <a:spcPts val="600"/>
              </a:spcBef>
              <a:spcAft>
                <a:spcPts val="0"/>
              </a:spcAft>
              <a:buSzPts val="1200"/>
              <a:buNone/>
            </a:pPr>
            <a:r>
              <a:t/>
            </a:r>
            <a:endParaRPr/>
          </a:p>
          <a:p>
            <a:pPr indent="0" lvl="0" marL="0" rtl="0" algn="l">
              <a:lnSpc>
                <a:spcPct val="115000"/>
              </a:lnSpc>
              <a:spcBef>
                <a:spcPts val="600"/>
              </a:spcBef>
              <a:spcAft>
                <a:spcPts val="600"/>
              </a:spcAft>
              <a:buSzPts val="1200"/>
              <a:buNone/>
            </a:pPr>
            <a:r>
              <a:rPr lang="en-GB"/>
              <a:t>Just use two bins to sort with.</a:t>
            </a:r>
            <a:endParaRPr/>
          </a:p>
        </p:txBody>
      </p:sp>
      <p:sp>
        <p:nvSpPr>
          <p:cNvPr id="282" name="Google Shape;282;p34"/>
          <p:cNvSpPr txBox="1"/>
          <p:nvPr>
            <p:ph idx="4" type="subTitle"/>
          </p:nvPr>
        </p:nvSpPr>
        <p:spPr>
          <a:xfrm>
            <a:off x="3279300"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283" name="Google Shape;283;p34"/>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None/>
            </a:pPr>
            <a:r>
              <a:rPr lang="en-GB"/>
              <a:t>Research other materials that you can recycle. What is a landfill site?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Research alternatives to buying plastic. </a:t>
            </a:r>
            <a:endParaRPr/>
          </a:p>
        </p:txBody>
      </p:sp>
      <p:sp>
        <p:nvSpPr>
          <p:cNvPr id="284" name="Google Shape;284;p34"/>
          <p:cNvSpPr txBox="1"/>
          <p:nvPr>
            <p:ph idx="6" type="subTitle"/>
          </p:nvPr>
        </p:nvSpPr>
        <p:spPr>
          <a:xfrm>
            <a:off x="6099625" y="18821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285" name="Google Shape;285;p34"/>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a:t>What can you make with your items for recycling? Search online with parent/carer for recycled art projects.</a:t>
            </a:r>
            <a:endParaRPr/>
          </a:p>
          <a:p>
            <a:pPr indent="0" lvl="0" marL="0" rtl="0" algn="l">
              <a:lnSpc>
                <a:spcPct val="115000"/>
              </a:lnSpc>
              <a:spcBef>
                <a:spcPts val="600"/>
              </a:spcBef>
              <a:spcAft>
                <a:spcPts val="0"/>
              </a:spcAft>
              <a:buSzPts val="1200"/>
              <a:buNone/>
            </a:pPr>
            <a:r>
              <a:t/>
            </a:r>
            <a:endParaRPr/>
          </a:p>
          <a:p>
            <a:pPr indent="0" lvl="0" marL="0" rtl="0" algn="l">
              <a:lnSpc>
                <a:spcPct val="115000"/>
              </a:lnSpc>
              <a:spcBef>
                <a:spcPts val="600"/>
              </a:spcBef>
              <a:spcAft>
                <a:spcPts val="600"/>
              </a:spcAft>
              <a:buSzPts val="1200"/>
              <a:buNone/>
            </a:pPr>
            <a:r>
              <a:rPr lang="en-GB"/>
              <a:t>Visit your local recycling centre to see what other waste we can dispose of safely. </a:t>
            </a:r>
            <a:endParaRPr/>
          </a:p>
        </p:txBody>
      </p:sp>
      <p:sp>
        <p:nvSpPr>
          <p:cNvPr id="286" name="Google Shape;286;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92" name="Google Shape;292;p3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293" name="Google Shape;293;p35"/>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1600"/>
              <a:buFont typeface="Arial"/>
              <a:buNone/>
            </a:pPr>
            <a:r>
              <a:rPr lang="en-GB"/>
              <a:t>I</a:t>
            </a:r>
            <a:r>
              <a:rPr lang="en-GB"/>
              <a:t>ndependent Living:</a:t>
            </a:r>
            <a:endParaRPr/>
          </a:p>
          <a:p>
            <a:pPr indent="-330200" lvl="0" marL="457200" rtl="0" algn="l">
              <a:spcBef>
                <a:spcPts val="0"/>
              </a:spcBef>
              <a:spcAft>
                <a:spcPts val="0"/>
              </a:spcAft>
              <a:buSzPts val="1600"/>
              <a:buChar char="●"/>
            </a:pPr>
            <a:r>
              <a:rPr lang="en-GB"/>
              <a:t>Applying Learning- Recycling (Unit 3)</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Communication and Language</a:t>
            </a:r>
            <a:endParaRPr/>
          </a:p>
          <a:p>
            <a:pPr indent="-330200" lvl="0" marL="457200" rtl="0" algn="l">
              <a:spcBef>
                <a:spcPts val="0"/>
              </a:spcBef>
              <a:spcAft>
                <a:spcPts val="0"/>
              </a:spcAft>
              <a:buSzPts val="1600"/>
              <a:buChar char="●"/>
            </a:pPr>
            <a:r>
              <a:rPr lang="en-GB"/>
              <a:t>Building Understanding/Applying Learning- Our World (Unit 5)</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Numeracy:</a:t>
            </a:r>
            <a:endParaRPr/>
          </a:p>
          <a:p>
            <a:pPr indent="-330200" lvl="0" marL="457200" rtl="0" algn="l">
              <a:spcBef>
                <a:spcPts val="0"/>
              </a:spcBef>
              <a:spcAft>
                <a:spcPts val="0"/>
              </a:spcAft>
              <a:buSzPts val="1600"/>
              <a:buChar char="●"/>
            </a:pPr>
            <a:r>
              <a:rPr lang="en-GB"/>
              <a:t>Building Understanding/ Applying Learning- Shape and sorting (Unit 2)</a:t>
            </a:r>
            <a:endParaRPr/>
          </a:p>
          <a:p>
            <a:pPr indent="0" lvl="0" marL="0" rtl="0" algn="l">
              <a:spcBef>
                <a:spcPts val="0"/>
              </a:spcBef>
              <a:spcAft>
                <a:spcPts val="0"/>
              </a:spcAft>
              <a:buNone/>
            </a:pPr>
            <a:r>
              <a:t/>
            </a:r>
            <a:endParaRPr/>
          </a:p>
          <a:p>
            <a:pPr indent="0" lvl="0" marL="0" rtl="0" algn="l">
              <a:lnSpc>
                <a:spcPct val="130000"/>
              </a:lnSpc>
              <a:spcBef>
                <a:spcPts val="0"/>
              </a:spcBef>
              <a:spcAft>
                <a:spcPts val="0"/>
              </a:spcAft>
              <a:buNone/>
            </a:pPr>
            <a:r>
              <a:t/>
            </a:r>
            <a:endParaRPr/>
          </a:p>
        </p:txBody>
      </p:sp>
      <p:sp>
        <p:nvSpPr>
          <p:cNvPr id="294" name="Google Shape;294;p3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00" name="Google Shape;300;p36"/>
          <p:cNvSpPr txBox="1"/>
          <p:nvPr>
            <p:ph type="title"/>
          </p:nvPr>
        </p:nvSpPr>
        <p:spPr>
          <a:xfrm>
            <a:off x="458975" y="444500"/>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References</a:t>
            </a:r>
            <a:endParaRPr>
              <a:solidFill>
                <a:schemeClr val="dk2"/>
              </a:solidFill>
            </a:endParaRPr>
          </a:p>
        </p:txBody>
      </p:sp>
      <p:sp>
        <p:nvSpPr>
          <p:cNvPr id="301" name="Google Shape;301;p36"/>
          <p:cNvSpPr txBox="1"/>
          <p:nvPr>
            <p:ph idx="1" type="body"/>
          </p:nvPr>
        </p:nvSpPr>
        <p:spPr>
          <a:xfrm>
            <a:off x="458975" y="904750"/>
            <a:ext cx="8226000" cy="3765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100"/>
              <a:t>Slide 8- </a:t>
            </a:r>
            <a:r>
              <a:rPr lang="en-GB" sz="1100">
                <a:solidFill>
                  <a:srgbClr val="000000"/>
                </a:solidFill>
              </a:rPr>
              <a:t>Northern_Punkie, Pixabay / </a:t>
            </a:r>
            <a:r>
              <a:rPr b="1" lang="en-GB" sz="1100">
                <a:solidFill>
                  <a:srgbClr val="000000"/>
                </a:solidFill>
                <a:highlight>
                  <a:schemeClr val="lt1"/>
                </a:highlight>
              </a:rPr>
              <a:t> </a:t>
            </a:r>
            <a:r>
              <a:rPr lang="en-GB" sz="1100">
                <a:solidFill>
                  <a:srgbClr val="000000"/>
                </a:solidFill>
                <a:highlight>
                  <a:schemeClr val="lt1"/>
                </a:highlight>
              </a:rPr>
              <a:t>Recycling bins, Albert Bridge, Geograph / </a:t>
            </a:r>
            <a:r>
              <a:rPr lang="en-GB" sz="1100">
                <a:solidFill>
                  <a:srgbClr val="000000"/>
                </a:solidFill>
              </a:rPr>
              <a:t>Colour-coded recycling bins, GeographBot, Wikimedia Commons </a:t>
            </a:r>
            <a:endParaRPr sz="1100">
              <a:solidFill>
                <a:srgbClr val="000000"/>
              </a:solidFill>
            </a:endParaRPr>
          </a:p>
          <a:p>
            <a:pPr indent="0" lvl="0" marL="0" rtl="0" algn="l">
              <a:lnSpc>
                <a:spcPct val="130000"/>
              </a:lnSpc>
              <a:spcBef>
                <a:spcPts val="0"/>
              </a:spcBef>
              <a:spcAft>
                <a:spcPts val="0"/>
              </a:spcAft>
              <a:buSzPts val="1600"/>
              <a:buNone/>
            </a:pPr>
            <a:r>
              <a:t/>
            </a:r>
            <a:endParaRPr sz="900">
              <a:solidFill>
                <a:srgbClr val="000000"/>
              </a:solidFill>
              <a:highlight>
                <a:schemeClr val="lt1"/>
              </a:highlight>
              <a:latin typeface="Georgia"/>
              <a:ea typeface="Georgia"/>
              <a:cs typeface="Georgia"/>
              <a:sym typeface="Georgia"/>
            </a:endParaRPr>
          </a:p>
          <a:p>
            <a:pPr indent="0" lvl="0" marL="0" rtl="0" algn="l">
              <a:lnSpc>
                <a:spcPct val="130000"/>
              </a:lnSpc>
              <a:spcBef>
                <a:spcPts val="0"/>
              </a:spcBef>
              <a:spcAft>
                <a:spcPts val="0"/>
              </a:spcAft>
              <a:buSzPts val="1600"/>
              <a:buNone/>
            </a:pPr>
            <a:r>
              <a:rPr lang="en-GB" sz="1100">
                <a:solidFill>
                  <a:srgbClr val="000000"/>
                </a:solidFill>
              </a:rPr>
              <a:t>Slide 9- Glass Bottle, Pxfuel / Empty cardboard boxes, Publicdomainpictures / Recycling, Pikist / Bottles and cans, NBC New York</a:t>
            </a:r>
            <a:endParaRPr sz="1100">
              <a:solidFill>
                <a:srgbClr val="000000"/>
              </a:solidFill>
            </a:endParaRPr>
          </a:p>
          <a:p>
            <a:pPr indent="0" lvl="0" marL="0" rtl="0" algn="l">
              <a:lnSpc>
                <a:spcPct val="130000"/>
              </a:lnSpc>
              <a:spcBef>
                <a:spcPts val="0"/>
              </a:spcBef>
              <a:spcAft>
                <a:spcPts val="0"/>
              </a:spcAft>
              <a:buSzPts val="1600"/>
              <a:buNone/>
            </a:pPr>
            <a:r>
              <a:t/>
            </a:r>
            <a:endParaRPr sz="1100">
              <a:solidFill>
                <a:srgbClr val="000000"/>
              </a:solidFill>
            </a:endParaRPr>
          </a:p>
          <a:p>
            <a:pPr indent="0" lvl="0" marL="0" rtl="0" algn="l">
              <a:lnSpc>
                <a:spcPct val="130000"/>
              </a:lnSpc>
              <a:spcBef>
                <a:spcPts val="0"/>
              </a:spcBef>
              <a:spcAft>
                <a:spcPts val="0"/>
              </a:spcAft>
              <a:buSzPts val="1600"/>
              <a:buNone/>
            </a:pPr>
            <a:r>
              <a:rPr lang="en-GB" sz="1100">
                <a:solidFill>
                  <a:srgbClr val="000000"/>
                </a:solidFill>
              </a:rPr>
              <a:t>Slide 10- Glass Jar, Devonath, Pixabay / Coke Can, Byrev, Pixabay / Toilet Roll, Shutterbug75, Pixabay / Plastic Milk Bottle, Pikist / Newspaper, Pikist / Envelope, Pxhere / Empty tin can, Sun Ladder, Wikimedia Commons</a:t>
            </a:r>
            <a:endParaRPr sz="1100">
              <a:solidFill>
                <a:srgbClr val="000000"/>
              </a:solidFill>
            </a:endParaRPr>
          </a:p>
          <a:p>
            <a:pPr indent="0" lvl="0" marL="0" rtl="0" algn="l">
              <a:lnSpc>
                <a:spcPct val="130000"/>
              </a:lnSpc>
              <a:spcBef>
                <a:spcPts val="0"/>
              </a:spcBef>
              <a:spcAft>
                <a:spcPts val="0"/>
              </a:spcAft>
              <a:buSzPts val="1600"/>
              <a:buNone/>
            </a:pPr>
            <a:r>
              <a:t/>
            </a:r>
            <a:endParaRPr sz="1100">
              <a:solidFill>
                <a:srgbClr val="000000"/>
              </a:solidFill>
            </a:endParaRPr>
          </a:p>
          <a:p>
            <a:pPr indent="0" lvl="0" marL="0" rtl="0" algn="l">
              <a:lnSpc>
                <a:spcPct val="130000"/>
              </a:lnSpc>
              <a:spcBef>
                <a:spcPts val="0"/>
              </a:spcBef>
              <a:spcAft>
                <a:spcPts val="0"/>
              </a:spcAft>
              <a:buSzPts val="1600"/>
              <a:buNone/>
            </a:pPr>
            <a:r>
              <a:rPr lang="en-GB" sz="1100">
                <a:solidFill>
                  <a:srgbClr val="000000"/>
                </a:solidFill>
              </a:rPr>
              <a:t>Slide 11- Recycling Box, OpenClipart-Vectors, Pixabay / Plastic Bottle, Clker-Free-Vector-Images, Pixabay / Cardboard Box, OpenClipart-Vectors, Pixabay, Cans, </a:t>
            </a:r>
            <a:r>
              <a:rPr lang="en-GB" sz="1100">
                <a:solidFill>
                  <a:srgbClr val="000000"/>
                </a:solidFill>
                <a:uFill>
                  <a:noFill/>
                </a:uFill>
                <a:hlinkClick r:id="rId3">
                  <a:extLst>
                    <a:ext uri="{A12FA001-AC4F-418D-AE19-62706E023703}">
                      <ahyp:hlinkClr val="tx"/>
                    </a:ext>
                  </a:extLst>
                </a:hlinkClick>
              </a:rPr>
              <a:t>Clker-Free-Vector-Images</a:t>
            </a:r>
            <a:r>
              <a:rPr lang="en-GB" sz="1100">
                <a:solidFill>
                  <a:srgbClr val="000000"/>
                </a:solidFill>
              </a:rPr>
              <a:t>, Pixabay / Recycling box, OpenClipart-Vectors, Pixabay</a:t>
            </a:r>
            <a:endParaRPr sz="1100">
              <a:solidFill>
                <a:srgbClr val="000000"/>
              </a:solidFill>
            </a:endParaRPr>
          </a:p>
          <a:p>
            <a:pPr indent="0" lvl="0" marL="0" rtl="0" algn="l">
              <a:lnSpc>
                <a:spcPct val="130000"/>
              </a:lnSpc>
              <a:spcBef>
                <a:spcPts val="0"/>
              </a:spcBef>
              <a:spcAft>
                <a:spcPts val="0"/>
              </a:spcAft>
              <a:buSzPts val="1600"/>
              <a:buNone/>
            </a:pPr>
            <a:r>
              <a:t/>
            </a:r>
            <a:endParaRPr sz="1100">
              <a:solidFill>
                <a:srgbClr val="000000"/>
              </a:solidFill>
            </a:endParaRPr>
          </a:p>
          <a:p>
            <a:pPr indent="0" lvl="0" marL="0" rtl="0" algn="l">
              <a:lnSpc>
                <a:spcPct val="130000"/>
              </a:lnSpc>
              <a:spcBef>
                <a:spcPts val="0"/>
              </a:spcBef>
              <a:spcAft>
                <a:spcPts val="0"/>
              </a:spcAft>
              <a:buSzPts val="1600"/>
              <a:buNone/>
            </a:pPr>
            <a:r>
              <a:rPr lang="en-GB" sz="1100">
                <a:solidFill>
                  <a:srgbClr val="000000"/>
                </a:solidFill>
              </a:rPr>
              <a:t>Slide 13- </a:t>
            </a:r>
            <a:r>
              <a:rPr lang="en-GB" sz="1100">
                <a:solidFill>
                  <a:srgbClr val="000000"/>
                </a:solidFill>
                <a:highlight>
                  <a:schemeClr val="lt1"/>
                </a:highlight>
              </a:rPr>
              <a:t>Cancer Research charity shop, Roger A Smith, Geograph / </a:t>
            </a:r>
            <a:r>
              <a:rPr lang="en-GB" sz="1100">
                <a:solidFill>
                  <a:srgbClr val="000000"/>
                </a:solidFill>
              </a:rPr>
              <a:t>Mind charity shop, Philafrenzy, Wikimedia Commons / </a:t>
            </a:r>
            <a:r>
              <a:rPr lang="en-GB" sz="1100">
                <a:solidFill>
                  <a:srgbClr val="000000"/>
                </a:solidFill>
                <a:highlight>
                  <a:schemeClr val="lt1"/>
                </a:highlight>
              </a:rPr>
              <a:t>Oxfam Charity Shop, Roger A Smith, Geograph</a:t>
            </a:r>
            <a:endParaRPr sz="1100">
              <a:solidFill>
                <a:srgbClr val="000000"/>
              </a:solidFill>
              <a:highlight>
                <a:schemeClr val="lt1"/>
              </a:highlight>
            </a:endParaRPr>
          </a:p>
          <a:p>
            <a:pPr indent="0" lvl="0" marL="0" rtl="0" algn="l">
              <a:lnSpc>
                <a:spcPct val="130000"/>
              </a:lnSpc>
              <a:spcBef>
                <a:spcPts val="0"/>
              </a:spcBef>
              <a:spcAft>
                <a:spcPts val="0"/>
              </a:spcAft>
              <a:buSzPts val="1600"/>
              <a:buNone/>
            </a:pPr>
            <a:r>
              <a:t/>
            </a:r>
            <a:endParaRPr sz="1100">
              <a:solidFill>
                <a:srgbClr val="000000"/>
              </a:solidFill>
              <a:highlight>
                <a:schemeClr val="lt1"/>
              </a:highlight>
            </a:endParaRPr>
          </a:p>
          <a:p>
            <a:pPr indent="0" lvl="0" marL="0" rtl="0" algn="l">
              <a:lnSpc>
                <a:spcPct val="130000"/>
              </a:lnSpc>
              <a:spcBef>
                <a:spcPts val="0"/>
              </a:spcBef>
              <a:spcAft>
                <a:spcPts val="0"/>
              </a:spcAft>
              <a:buSzPts val="1600"/>
              <a:buNone/>
            </a:pPr>
            <a:r>
              <a:rPr lang="en-GB" sz="1100">
                <a:solidFill>
                  <a:srgbClr val="000000"/>
                </a:solidFill>
              </a:rPr>
              <a:t>Slide 14- Toy ambulance, Pxfuel / Books on a shelf, Video Girl , Publicdomainpictures / Clothes, istock, Pixnio</a:t>
            </a:r>
            <a:endParaRPr/>
          </a:p>
        </p:txBody>
      </p:sp>
      <p:sp>
        <p:nvSpPr>
          <p:cNvPr id="302" name="Google Shape;302;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sp>
        <p:nvSpPr>
          <p:cNvPr id="303" name="Google Shape;303;p36"/>
          <p:cNvSpPr txBox="1"/>
          <p:nvPr/>
        </p:nvSpPr>
        <p:spPr>
          <a:xfrm>
            <a:off x="827450" y="4891200"/>
            <a:ext cx="2250900" cy="2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4" name="Google Shape;304;p36"/>
          <p:cNvSpPr txBox="1"/>
          <p:nvPr/>
        </p:nvSpPr>
        <p:spPr>
          <a:xfrm>
            <a:off x="2647050" y="4777200"/>
            <a:ext cx="3197700" cy="3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05" name="Google Shape;305;p36"/>
          <p:cNvSpPr txBox="1"/>
          <p:nvPr/>
        </p:nvSpPr>
        <p:spPr>
          <a:xfrm>
            <a:off x="5266250" y="4503750"/>
            <a:ext cx="36396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06" name="Google Shape;306;p36"/>
          <p:cNvSpPr txBox="1"/>
          <p:nvPr/>
        </p:nvSpPr>
        <p:spPr>
          <a:xfrm>
            <a:off x="6890400" y="4852500"/>
            <a:ext cx="2607300" cy="25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Montserrat"/>
              <a:ea typeface="Montserrat"/>
              <a:cs typeface="Montserrat"/>
              <a:sym typeface="Montserrat"/>
            </a:endParaRPr>
          </a:p>
        </p:txBody>
      </p:sp>
      <p:sp>
        <p:nvSpPr>
          <p:cNvPr id="307" name="Google Shape;307;p36"/>
          <p:cNvSpPr txBox="1"/>
          <p:nvPr/>
        </p:nvSpPr>
        <p:spPr>
          <a:xfrm>
            <a:off x="5383225" y="4842900"/>
            <a:ext cx="2090700" cy="42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Montserrat"/>
              <a:ea typeface="Montserrat"/>
              <a:cs typeface="Montserrat"/>
              <a:sym typeface="Montserrat"/>
            </a:endParaRPr>
          </a:p>
        </p:txBody>
      </p:sp>
      <p:sp>
        <p:nvSpPr>
          <p:cNvPr id="308" name="Google Shape;308;p36"/>
          <p:cNvSpPr txBox="1"/>
          <p:nvPr/>
        </p:nvSpPr>
        <p:spPr>
          <a:xfrm>
            <a:off x="1967525" y="4801650"/>
            <a:ext cx="35130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09" name="Google Shape;309;p36"/>
          <p:cNvSpPr txBox="1"/>
          <p:nvPr/>
        </p:nvSpPr>
        <p:spPr>
          <a:xfrm>
            <a:off x="175300" y="4796400"/>
            <a:ext cx="21459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latin typeface="Montserrat"/>
              <a:ea typeface="Montserrat"/>
              <a:cs typeface="Montserrat"/>
              <a:sym typeface="Montserrat"/>
            </a:endParaRPr>
          </a:p>
        </p:txBody>
      </p:sp>
      <p:sp>
        <p:nvSpPr>
          <p:cNvPr id="310" name="Google Shape;310;p36"/>
          <p:cNvSpPr txBox="1"/>
          <p:nvPr/>
        </p:nvSpPr>
        <p:spPr>
          <a:xfrm>
            <a:off x="0" y="4872925"/>
            <a:ext cx="23772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311" name="Google Shape;311;p36"/>
          <p:cNvSpPr txBox="1"/>
          <p:nvPr/>
        </p:nvSpPr>
        <p:spPr>
          <a:xfrm>
            <a:off x="1464975" y="4872925"/>
            <a:ext cx="29451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312" name="Google Shape;312;p36"/>
          <p:cNvSpPr txBox="1"/>
          <p:nvPr/>
        </p:nvSpPr>
        <p:spPr>
          <a:xfrm>
            <a:off x="2776850" y="4872925"/>
            <a:ext cx="2313900" cy="39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313" name="Google Shape;313;p36"/>
          <p:cNvSpPr txBox="1"/>
          <p:nvPr/>
        </p:nvSpPr>
        <p:spPr>
          <a:xfrm>
            <a:off x="4691200" y="4859500"/>
            <a:ext cx="2103600" cy="2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14" name="Google Shape;314;p36"/>
          <p:cNvSpPr txBox="1"/>
          <p:nvPr/>
        </p:nvSpPr>
        <p:spPr>
          <a:xfrm>
            <a:off x="6226900" y="4859500"/>
            <a:ext cx="23772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15" name="Google Shape;315;p36"/>
          <p:cNvSpPr txBox="1"/>
          <p:nvPr/>
        </p:nvSpPr>
        <p:spPr>
          <a:xfrm>
            <a:off x="7383925" y="4838475"/>
            <a:ext cx="18933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16" name="Google Shape;316;p36"/>
          <p:cNvSpPr txBox="1"/>
          <p:nvPr/>
        </p:nvSpPr>
        <p:spPr>
          <a:xfrm>
            <a:off x="52675" y="4881425"/>
            <a:ext cx="28431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17" name="Google Shape;317;p36"/>
          <p:cNvSpPr txBox="1"/>
          <p:nvPr/>
        </p:nvSpPr>
        <p:spPr>
          <a:xfrm>
            <a:off x="2314475" y="4881425"/>
            <a:ext cx="2843100" cy="2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18" name="Google Shape;318;p36"/>
          <p:cNvSpPr txBox="1"/>
          <p:nvPr/>
        </p:nvSpPr>
        <p:spPr>
          <a:xfrm>
            <a:off x="4529925" y="4901575"/>
            <a:ext cx="2629500" cy="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19" name="Google Shape;319;p36"/>
          <p:cNvSpPr txBox="1"/>
          <p:nvPr/>
        </p:nvSpPr>
        <p:spPr>
          <a:xfrm>
            <a:off x="6801900" y="4901575"/>
            <a:ext cx="2187900" cy="2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320" name="Google Shape;320;p36"/>
          <p:cNvSpPr txBox="1"/>
          <p:nvPr/>
        </p:nvSpPr>
        <p:spPr>
          <a:xfrm>
            <a:off x="28050" y="4810425"/>
            <a:ext cx="29451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21" name="Google Shape;321;p36"/>
          <p:cNvSpPr txBox="1"/>
          <p:nvPr/>
        </p:nvSpPr>
        <p:spPr>
          <a:xfrm>
            <a:off x="3204625" y="4901550"/>
            <a:ext cx="38076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22" name="Google Shape;322;p36"/>
          <p:cNvSpPr txBox="1"/>
          <p:nvPr/>
        </p:nvSpPr>
        <p:spPr>
          <a:xfrm>
            <a:off x="5981475" y="4873525"/>
            <a:ext cx="2882100" cy="2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23" name="Google Shape;323;p36"/>
          <p:cNvSpPr txBox="1"/>
          <p:nvPr/>
        </p:nvSpPr>
        <p:spPr>
          <a:xfrm>
            <a:off x="301500" y="4874475"/>
            <a:ext cx="1556700" cy="2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324" name="Google Shape;324;p36"/>
          <p:cNvSpPr txBox="1"/>
          <p:nvPr/>
        </p:nvSpPr>
        <p:spPr>
          <a:xfrm>
            <a:off x="2089675" y="4868125"/>
            <a:ext cx="34710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325" name="Google Shape;325;p36"/>
          <p:cNvSpPr txBox="1"/>
          <p:nvPr/>
        </p:nvSpPr>
        <p:spPr>
          <a:xfrm>
            <a:off x="5182075" y="4864975"/>
            <a:ext cx="3387000" cy="2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326" name="Google Shape;326;p36"/>
          <p:cNvSpPr txBox="1"/>
          <p:nvPr/>
        </p:nvSpPr>
        <p:spPr>
          <a:xfrm>
            <a:off x="2089675" y="4868125"/>
            <a:ext cx="34710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ph type="title"/>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Unit 3- Daily Living Skills</a:t>
            </a:r>
            <a:endParaRPr>
              <a:solidFill>
                <a:schemeClr val="dk2"/>
              </a:solidFill>
            </a:endParaRPr>
          </a:p>
        </p:txBody>
      </p:sp>
      <p:sp>
        <p:nvSpPr>
          <p:cNvPr id="111" name="Google Shape;111;p23"/>
          <p:cNvSpPr txBox="1"/>
          <p:nvPr>
            <p:ph idx="1" type="subTitle"/>
          </p:nvPr>
        </p:nvSpPr>
        <p:spPr>
          <a:xfrm>
            <a:off x="458975" y="676150"/>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200">
                <a:solidFill>
                  <a:schemeClr val="dk2"/>
                </a:solidFill>
              </a:rPr>
              <a:t>Lesson 1- Creating a visual schedule</a:t>
            </a:r>
            <a:endParaRPr>
              <a:solidFill>
                <a:schemeClr val="dk2"/>
              </a:solidFill>
            </a:endParaRPr>
          </a:p>
        </p:txBody>
      </p:sp>
      <p:sp>
        <p:nvSpPr>
          <p:cNvPr id="112" name="Google Shape;112;p23"/>
          <p:cNvSpPr txBox="1"/>
          <p:nvPr>
            <p:ph idx="2" type="body"/>
          </p:nvPr>
        </p:nvSpPr>
        <p:spPr>
          <a:xfrm>
            <a:off x="458975" y="11556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How to make and follow a visual schedule for daily activities. </a:t>
            </a:r>
            <a:endParaRPr/>
          </a:p>
        </p:txBody>
      </p:sp>
      <p:sp>
        <p:nvSpPr>
          <p:cNvPr id="113" name="Google Shape;113;p23"/>
          <p:cNvSpPr txBox="1"/>
          <p:nvPr>
            <p:ph idx="3" type="subTitle"/>
          </p:nvPr>
        </p:nvSpPr>
        <p:spPr>
          <a:xfrm>
            <a:off x="4734000" y="676150"/>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2- Getting dressed</a:t>
            </a:r>
            <a:endParaRPr>
              <a:solidFill>
                <a:schemeClr val="dk2"/>
              </a:solidFill>
            </a:endParaRPr>
          </a:p>
        </p:txBody>
      </p:sp>
      <p:sp>
        <p:nvSpPr>
          <p:cNvPr id="114" name="Google Shape;114;p23"/>
          <p:cNvSpPr txBox="1"/>
          <p:nvPr>
            <p:ph idx="4" type="body"/>
          </p:nvPr>
        </p:nvSpPr>
        <p:spPr>
          <a:xfrm>
            <a:off x="4734000" y="115395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sz="1400"/>
              <a:t>Breaking down the steps of the sequence and creating opportunities for independence.</a:t>
            </a:r>
            <a:r>
              <a:rPr lang="en-GB"/>
              <a:t> </a:t>
            </a:r>
            <a:endParaRPr/>
          </a:p>
        </p:txBody>
      </p:sp>
      <p:sp>
        <p:nvSpPr>
          <p:cNvPr id="115" name="Google Shape;115;p23"/>
          <p:cNvSpPr txBox="1"/>
          <p:nvPr>
            <p:ph idx="5" type="subTitle"/>
          </p:nvPr>
        </p:nvSpPr>
        <p:spPr>
          <a:xfrm>
            <a:off x="458975" y="21903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spcBef>
                <a:spcPts val="0"/>
              </a:spcBef>
              <a:spcAft>
                <a:spcPts val="0"/>
              </a:spcAft>
              <a:buSzPts val="1600"/>
              <a:buNone/>
            </a:pPr>
            <a:r>
              <a:rPr lang="en-GB">
                <a:solidFill>
                  <a:schemeClr val="dk2"/>
                </a:solidFill>
              </a:rPr>
              <a:t>Lesson 3- Recycling</a:t>
            </a:r>
            <a:endParaRPr sz="1200">
              <a:solidFill>
                <a:schemeClr val="dk2"/>
              </a:solidFill>
            </a:endParaRPr>
          </a:p>
        </p:txBody>
      </p:sp>
      <p:sp>
        <p:nvSpPr>
          <p:cNvPr id="116" name="Google Shape;116;p23"/>
          <p:cNvSpPr txBox="1"/>
          <p:nvPr>
            <p:ph idx="6" type="body"/>
          </p:nvPr>
        </p:nvSpPr>
        <p:spPr>
          <a:xfrm>
            <a:off x="458975" y="26699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Sorting recycling items into different categories. </a:t>
            </a:r>
            <a:endParaRPr/>
          </a:p>
        </p:txBody>
      </p:sp>
      <p:sp>
        <p:nvSpPr>
          <p:cNvPr id="117" name="Google Shape;117;p23"/>
          <p:cNvSpPr txBox="1"/>
          <p:nvPr>
            <p:ph idx="7" type="subTitle"/>
          </p:nvPr>
        </p:nvSpPr>
        <p:spPr>
          <a:xfrm>
            <a:off x="4734000" y="2060275"/>
            <a:ext cx="3128400" cy="6696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4- Using equipment in the kitchen</a:t>
            </a:r>
            <a:endParaRPr>
              <a:solidFill>
                <a:schemeClr val="dk2"/>
              </a:solidFill>
            </a:endParaRPr>
          </a:p>
        </p:txBody>
      </p:sp>
      <p:sp>
        <p:nvSpPr>
          <p:cNvPr id="118" name="Google Shape;118;p23"/>
          <p:cNvSpPr txBox="1"/>
          <p:nvPr>
            <p:ph idx="8" type="body"/>
          </p:nvPr>
        </p:nvSpPr>
        <p:spPr>
          <a:xfrm>
            <a:off x="4734000" y="2746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Labelling kitchen equipment and learning what food to use them with.</a:t>
            </a:r>
            <a:endParaRPr/>
          </a:p>
        </p:txBody>
      </p:sp>
      <p:sp>
        <p:nvSpPr>
          <p:cNvPr id="119" name="Google Shape;119;p23"/>
          <p:cNvSpPr txBox="1"/>
          <p:nvPr>
            <p:ph idx="12" type="sldNum"/>
          </p:nvPr>
        </p:nvSpPr>
        <p:spPr>
          <a:xfrm>
            <a:off x="306571" y="49457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
        <p:nvSpPr>
          <p:cNvPr id="120" name="Google Shape;120;p23"/>
          <p:cNvSpPr txBox="1"/>
          <p:nvPr>
            <p:ph idx="5" type="subTitle"/>
          </p:nvPr>
        </p:nvSpPr>
        <p:spPr>
          <a:xfrm>
            <a:off x="458975" y="3638175"/>
            <a:ext cx="3128400" cy="546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sz="1300">
                <a:solidFill>
                  <a:schemeClr val="dk2"/>
                </a:solidFill>
              </a:rPr>
              <a:t>Lesson 5- Following a simple recipe</a:t>
            </a:r>
            <a:endParaRPr sz="1300">
              <a:solidFill>
                <a:schemeClr val="dk2"/>
              </a:solidFill>
            </a:endParaRPr>
          </a:p>
        </p:txBody>
      </p:sp>
      <p:sp>
        <p:nvSpPr>
          <p:cNvPr id="121" name="Google Shape;121;p23"/>
          <p:cNvSpPr txBox="1"/>
          <p:nvPr>
            <p:ph idx="6" type="body"/>
          </p:nvPr>
        </p:nvSpPr>
        <p:spPr>
          <a:xfrm>
            <a:off x="458975" y="41939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Following simple steps to make a cheese sandwich.</a:t>
            </a:r>
            <a:endParaRPr/>
          </a:p>
        </p:txBody>
      </p:sp>
      <p:sp>
        <p:nvSpPr>
          <p:cNvPr id="122" name="Google Shape;122;p23"/>
          <p:cNvSpPr txBox="1"/>
          <p:nvPr>
            <p:ph idx="7" type="subTitle"/>
          </p:nvPr>
        </p:nvSpPr>
        <p:spPr>
          <a:xfrm>
            <a:off x="4734000" y="36381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Lesson 6- Daily meals</a:t>
            </a:r>
            <a:endParaRPr>
              <a:solidFill>
                <a:schemeClr val="dk2"/>
              </a:solidFill>
            </a:endParaRPr>
          </a:p>
        </p:txBody>
      </p:sp>
      <p:sp>
        <p:nvSpPr>
          <p:cNvPr id="123" name="Google Shape;123;p23"/>
          <p:cNvSpPr txBox="1"/>
          <p:nvPr>
            <p:ph idx="8" type="body"/>
          </p:nvPr>
        </p:nvSpPr>
        <p:spPr>
          <a:xfrm>
            <a:off x="4734000" y="4117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Choosing food items and matching them to a meal time.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29" name="Google Shape;129;p2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Recycling</a:t>
            </a:r>
            <a:endParaRPr>
              <a:solidFill>
                <a:schemeClr val="dk2"/>
              </a:solidFill>
            </a:endParaRPr>
          </a:p>
        </p:txBody>
      </p:sp>
      <p:sp>
        <p:nvSpPr>
          <p:cNvPr id="130" name="Google Shape;130;p2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sort items for recycling</a:t>
            </a:r>
            <a:endParaRPr/>
          </a:p>
          <a:p>
            <a:pPr indent="0" lvl="0" marL="0" rtl="0" algn="l">
              <a:lnSpc>
                <a:spcPct val="130000"/>
              </a:lnSpc>
              <a:spcBef>
                <a:spcPts val="0"/>
              </a:spcBef>
              <a:spcAft>
                <a:spcPts val="0"/>
              </a:spcAft>
              <a:buSzPts val="1600"/>
              <a:buNone/>
            </a:pPr>
            <a:r>
              <a:t/>
            </a:r>
            <a:endParaRPr/>
          </a:p>
          <a:p>
            <a:pPr indent="-330200" lvl="0" marL="457200" rtl="0" algn="l">
              <a:lnSpc>
                <a:spcPct val="130000"/>
              </a:lnSpc>
              <a:spcBef>
                <a:spcPts val="0"/>
              </a:spcBef>
              <a:spcAft>
                <a:spcPts val="0"/>
              </a:spcAft>
              <a:buSzPts val="1600"/>
              <a:buAutoNum type="arabicPeriod"/>
            </a:pPr>
            <a:r>
              <a:rPr lang="en-GB"/>
              <a:t>What is recycling? Why is it important?</a:t>
            </a:r>
            <a:endParaRPr/>
          </a:p>
          <a:p>
            <a:pPr indent="-330200" lvl="0" marL="457200" rtl="0" algn="l">
              <a:lnSpc>
                <a:spcPct val="130000"/>
              </a:lnSpc>
              <a:spcBef>
                <a:spcPts val="0"/>
              </a:spcBef>
              <a:spcAft>
                <a:spcPts val="0"/>
              </a:spcAft>
              <a:buSzPts val="1600"/>
              <a:buAutoNum type="arabicPeriod"/>
            </a:pPr>
            <a:r>
              <a:rPr lang="en-GB"/>
              <a:t>How can we sort items for recycling? What are the common materials?</a:t>
            </a:r>
            <a:endParaRPr/>
          </a:p>
          <a:p>
            <a:pPr indent="-330200" lvl="0" marL="457200" rtl="0" algn="l">
              <a:lnSpc>
                <a:spcPct val="130000"/>
              </a:lnSpc>
              <a:spcBef>
                <a:spcPts val="0"/>
              </a:spcBef>
              <a:spcAft>
                <a:spcPts val="0"/>
              </a:spcAft>
              <a:buSzPts val="1600"/>
              <a:buAutoNum type="arabicPeriod"/>
            </a:pPr>
            <a:r>
              <a:rPr lang="en-GB"/>
              <a:t>Recycling sorting game- sorting real items into different bins or boxes. </a:t>
            </a:r>
            <a:endParaRPr/>
          </a:p>
          <a:p>
            <a:pPr indent="-330200" lvl="0" marL="457200" rtl="0" algn="l">
              <a:lnSpc>
                <a:spcPct val="130000"/>
              </a:lnSpc>
              <a:spcBef>
                <a:spcPts val="0"/>
              </a:spcBef>
              <a:spcAft>
                <a:spcPts val="0"/>
              </a:spcAft>
              <a:buSzPts val="1600"/>
              <a:buAutoNum type="arabicPeriod"/>
            </a:pPr>
            <a:r>
              <a:rPr lang="en-GB"/>
              <a:t>What else can we recycle? Can you reuse your items?</a:t>
            </a:r>
            <a:endParaRPr/>
          </a:p>
          <a:p>
            <a:pPr indent="0" lvl="0" marL="457200" rtl="0" algn="l">
              <a:lnSpc>
                <a:spcPct val="130000"/>
              </a:lnSpc>
              <a:spcBef>
                <a:spcPts val="0"/>
              </a:spcBef>
              <a:spcAft>
                <a:spcPts val="0"/>
              </a:spcAft>
              <a:buNone/>
            </a:pPr>
            <a:r>
              <a:t/>
            </a:r>
            <a:endParaRPr/>
          </a:p>
          <a:p>
            <a:pPr indent="0" lvl="0" marL="0" rtl="0" algn="l">
              <a:lnSpc>
                <a:spcPct val="130000"/>
              </a:lnSpc>
              <a:spcBef>
                <a:spcPts val="0"/>
              </a:spcBef>
              <a:spcAft>
                <a:spcPts val="0"/>
              </a:spcAft>
              <a:buSzPts val="1600"/>
              <a:buNone/>
            </a:pPr>
            <a:r>
              <a:rPr lang="en-GB"/>
              <a:t>Resources: recyclable items e.g. magazine, pizza box, drinks can, milk bottle and recycling boxes or bins. </a:t>
            </a:r>
            <a:endParaRPr/>
          </a:p>
        </p:txBody>
      </p:sp>
      <p:sp>
        <p:nvSpPr>
          <p:cNvPr id="131" name="Google Shape;131;p2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37" name="Google Shape;137;p25"/>
          <p:cNvSpPr txBox="1"/>
          <p:nvPr>
            <p:ph idx="1" type="body"/>
          </p:nvPr>
        </p:nvSpPr>
        <p:spPr>
          <a:xfrm>
            <a:off x="458975" y="1438150"/>
            <a:ext cx="6399000" cy="3189600"/>
          </a:xfrm>
          <a:prstGeom prst="rect">
            <a:avLst/>
          </a:prstGeom>
          <a:noFill/>
          <a:ln>
            <a:noFill/>
          </a:ln>
        </p:spPr>
        <p:txBody>
          <a:bodyPr anchorCtr="0" anchor="t" bIns="0" lIns="0" spcFirstLastPara="1" rIns="0" wrap="square" tIns="0">
            <a:noAutofit/>
          </a:bodyPr>
          <a:lstStyle/>
          <a:p>
            <a:pPr indent="-355600" lvl="0" marL="457200" rtl="0" algn="l">
              <a:lnSpc>
                <a:spcPct val="130000"/>
              </a:lnSpc>
              <a:spcBef>
                <a:spcPts val="1000"/>
              </a:spcBef>
              <a:spcAft>
                <a:spcPts val="0"/>
              </a:spcAft>
              <a:buSzPts val="2000"/>
              <a:buAutoNum type="arabicPeriod"/>
            </a:pPr>
            <a:r>
              <a:rPr lang="en-GB" sz="2400"/>
              <a:t>What is recycling?</a:t>
            </a:r>
            <a:endParaRPr sz="2400"/>
          </a:p>
          <a:p>
            <a:pPr indent="-381000" lvl="0" marL="457200" rtl="0" algn="l">
              <a:lnSpc>
                <a:spcPct val="130000"/>
              </a:lnSpc>
              <a:spcBef>
                <a:spcPts val="0"/>
              </a:spcBef>
              <a:spcAft>
                <a:spcPts val="0"/>
              </a:spcAft>
              <a:buSzPts val="2400"/>
              <a:buAutoNum type="arabicPeriod"/>
            </a:pPr>
            <a:r>
              <a:rPr lang="en-GB" sz="2400"/>
              <a:t>Materials we can recycle</a:t>
            </a:r>
            <a:endParaRPr sz="2400"/>
          </a:p>
          <a:p>
            <a:pPr indent="-381000" lvl="0" marL="457200" rtl="0" algn="l">
              <a:lnSpc>
                <a:spcPct val="130000"/>
              </a:lnSpc>
              <a:spcBef>
                <a:spcPts val="0"/>
              </a:spcBef>
              <a:spcAft>
                <a:spcPts val="0"/>
              </a:spcAft>
              <a:buSzPts val="2400"/>
              <a:buAutoNum type="arabicPeriod"/>
            </a:pPr>
            <a:r>
              <a:rPr lang="en-GB" sz="2400"/>
              <a:t>Sorting items to recycle</a:t>
            </a:r>
            <a:endParaRPr sz="2400"/>
          </a:p>
          <a:p>
            <a:pPr indent="-381000" lvl="0" marL="457200" rtl="0" algn="l">
              <a:lnSpc>
                <a:spcPct val="130000"/>
              </a:lnSpc>
              <a:spcBef>
                <a:spcPts val="0"/>
              </a:spcBef>
              <a:spcAft>
                <a:spcPts val="0"/>
              </a:spcAft>
              <a:buSzPts val="2400"/>
              <a:buAutoNum type="arabicPeriod"/>
            </a:pPr>
            <a:r>
              <a:rPr lang="en-GB" sz="2400"/>
              <a:t>Other ways to recycle</a:t>
            </a:r>
            <a:endParaRPr sz="2400"/>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138" name="Google Shape;138;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pic>
        <p:nvPicPr>
          <p:cNvPr id="139" name="Google Shape;139;p25"/>
          <p:cNvPicPr preferRelativeResize="0"/>
          <p:nvPr/>
        </p:nvPicPr>
        <p:blipFill>
          <a:blip r:embed="rId3">
            <a:alphaModFix/>
          </a:blip>
          <a:stretch>
            <a:fillRect/>
          </a:stretch>
        </p:blipFill>
        <p:spPr>
          <a:xfrm>
            <a:off x="5674175" y="1163775"/>
            <a:ext cx="1183802" cy="11838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45" name="Google Shape;145;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What is recycling?</a:t>
            </a:r>
            <a:endParaRPr>
              <a:solidFill>
                <a:schemeClr val="dk2"/>
              </a:solidFill>
            </a:endParaRPr>
          </a:p>
        </p:txBody>
      </p:sp>
      <p:sp>
        <p:nvSpPr>
          <p:cNvPr id="146" name="Google Shape;146;p26"/>
          <p:cNvSpPr txBox="1"/>
          <p:nvPr>
            <p:ph idx="1" type="body"/>
          </p:nvPr>
        </p:nvSpPr>
        <p:spPr>
          <a:xfrm>
            <a:off x="458975" y="10198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Recycling means converting waste materials into new materials and objects.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Recycling is important for the environment and our planet.</a:t>
            </a:r>
            <a:endParaRPr/>
          </a:p>
          <a:p>
            <a:pPr indent="0" lvl="0" marL="0" rtl="0" algn="l">
              <a:spcBef>
                <a:spcPts val="0"/>
              </a:spcBef>
              <a:spcAft>
                <a:spcPts val="0"/>
              </a:spcAft>
              <a:buSzPts val="1600"/>
              <a:buNone/>
            </a:pPr>
            <a:r>
              <a:t/>
            </a:r>
            <a:endParaRPr/>
          </a:p>
        </p:txBody>
      </p:sp>
      <p:sp>
        <p:nvSpPr>
          <p:cNvPr id="147" name="Google Shape;147;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pic>
        <p:nvPicPr>
          <p:cNvPr id="148" name="Google Shape;148;p26"/>
          <p:cNvPicPr preferRelativeResize="0"/>
          <p:nvPr/>
        </p:nvPicPr>
        <p:blipFill>
          <a:blip r:embed="rId3">
            <a:alphaModFix/>
          </a:blip>
          <a:stretch>
            <a:fillRect/>
          </a:stretch>
        </p:blipFill>
        <p:spPr>
          <a:xfrm>
            <a:off x="3818175" y="1485225"/>
            <a:ext cx="1183802" cy="1183802"/>
          </a:xfrm>
          <a:prstGeom prst="rect">
            <a:avLst/>
          </a:prstGeom>
          <a:noFill/>
          <a:ln>
            <a:noFill/>
          </a:ln>
        </p:spPr>
      </p:pic>
      <p:pic>
        <p:nvPicPr>
          <p:cNvPr id="149" name="Google Shape;149;p26"/>
          <p:cNvPicPr preferRelativeResize="0"/>
          <p:nvPr/>
        </p:nvPicPr>
        <p:blipFill>
          <a:blip r:embed="rId4">
            <a:alphaModFix/>
          </a:blip>
          <a:stretch>
            <a:fillRect/>
          </a:stretch>
        </p:blipFill>
        <p:spPr>
          <a:xfrm>
            <a:off x="2487925" y="3506800"/>
            <a:ext cx="1285875" cy="1285875"/>
          </a:xfrm>
          <a:prstGeom prst="rect">
            <a:avLst/>
          </a:prstGeom>
          <a:noFill/>
          <a:ln>
            <a:noFill/>
          </a:ln>
        </p:spPr>
      </p:pic>
      <p:pic>
        <p:nvPicPr>
          <p:cNvPr id="150" name="Google Shape;150;p26"/>
          <p:cNvPicPr preferRelativeResize="0"/>
          <p:nvPr/>
        </p:nvPicPr>
        <p:blipFill>
          <a:blip r:embed="rId5">
            <a:alphaModFix/>
          </a:blip>
          <a:stretch>
            <a:fillRect/>
          </a:stretch>
        </p:blipFill>
        <p:spPr>
          <a:xfrm>
            <a:off x="4410075" y="3200600"/>
            <a:ext cx="2570499" cy="1745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56" name="Google Shape;156;p2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Recycling bins</a:t>
            </a:r>
            <a:endParaRPr>
              <a:solidFill>
                <a:schemeClr val="dk2"/>
              </a:solidFill>
            </a:endParaRPr>
          </a:p>
        </p:txBody>
      </p:sp>
      <p:sp>
        <p:nvSpPr>
          <p:cNvPr id="157" name="Google Shape;157;p27"/>
          <p:cNvSpPr txBox="1"/>
          <p:nvPr>
            <p:ph idx="1" type="body"/>
          </p:nvPr>
        </p:nvSpPr>
        <p:spPr>
          <a:xfrm>
            <a:off x="458975" y="12095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900"/>
              <a:t>You may have seen recycling bins in your house, school or community.</a:t>
            </a:r>
            <a:endParaRPr sz="1900"/>
          </a:p>
        </p:txBody>
      </p:sp>
      <p:sp>
        <p:nvSpPr>
          <p:cNvPr id="158" name="Google Shape;158;p2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159" name="Google Shape;159;p27"/>
          <p:cNvPicPr preferRelativeResize="0"/>
          <p:nvPr/>
        </p:nvPicPr>
        <p:blipFill>
          <a:blip r:embed="rId3">
            <a:alphaModFix/>
          </a:blip>
          <a:stretch>
            <a:fillRect/>
          </a:stretch>
        </p:blipFill>
        <p:spPr>
          <a:xfrm>
            <a:off x="320925" y="2142400"/>
            <a:ext cx="2796826" cy="1966525"/>
          </a:xfrm>
          <a:prstGeom prst="rect">
            <a:avLst/>
          </a:prstGeom>
          <a:noFill/>
          <a:ln>
            <a:noFill/>
          </a:ln>
        </p:spPr>
      </p:pic>
      <p:pic>
        <p:nvPicPr>
          <p:cNvPr id="160" name="Google Shape;160;p27"/>
          <p:cNvPicPr preferRelativeResize="0"/>
          <p:nvPr/>
        </p:nvPicPr>
        <p:blipFill>
          <a:blip r:embed="rId4">
            <a:alphaModFix/>
          </a:blip>
          <a:stretch>
            <a:fillRect/>
          </a:stretch>
        </p:blipFill>
        <p:spPr>
          <a:xfrm>
            <a:off x="3183050" y="2178100"/>
            <a:ext cx="2584368" cy="1901950"/>
          </a:xfrm>
          <a:prstGeom prst="rect">
            <a:avLst/>
          </a:prstGeom>
          <a:noFill/>
          <a:ln>
            <a:noFill/>
          </a:ln>
        </p:spPr>
      </p:pic>
      <p:pic>
        <p:nvPicPr>
          <p:cNvPr id="161" name="Google Shape;161;p27"/>
          <p:cNvPicPr preferRelativeResize="0"/>
          <p:nvPr/>
        </p:nvPicPr>
        <p:blipFill>
          <a:blip r:embed="rId5">
            <a:alphaModFix/>
          </a:blip>
          <a:stretch>
            <a:fillRect/>
          </a:stretch>
        </p:blipFill>
        <p:spPr>
          <a:xfrm>
            <a:off x="5844750" y="2178094"/>
            <a:ext cx="2905125" cy="1901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67" name="Google Shape;167;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Recycling materials</a:t>
            </a:r>
            <a:endParaRPr>
              <a:solidFill>
                <a:schemeClr val="dk2"/>
              </a:solidFill>
            </a:endParaRPr>
          </a:p>
        </p:txBody>
      </p:sp>
      <p:sp>
        <p:nvSpPr>
          <p:cNvPr id="168" name="Google Shape;168;p28"/>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900"/>
              <a:t>It is important to sort our waste to recycle. Can you name these materials?</a:t>
            </a:r>
            <a:endParaRPr sz="1900"/>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9900"/>
              </a:solidFill>
            </a:endParaRPr>
          </a:p>
        </p:txBody>
      </p:sp>
      <p:sp>
        <p:nvSpPr>
          <p:cNvPr id="169" name="Google Shape;169;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170" name="Google Shape;170;p28"/>
          <p:cNvPicPr preferRelativeResize="0"/>
          <p:nvPr/>
        </p:nvPicPr>
        <p:blipFill>
          <a:blip r:embed="rId3">
            <a:alphaModFix/>
          </a:blip>
          <a:stretch>
            <a:fillRect/>
          </a:stretch>
        </p:blipFill>
        <p:spPr>
          <a:xfrm>
            <a:off x="270226" y="2248051"/>
            <a:ext cx="2090725" cy="1394575"/>
          </a:xfrm>
          <a:prstGeom prst="rect">
            <a:avLst/>
          </a:prstGeom>
          <a:noFill/>
          <a:ln>
            <a:noFill/>
          </a:ln>
        </p:spPr>
      </p:pic>
      <p:pic>
        <p:nvPicPr>
          <p:cNvPr id="171" name="Google Shape;171;p28"/>
          <p:cNvPicPr preferRelativeResize="0"/>
          <p:nvPr/>
        </p:nvPicPr>
        <p:blipFill>
          <a:blip r:embed="rId4">
            <a:alphaModFix/>
          </a:blip>
          <a:stretch>
            <a:fillRect/>
          </a:stretch>
        </p:blipFill>
        <p:spPr>
          <a:xfrm>
            <a:off x="2554075" y="2248050"/>
            <a:ext cx="1977058" cy="1394576"/>
          </a:xfrm>
          <a:prstGeom prst="rect">
            <a:avLst/>
          </a:prstGeom>
          <a:noFill/>
          <a:ln>
            <a:noFill/>
          </a:ln>
        </p:spPr>
      </p:pic>
      <p:pic>
        <p:nvPicPr>
          <p:cNvPr id="172" name="Google Shape;172;p28"/>
          <p:cNvPicPr preferRelativeResize="0"/>
          <p:nvPr/>
        </p:nvPicPr>
        <p:blipFill>
          <a:blip r:embed="rId5">
            <a:alphaModFix/>
          </a:blip>
          <a:stretch>
            <a:fillRect/>
          </a:stretch>
        </p:blipFill>
        <p:spPr>
          <a:xfrm>
            <a:off x="4733926" y="2248049"/>
            <a:ext cx="1650400" cy="1456024"/>
          </a:xfrm>
          <a:prstGeom prst="rect">
            <a:avLst/>
          </a:prstGeom>
          <a:noFill/>
          <a:ln>
            <a:noFill/>
          </a:ln>
        </p:spPr>
      </p:pic>
      <p:pic>
        <p:nvPicPr>
          <p:cNvPr id="173" name="Google Shape;173;p28"/>
          <p:cNvPicPr preferRelativeResize="0"/>
          <p:nvPr/>
        </p:nvPicPr>
        <p:blipFill>
          <a:blip r:embed="rId6">
            <a:alphaModFix/>
          </a:blip>
          <a:stretch>
            <a:fillRect/>
          </a:stretch>
        </p:blipFill>
        <p:spPr>
          <a:xfrm>
            <a:off x="6574425" y="2217323"/>
            <a:ext cx="1977049" cy="1456027"/>
          </a:xfrm>
          <a:prstGeom prst="rect">
            <a:avLst/>
          </a:prstGeom>
          <a:noFill/>
          <a:ln>
            <a:noFill/>
          </a:ln>
        </p:spPr>
      </p:pic>
      <p:sp>
        <p:nvSpPr>
          <p:cNvPr id="174" name="Google Shape;174;p28"/>
          <p:cNvSpPr txBox="1"/>
          <p:nvPr/>
        </p:nvSpPr>
        <p:spPr>
          <a:xfrm>
            <a:off x="586950" y="3624650"/>
            <a:ext cx="17739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latin typeface="Montserrat"/>
                <a:ea typeface="Montserrat"/>
                <a:cs typeface="Montserrat"/>
                <a:sym typeface="Montserrat"/>
              </a:rPr>
              <a:t>glass</a:t>
            </a:r>
            <a:endParaRPr b="1" sz="2800">
              <a:latin typeface="Montserrat"/>
              <a:ea typeface="Montserrat"/>
              <a:cs typeface="Montserrat"/>
              <a:sym typeface="Montserrat"/>
            </a:endParaRPr>
          </a:p>
        </p:txBody>
      </p:sp>
      <p:sp>
        <p:nvSpPr>
          <p:cNvPr id="175" name="Google Shape;175;p28"/>
          <p:cNvSpPr txBox="1"/>
          <p:nvPr/>
        </p:nvSpPr>
        <p:spPr>
          <a:xfrm>
            <a:off x="2477525" y="3624650"/>
            <a:ext cx="26073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latin typeface="Montserrat"/>
                <a:ea typeface="Montserrat"/>
                <a:cs typeface="Montserrat"/>
                <a:sym typeface="Montserrat"/>
              </a:rPr>
              <a:t>cardboard</a:t>
            </a:r>
            <a:endParaRPr b="1" sz="2800">
              <a:latin typeface="Montserrat"/>
              <a:ea typeface="Montserrat"/>
              <a:cs typeface="Montserrat"/>
              <a:sym typeface="Montserrat"/>
            </a:endParaRPr>
          </a:p>
        </p:txBody>
      </p:sp>
      <p:sp>
        <p:nvSpPr>
          <p:cNvPr id="176" name="Google Shape;176;p28"/>
          <p:cNvSpPr txBox="1"/>
          <p:nvPr/>
        </p:nvSpPr>
        <p:spPr>
          <a:xfrm>
            <a:off x="4611125" y="3624650"/>
            <a:ext cx="26073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latin typeface="Montserrat"/>
                <a:ea typeface="Montserrat"/>
                <a:cs typeface="Montserrat"/>
                <a:sym typeface="Montserrat"/>
              </a:rPr>
              <a:t>    cans</a:t>
            </a:r>
            <a:endParaRPr b="1" sz="2800">
              <a:latin typeface="Montserrat"/>
              <a:ea typeface="Montserrat"/>
              <a:cs typeface="Montserrat"/>
              <a:sym typeface="Montserrat"/>
            </a:endParaRPr>
          </a:p>
        </p:txBody>
      </p:sp>
      <p:sp>
        <p:nvSpPr>
          <p:cNvPr id="177" name="Google Shape;177;p28"/>
          <p:cNvSpPr txBox="1"/>
          <p:nvPr/>
        </p:nvSpPr>
        <p:spPr>
          <a:xfrm>
            <a:off x="6536700" y="3624650"/>
            <a:ext cx="2607300" cy="49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800">
                <a:latin typeface="Montserrat"/>
                <a:ea typeface="Montserrat"/>
                <a:cs typeface="Montserrat"/>
                <a:sym typeface="Montserrat"/>
              </a:rPr>
              <a:t>   plastic</a:t>
            </a:r>
            <a:endParaRPr b="1" sz="28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83" name="Google Shape;183;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Items to recycle</a:t>
            </a:r>
            <a:endParaRPr>
              <a:solidFill>
                <a:schemeClr val="dk2"/>
              </a:solidFill>
            </a:endParaRPr>
          </a:p>
        </p:txBody>
      </p:sp>
      <p:sp>
        <p:nvSpPr>
          <p:cNvPr id="184" name="Google Shape;184;p29"/>
          <p:cNvSpPr txBox="1"/>
          <p:nvPr>
            <p:ph idx="1" type="body"/>
          </p:nvPr>
        </p:nvSpPr>
        <p:spPr>
          <a:xfrm>
            <a:off x="458975" y="11333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1900"/>
              <a:t>These are some household items that we can recycle. What can you see?</a:t>
            </a:r>
            <a:endParaRPr sz="1900"/>
          </a:p>
          <a:p>
            <a:pPr indent="0" lvl="0" marL="0" rtl="0" algn="l">
              <a:lnSpc>
                <a:spcPct val="130000"/>
              </a:lnSpc>
              <a:spcBef>
                <a:spcPts val="0"/>
              </a:spcBef>
              <a:spcAft>
                <a:spcPts val="0"/>
              </a:spcAft>
              <a:buSzPts val="1600"/>
              <a:buNone/>
            </a:pPr>
            <a:r>
              <a:t/>
            </a:r>
            <a:endParaRPr>
              <a:solidFill>
                <a:srgbClr val="FF9900"/>
              </a:solidFill>
            </a:endParaRPr>
          </a:p>
        </p:txBody>
      </p:sp>
      <p:sp>
        <p:nvSpPr>
          <p:cNvPr id="185" name="Google Shape;185;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pic>
        <p:nvPicPr>
          <p:cNvPr id="186" name="Google Shape;186;p29"/>
          <p:cNvPicPr preferRelativeResize="0"/>
          <p:nvPr/>
        </p:nvPicPr>
        <p:blipFill>
          <a:blip r:embed="rId3">
            <a:alphaModFix/>
          </a:blip>
          <a:stretch>
            <a:fillRect/>
          </a:stretch>
        </p:blipFill>
        <p:spPr>
          <a:xfrm>
            <a:off x="502723" y="1837047"/>
            <a:ext cx="1626749" cy="1033250"/>
          </a:xfrm>
          <a:prstGeom prst="rect">
            <a:avLst/>
          </a:prstGeom>
          <a:noFill/>
          <a:ln>
            <a:noFill/>
          </a:ln>
        </p:spPr>
      </p:pic>
      <p:pic>
        <p:nvPicPr>
          <p:cNvPr id="187" name="Google Shape;187;p29"/>
          <p:cNvPicPr preferRelativeResize="0"/>
          <p:nvPr/>
        </p:nvPicPr>
        <p:blipFill>
          <a:blip r:embed="rId4">
            <a:alphaModFix/>
          </a:blip>
          <a:stretch>
            <a:fillRect/>
          </a:stretch>
        </p:blipFill>
        <p:spPr>
          <a:xfrm>
            <a:off x="2482425" y="3050825"/>
            <a:ext cx="1927651" cy="1169726"/>
          </a:xfrm>
          <a:prstGeom prst="rect">
            <a:avLst/>
          </a:prstGeom>
          <a:noFill/>
          <a:ln>
            <a:noFill/>
          </a:ln>
        </p:spPr>
      </p:pic>
      <p:pic>
        <p:nvPicPr>
          <p:cNvPr id="188" name="Google Shape;188;p29"/>
          <p:cNvPicPr preferRelativeResize="0"/>
          <p:nvPr/>
        </p:nvPicPr>
        <p:blipFill rotWithShape="1">
          <a:blip r:embed="rId5">
            <a:alphaModFix/>
          </a:blip>
          <a:srcRect b="13276" l="0" r="0" t="16660"/>
          <a:stretch/>
        </p:blipFill>
        <p:spPr>
          <a:xfrm>
            <a:off x="3657250" y="1760850"/>
            <a:ext cx="1112628" cy="1169725"/>
          </a:xfrm>
          <a:prstGeom prst="rect">
            <a:avLst/>
          </a:prstGeom>
          <a:noFill/>
          <a:ln>
            <a:noFill/>
          </a:ln>
        </p:spPr>
      </p:pic>
      <p:pic>
        <p:nvPicPr>
          <p:cNvPr id="189" name="Google Shape;189;p29"/>
          <p:cNvPicPr preferRelativeResize="0"/>
          <p:nvPr/>
        </p:nvPicPr>
        <p:blipFill>
          <a:blip r:embed="rId6">
            <a:alphaModFix/>
          </a:blip>
          <a:stretch>
            <a:fillRect/>
          </a:stretch>
        </p:blipFill>
        <p:spPr>
          <a:xfrm>
            <a:off x="5249575" y="3325238"/>
            <a:ext cx="2063576" cy="1547675"/>
          </a:xfrm>
          <a:prstGeom prst="rect">
            <a:avLst/>
          </a:prstGeom>
          <a:noFill/>
          <a:ln>
            <a:noFill/>
          </a:ln>
        </p:spPr>
      </p:pic>
      <p:pic>
        <p:nvPicPr>
          <p:cNvPr id="190" name="Google Shape;190;p29"/>
          <p:cNvPicPr preferRelativeResize="0"/>
          <p:nvPr/>
        </p:nvPicPr>
        <p:blipFill>
          <a:blip r:embed="rId7">
            <a:alphaModFix/>
          </a:blip>
          <a:stretch>
            <a:fillRect/>
          </a:stretch>
        </p:blipFill>
        <p:spPr>
          <a:xfrm>
            <a:off x="5663526" y="1537714"/>
            <a:ext cx="2000650" cy="1333250"/>
          </a:xfrm>
          <a:prstGeom prst="rect">
            <a:avLst/>
          </a:prstGeom>
          <a:noFill/>
          <a:ln>
            <a:noFill/>
          </a:ln>
        </p:spPr>
      </p:pic>
      <p:pic>
        <p:nvPicPr>
          <p:cNvPr id="191" name="Google Shape;191;p29"/>
          <p:cNvPicPr preferRelativeResize="0"/>
          <p:nvPr/>
        </p:nvPicPr>
        <p:blipFill>
          <a:blip r:embed="rId8">
            <a:alphaModFix/>
          </a:blip>
          <a:stretch>
            <a:fillRect/>
          </a:stretch>
        </p:blipFill>
        <p:spPr>
          <a:xfrm flipH="1">
            <a:off x="303648" y="3545365"/>
            <a:ext cx="1661076" cy="1107398"/>
          </a:xfrm>
          <a:prstGeom prst="rect">
            <a:avLst/>
          </a:prstGeom>
          <a:noFill/>
          <a:ln>
            <a:noFill/>
          </a:ln>
        </p:spPr>
      </p:pic>
      <p:pic>
        <p:nvPicPr>
          <p:cNvPr id="192" name="Google Shape;192;p29"/>
          <p:cNvPicPr preferRelativeResize="0"/>
          <p:nvPr/>
        </p:nvPicPr>
        <p:blipFill>
          <a:blip r:embed="rId9">
            <a:alphaModFix/>
          </a:blip>
          <a:stretch>
            <a:fillRect/>
          </a:stretch>
        </p:blipFill>
        <p:spPr>
          <a:xfrm>
            <a:off x="7340025" y="2633850"/>
            <a:ext cx="1661074" cy="11074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98" name="Google Shape;198;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Sorting the recycling</a:t>
            </a:r>
            <a:endParaRPr>
              <a:solidFill>
                <a:schemeClr val="dk2"/>
              </a:solidFill>
            </a:endParaRPr>
          </a:p>
        </p:txBody>
      </p:sp>
      <p:sp>
        <p:nvSpPr>
          <p:cNvPr id="199" name="Google Shape;199;p30"/>
          <p:cNvSpPr txBox="1"/>
          <p:nvPr>
            <p:ph idx="1" type="body"/>
          </p:nvPr>
        </p:nvSpPr>
        <p:spPr>
          <a:xfrm>
            <a:off x="458975" y="11333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Can you sort the items into the correct recycling bin?</a:t>
            </a:r>
            <a:endParaRPr/>
          </a:p>
        </p:txBody>
      </p:sp>
      <p:sp>
        <p:nvSpPr>
          <p:cNvPr id="200" name="Google Shape;200;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01" name="Google Shape;201;p30"/>
          <p:cNvPicPr preferRelativeResize="0"/>
          <p:nvPr/>
        </p:nvPicPr>
        <p:blipFill rotWithShape="1">
          <a:blip r:embed="rId3">
            <a:alphaModFix/>
          </a:blip>
          <a:srcRect b="0" l="51832" r="0" t="49469"/>
          <a:stretch/>
        </p:blipFill>
        <p:spPr>
          <a:xfrm>
            <a:off x="2491374" y="3185625"/>
            <a:ext cx="1604029" cy="1167425"/>
          </a:xfrm>
          <a:prstGeom prst="rect">
            <a:avLst/>
          </a:prstGeom>
          <a:noFill/>
          <a:ln>
            <a:noFill/>
          </a:ln>
        </p:spPr>
      </p:pic>
      <p:pic>
        <p:nvPicPr>
          <p:cNvPr id="202" name="Google Shape;202;p30"/>
          <p:cNvPicPr preferRelativeResize="0"/>
          <p:nvPr/>
        </p:nvPicPr>
        <p:blipFill rotWithShape="1">
          <a:blip r:embed="rId3">
            <a:alphaModFix/>
          </a:blip>
          <a:srcRect b="0" l="0" r="49390" t="49469"/>
          <a:stretch/>
        </p:blipFill>
        <p:spPr>
          <a:xfrm>
            <a:off x="228371" y="3155226"/>
            <a:ext cx="1773229" cy="1228226"/>
          </a:xfrm>
          <a:prstGeom prst="rect">
            <a:avLst/>
          </a:prstGeom>
          <a:noFill/>
          <a:ln>
            <a:noFill/>
          </a:ln>
        </p:spPr>
      </p:pic>
      <p:pic>
        <p:nvPicPr>
          <p:cNvPr id="203" name="Google Shape;203;p30"/>
          <p:cNvPicPr preferRelativeResize="0"/>
          <p:nvPr/>
        </p:nvPicPr>
        <p:blipFill rotWithShape="1">
          <a:blip r:embed="rId3">
            <a:alphaModFix/>
          </a:blip>
          <a:srcRect b="49469" l="51832" r="0" t="0"/>
          <a:stretch/>
        </p:blipFill>
        <p:spPr>
          <a:xfrm>
            <a:off x="4666999" y="3185625"/>
            <a:ext cx="1645811" cy="1197825"/>
          </a:xfrm>
          <a:prstGeom prst="rect">
            <a:avLst/>
          </a:prstGeom>
          <a:noFill/>
          <a:ln>
            <a:noFill/>
          </a:ln>
        </p:spPr>
      </p:pic>
      <p:pic>
        <p:nvPicPr>
          <p:cNvPr id="204" name="Google Shape;204;p30"/>
          <p:cNvPicPr preferRelativeResize="0"/>
          <p:nvPr/>
        </p:nvPicPr>
        <p:blipFill rotWithShape="1">
          <a:blip r:embed="rId3">
            <a:alphaModFix/>
          </a:blip>
          <a:srcRect b="49469" l="0" r="49390" t="0"/>
          <a:stretch/>
        </p:blipFill>
        <p:spPr>
          <a:xfrm>
            <a:off x="6735850" y="3155225"/>
            <a:ext cx="1729350" cy="1197832"/>
          </a:xfrm>
          <a:prstGeom prst="rect">
            <a:avLst/>
          </a:prstGeom>
          <a:noFill/>
          <a:ln>
            <a:noFill/>
          </a:ln>
        </p:spPr>
      </p:pic>
      <p:sp>
        <p:nvSpPr>
          <p:cNvPr id="205" name="Google Shape;205;p30"/>
          <p:cNvSpPr txBox="1"/>
          <p:nvPr/>
        </p:nvSpPr>
        <p:spPr>
          <a:xfrm>
            <a:off x="607550" y="43660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glass</a:t>
            </a:r>
            <a:endParaRPr b="1">
              <a:latin typeface="Montserrat"/>
              <a:ea typeface="Montserrat"/>
              <a:cs typeface="Montserrat"/>
              <a:sym typeface="Montserrat"/>
            </a:endParaRPr>
          </a:p>
        </p:txBody>
      </p:sp>
      <p:sp>
        <p:nvSpPr>
          <p:cNvPr id="206" name="Google Shape;206;p30"/>
          <p:cNvSpPr txBox="1"/>
          <p:nvPr/>
        </p:nvSpPr>
        <p:spPr>
          <a:xfrm>
            <a:off x="2991400" y="43660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cans</a:t>
            </a:r>
            <a:endParaRPr b="1">
              <a:latin typeface="Montserrat"/>
              <a:ea typeface="Montserrat"/>
              <a:cs typeface="Montserrat"/>
              <a:sym typeface="Montserrat"/>
            </a:endParaRPr>
          </a:p>
        </p:txBody>
      </p:sp>
      <p:sp>
        <p:nvSpPr>
          <p:cNvPr id="207" name="Google Shape;207;p30"/>
          <p:cNvSpPr txBox="1"/>
          <p:nvPr/>
        </p:nvSpPr>
        <p:spPr>
          <a:xfrm>
            <a:off x="5026125" y="43660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plastic</a:t>
            </a:r>
            <a:endParaRPr b="1">
              <a:latin typeface="Montserrat"/>
              <a:ea typeface="Montserrat"/>
              <a:cs typeface="Montserrat"/>
              <a:sym typeface="Montserrat"/>
            </a:endParaRPr>
          </a:p>
        </p:txBody>
      </p:sp>
      <p:sp>
        <p:nvSpPr>
          <p:cNvPr id="208" name="Google Shape;208;p30"/>
          <p:cNvSpPr txBox="1"/>
          <p:nvPr/>
        </p:nvSpPr>
        <p:spPr>
          <a:xfrm>
            <a:off x="7124700" y="4366050"/>
            <a:ext cx="1143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cardboard</a:t>
            </a:r>
            <a:endParaRPr b="1">
              <a:latin typeface="Montserrat"/>
              <a:ea typeface="Montserrat"/>
              <a:cs typeface="Montserrat"/>
              <a:sym typeface="Montserrat"/>
            </a:endParaRPr>
          </a:p>
        </p:txBody>
      </p:sp>
      <p:pic>
        <p:nvPicPr>
          <p:cNvPr id="209" name="Google Shape;209;p30"/>
          <p:cNvPicPr preferRelativeResize="0"/>
          <p:nvPr/>
        </p:nvPicPr>
        <p:blipFill>
          <a:blip r:embed="rId4">
            <a:alphaModFix/>
          </a:blip>
          <a:stretch>
            <a:fillRect/>
          </a:stretch>
        </p:blipFill>
        <p:spPr>
          <a:xfrm>
            <a:off x="3566245" y="3545876"/>
            <a:ext cx="339565" cy="590550"/>
          </a:xfrm>
          <a:prstGeom prst="rect">
            <a:avLst/>
          </a:prstGeom>
          <a:noFill/>
          <a:ln>
            <a:noFill/>
          </a:ln>
        </p:spPr>
      </p:pic>
      <p:pic>
        <p:nvPicPr>
          <p:cNvPr id="210" name="Google Shape;210;p30"/>
          <p:cNvPicPr preferRelativeResize="0"/>
          <p:nvPr/>
        </p:nvPicPr>
        <p:blipFill>
          <a:blip r:embed="rId5">
            <a:alphaModFix/>
          </a:blip>
          <a:stretch>
            <a:fillRect/>
          </a:stretch>
        </p:blipFill>
        <p:spPr>
          <a:xfrm>
            <a:off x="5645501" y="3433899"/>
            <a:ext cx="475997" cy="814499"/>
          </a:xfrm>
          <a:prstGeom prst="rect">
            <a:avLst/>
          </a:prstGeom>
          <a:noFill/>
          <a:ln>
            <a:noFill/>
          </a:ln>
        </p:spPr>
      </p:pic>
      <p:pic>
        <p:nvPicPr>
          <p:cNvPr id="211" name="Google Shape;211;p30"/>
          <p:cNvPicPr preferRelativeResize="0"/>
          <p:nvPr/>
        </p:nvPicPr>
        <p:blipFill>
          <a:blip r:embed="rId6">
            <a:alphaModFix/>
          </a:blip>
          <a:stretch>
            <a:fillRect/>
          </a:stretch>
        </p:blipFill>
        <p:spPr>
          <a:xfrm>
            <a:off x="7791702" y="3510100"/>
            <a:ext cx="588038" cy="537975"/>
          </a:xfrm>
          <a:prstGeom prst="rect">
            <a:avLst/>
          </a:prstGeom>
          <a:noFill/>
          <a:ln>
            <a:noFill/>
          </a:ln>
        </p:spPr>
      </p:pic>
      <p:pic>
        <p:nvPicPr>
          <p:cNvPr id="212" name="Google Shape;212;p30"/>
          <p:cNvPicPr preferRelativeResize="0"/>
          <p:nvPr/>
        </p:nvPicPr>
        <p:blipFill>
          <a:blip r:embed="rId7">
            <a:alphaModFix/>
          </a:blip>
          <a:stretch>
            <a:fillRect/>
          </a:stretch>
        </p:blipFill>
        <p:spPr>
          <a:xfrm>
            <a:off x="1411003" y="3584283"/>
            <a:ext cx="339551" cy="513731"/>
          </a:xfrm>
          <a:prstGeom prst="rect">
            <a:avLst/>
          </a:prstGeom>
          <a:noFill/>
          <a:ln>
            <a:noFill/>
          </a:ln>
        </p:spPr>
      </p:pic>
      <p:pic>
        <p:nvPicPr>
          <p:cNvPr id="213" name="Google Shape;213;p30"/>
          <p:cNvPicPr preferRelativeResize="0"/>
          <p:nvPr/>
        </p:nvPicPr>
        <p:blipFill>
          <a:blip r:embed="rId8">
            <a:alphaModFix/>
          </a:blip>
          <a:stretch>
            <a:fillRect/>
          </a:stretch>
        </p:blipFill>
        <p:spPr>
          <a:xfrm>
            <a:off x="426524" y="1760849"/>
            <a:ext cx="1186026" cy="753326"/>
          </a:xfrm>
          <a:prstGeom prst="rect">
            <a:avLst/>
          </a:prstGeom>
          <a:noFill/>
          <a:ln>
            <a:noFill/>
          </a:ln>
        </p:spPr>
      </p:pic>
      <p:pic>
        <p:nvPicPr>
          <p:cNvPr id="214" name="Google Shape;214;p30"/>
          <p:cNvPicPr preferRelativeResize="0"/>
          <p:nvPr/>
        </p:nvPicPr>
        <p:blipFill>
          <a:blip r:embed="rId9">
            <a:alphaModFix/>
          </a:blip>
          <a:stretch>
            <a:fillRect/>
          </a:stretch>
        </p:blipFill>
        <p:spPr>
          <a:xfrm>
            <a:off x="4148125" y="1637721"/>
            <a:ext cx="1241442" cy="753324"/>
          </a:xfrm>
          <a:prstGeom prst="rect">
            <a:avLst/>
          </a:prstGeom>
          <a:noFill/>
          <a:ln>
            <a:noFill/>
          </a:ln>
        </p:spPr>
      </p:pic>
      <p:pic>
        <p:nvPicPr>
          <p:cNvPr id="215" name="Google Shape;215;p30"/>
          <p:cNvPicPr preferRelativeResize="0"/>
          <p:nvPr/>
        </p:nvPicPr>
        <p:blipFill rotWithShape="1">
          <a:blip r:embed="rId10">
            <a:alphaModFix/>
          </a:blip>
          <a:srcRect b="13276" l="0" r="0" t="16660"/>
          <a:stretch/>
        </p:blipFill>
        <p:spPr>
          <a:xfrm>
            <a:off x="3200050" y="1684650"/>
            <a:ext cx="720000" cy="756950"/>
          </a:xfrm>
          <a:prstGeom prst="rect">
            <a:avLst/>
          </a:prstGeom>
          <a:noFill/>
          <a:ln>
            <a:noFill/>
          </a:ln>
        </p:spPr>
      </p:pic>
      <p:pic>
        <p:nvPicPr>
          <p:cNvPr id="216" name="Google Shape;216;p30"/>
          <p:cNvPicPr preferRelativeResize="0"/>
          <p:nvPr/>
        </p:nvPicPr>
        <p:blipFill>
          <a:blip r:embed="rId11">
            <a:alphaModFix/>
          </a:blip>
          <a:stretch>
            <a:fillRect/>
          </a:stretch>
        </p:blipFill>
        <p:spPr>
          <a:xfrm>
            <a:off x="6684450" y="1637719"/>
            <a:ext cx="1016004" cy="762000"/>
          </a:xfrm>
          <a:prstGeom prst="rect">
            <a:avLst/>
          </a:prstGeom>
          <a:noFill/>
          <a:ln>
            <a:noFill/>
          </a:ln>
        </p:spPr>
      </p:pic>
      <p:pic>
        <p:nvPicPr>
          <p:cNvPr id="217" name="Google Shape;217;p30"/>
          <p:cNvPicPr preferRelativeResize="0"/>
          <p:nvPr/>
        </p:nvPicPr>
        <p:blipFill>
          <a:blip r:embed="rId12">
            <a:alphaModFix/>
          </a:blip>
          <a:stretch>
            <a:fillRect/>
          </a:stretch>
        </p:blipFill>
        <p:spPr>
          <a:xfrm>
            <a:off x="7677676" y="1540751"/>
            <a:ext cx="1275824" cy="850221"/>
          </a:xfrm>
          <a:prstGeom prst="rect">
            <a:avLst/>
          </a:prstGeom>
          <a:noFill/>
          <a:ln>
            <a:noFill/>
          </a:ln>
        </p:spPr>
      </p:pic>
      <p:pic>
        <p:nvPicPr>
          <p:cNvPr id="218" name="Google Shape;218;p30"/>
          <p:cNvPicPr preferRelativeResize="0"/>
          <p:nvPr/>
        </p:nvPicPr>
        <p:blipFill>
          <a:blip r:embed="rId13">
            <a:alphaModFix/>
          </a:blip>
          <a:stretch>
            <a:fillRect/>
          </a:stretch>
        </p:blipFill>
        <p:spPr>
          <a:xfrm flipH="1">
            <a:off x="1752774" y="1668872"/>
            <a:ext cx="1143000" cy="762012"/>
          </a:xfrm>
          <a:prstGeom prst="rect">
            <a:avLst/>
          </a:prstGeom>
          <a:noFill/>
          <a:ln>
            <a:noFill/>
          </a:ln>
        </p:spPr>
      </p:pic>
      <p:cxnSp>
        <p:nvCxnSpPr>
          <p:cNvPr id="219" name="Google Shape;219;p30"/>
          <p:cNvCxnSpPr/>
          <p:nvPr/>
        </p:nvCxnSpPr>
        <p:spPr>
          <a:xfrm flipH="1" rot="10800000">
            <a:off x="298625" y="2780175"/>
            <a:ext cx="8217300" cy="20700"/>
          </a:xfrm>
          <a:prstGeom prst="straightConnector1">
            <a:avLst/>
          </a:prstGeom>
          <a:noFill/>
          <a:ln cap="flat" cmpd="sng" w="38100">
            <a:solidFill>
              <a:schemeClr val="dk2"/>
            </a:solidFill>
            <a:prstDash val="solid"/>
            <a:round/>
            <a:headEnd len="med" w="med" type="none"/>
            <a:tailEnd len="med" w="med" type="none"/>
          </a:ln>
        </p:spPr>
      </p:cxnSp>
      <p:pic>
        <p:nvPicPr>
          <p:cNvPr id="220" name="Google Shape;220;p30"/>
          <p:cNvPicPr preferRelativeResize="0"/>
          <p:nvPr/>
        </p:nvPicPr>
        <p:blipFill>
          <a:blip r:embed="rId14">
            <a:alphaModFix/>
          </a:blip>
          <a:stretch>
            <a:fillRect/>
          </a:stretch>
        </p:blipFill>
        <p:spPr>
          <a:xfrm>
            <a:off x="5401550" y="1606030"/>
            <a:ext cx="1241448" cy="8276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