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E2118C-08BD-47C1-8A0E-A53E50503935}">
  <a:tblStyle styleId="{6AE2118C-08BD-47C1-8A0E-A53E50503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b0988acf2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b0988acf2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b0988acf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b0988acf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3853dd2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3853dd2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b0988acf2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b0988acf2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b0988acf2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b0988acf2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b0988acf2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b0988acf2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79ffc7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79ffc7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342900"/>
            <a:ext cx="14357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extra-curricular activities (Part 2/2)</a:t>
            </a:r>
            <a:endParaRPr>
              <a:solidFill>
                <a:srgbClr val="4B3241"/>
              </a:solidFill>
            </a:endParaRPr>
          </a:p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Using the present and imperfect tenses together</a:t>
            </a:r>
            <a:endParaRPr sz="5100">
              <a:solidFill>
                <a:srgbClr val="4B3241"/>
              </a:solidFill>
            </a:endParaRPr>
          </a:p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Revisiting negatives</a:t>
            </a:r>
            <a:endParaRPr sz="51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4B3241"/>
                </a:solidFill>
              </a:rPr>
              <a:t>Downloadable Resource</a:t>
            </a:r>
            <a:endParaRPr sz="58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81375" y="8747850"/>
            <a:ext cx="1006500" cy="153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7" name="Google Shape;87;p15"/>
          <p:cNvSpPr/>
          <p:nvPr/>
        </p:nvSpPr>
        <p:spPr>
          <a:xfrm>
            <a:off x="20070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3762900" y="914475"/>
            <a:ext cx="3359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e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444321" y="438499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1" name="Google Shape;91;p15"/>
          <p:cNvSpPr/>
          <p:nvPr/>
        </p:nvSpPr>
        <p:spPr>
          <a:xfrm>
            <a:off x="91698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0925700" y="914475"/>
            <a:ext cx="3359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791496" y="444384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6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{6AE2118C-08BD-47C1-8A0E-A53E50503935}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du temps libre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free time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beaucoup d’amis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lots of friends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trop de devoirs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too much homework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partie d'un club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musique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part of a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music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club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chanter dans une chorale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sing in a choir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délégué(e) de classe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the class representative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membre de l’équipe de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netball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 member of the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netball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jouer à cache-cache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 hide and seek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jouer dans l’orchestre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 in the orchestra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participer au spectacle de l’école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part in the school show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5142975" y="3130825"/>
            <a:ext cx="26337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Jouer à cache-cache - to play hide and seek AND play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hide and seek.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28800" y="2749425"/>
            <a:ext cx="991500" cy="917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2" name="Google Shape;102;p16"/>
          <p:cNvSpPr/>
          <p:nvPr/>
        </p:nvSpPr>
        <p:spPr>
          <a:xfrm>
            <a:off x="128800" y="5568825"/>
            <a:ext cx="991500" cy="917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2788" y="3406975"/>
            <a:ext cx="2699004" cy="29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-1532450" y="26728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J’ai</a:t>
            </a:r>
            <a:r>
              <a:rPr lang="en-GB" sz="3500"/>
              <a:t> trop de devoirs</a:t>
            </a:r>
            <a:br>
              <a:rPr b="1" lang="en-GB" sz="3500"/>
            </a:br>
            <a:endParaRPr sz="28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246245" y="6640700"/>
            <a:ext cx="496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have too much homework</a:t>
            </a:r>
            <a:endParaRPr sz="2800"/>
          </a:p>
        </p:txBody>
      </p:sp>
      <p:cxnSp>
        <p:nvCxnSpPr>
          <p:cNvPr id="110" name="Google Shape;110;p17"/>
          <p:cNvCxnSpPr/>
          <p:nvPr/>
        </p:nvCxnSpPr>
        <p:spPr>
          <a:xfrm flipH="1">
            <a:off x="5824150" y="28157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11" name="Google Shape;111;p17"/>
          <p:cNvSpPr txBox="1"/>
          <p:nvPr>
            <p:ph type="title"/>
          </p:nvPr>
        </p:nvSpPr>
        <p:spPr>
          <a:xfrm>
            <a:off x="765550" y="7376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present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49438" y="66354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am a member of the </a:t>
            </a:r>
            <a:br>
              <a:rPr lang="en-GB" sz="3500"/>
            </a:br>
            <a:r>
              <a:rPr lang="en-GB" sz="3500"/>
              <a:t>basketball team</a:t>
            </a:r>
            <a:endParaRPr sz="28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655400" y="27165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suis</a:t>
            </a:r>
            <a:r>
              <a:rPr lang="en-GB" sz="3500"/>
              <a:t> membre de </a:t>
            </a:r>
            <a:br>
              <a:rPr lang="en-GB" sz="3500"/>
            </a:br>
            <a:r>
              <a:rPr lang="en-GB" sz="3500"/>
              <a:t>l’équipe de basket </a:t>
            </a:r>
            <a:endParaRPr sz="2800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11447638" y="67169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I’m part of a </a:t>
            </a:r>
            <a:br>
              <a:rPr lang="en-GB" sz="3500"/>
            </a:br>
            <a:r>
              <a:rPr lang="en-GB" sz="3500"/>
              <a:t>chess club</a:t>
            </a:r>
            <a:endParaRPr sz="28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11284800" y="27165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fais </a:t>
            </a:r>
            <a:r>
              <a:rPr lang="en-GB" sz="3500"/>
              <a:t>partie </a:t>
            </a:r>
            <a:br>
              <a:rPr lang="en-GB" sz="3500"/>
            </a:br>
            <a:r>
              <a:rPr lang="en-GB" sz="3500"/>
              <a:t>d’un club d’échecs</a:t>
            </a:r>
            <a:endParaRPr sz="2800"/>
          </a:p>
        </p:txBody>
      </p:sp>
      <p:cxnSp>
        <p:nvCxnSpPr>
          <p:cNvPr id="116" name="Google Shape;116;p17"/>
          <p:cNvCxnSpPr/>
          <p:nvPr/>
        </p:nvCxnSpPr>
        <p:spPr>
          <a:xfrm flipH="1">
            <a:off x="12910750" y="28157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212" y="4100061"/>
            <a:ext cx="2713873" cy="18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0888" y="4211725"/>
            <a:ext cx="2226233" cy="18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088" y="1395550"/>
            <a:ext cx="2699004" cy="29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2097925" y="31382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J’avais</a:t>
            </a:r>
            <a:r>
              <a:rPr lang="en-GB" sz="3500"/>
              <a:t> trop de devoirs</a:t>
            </a:r>
            <a:br>
              <a:rPr b="1" lang="en-GB" sz="3500"/>
            </a:br>
            <a:endParaRPr sz="28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282782" y="4027138"/>
            <a:ext cx="496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used to have too much homework</a:t>
            </a:r>
            <a:endParaRPr sz="2800"/>
          </a:p>
        </p:txBody>
      </p:sp>
      <p:cxnSp>
        <p:nvCxnSpPr>
          <p:cNvPr id="126" name="Google Shape;126;p18"/>
          <p:cNvCxnSpPr/>
          <p:nvPr/>
        </p:nvCxnSpPr>
        <p:spPr>
          <a:xfrm flipH="1">
            <a:off x="10213788" y="2815725"/>
            <a:ext cx="78600" cy="63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27" name="Google Shape;127;p18"/>
          <p:cNvSpPr txBox="1"/>
          <p:nvPr>
            <p:ph type="title"/>
          </p:nvPr>
        </p:nvSpPr>
        <p:spPr>
          <a:xfrm>
            <a:off x="765550" y="737650"/>
            <a:ext cx="15266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imperfect tense to say what I used to 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424013" y="81044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used to be a member of </a:t>
            </a:r>
            <a:br>
              <a:rPr i="1" lang="en-GB" sz="3500"/>
            </a:br>
            <a:r>
              <a:rPr i="1" lang="en-GB" sz="3500"/>
              <a:t>the basketball team</a:t>
            </a:r>
            <a:endParaRPr i="1" sz="2800"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11515688" y="41595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used to be part of </a:t>
            </a:r>
            <a:br>
              <a:rPr i="1" lang="en-GB" sz="3500"/>
            </a:br>
            <a:r>
              <a:rPr i="1" lang="en-GB" sz="3500"/>
              <a:t>a chess club</a:t>
            </a:r>
            <a:endParaRPr i="1" sz="2800"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11284800" y="21831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faisais </a:t>
            </a:r>
            <a:r>
              <a:rPr lang="en-GB" sz="3500"/>
              <a:t>partie </a:t>
            </a:r>
            <a:br>
              <a:rPr lang="en-GB" sz="3500"/>
            </a:br>
            <a:r>
              <a:rPr lang="en-GB" sz="3500"/>
              <a:t>d’un club d’échecs</a:t>
            </a:r>
            <a:endParaRPr sz="2800"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62" y="2876311"/>
            <a:ext cx="2713873" cy="18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461" y="6146649"/>
            <a:ext cx="2470050" cy="204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708100" y="64830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J’étais</a:t>
            </a:r>
            <a:r>
              <a:rPr lang="en-GB" sz="3500"/>
              <a:t> membre de </a:t>
            </a:r>
            <a:br>
              <a:rPr lang="en-GB" sz="3500"/>
            </a:br>
            <a:r>
              <a:rPr lang="en-GB" sz="3500"/>
              <a:t>l’équipe de basket </a:t>
            </a:r>
            <a:endParaRPr sz="2800"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8362788" y="75044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used to sing </a:t>
            </a:r>
            <a:br>
              <a:rPr i="1" lang="en-GB" sz="3500"/>
            </a:br>
            <a:r>
              <a:rPr i="1" lang="en-GB" sz="3500"/>
              <a:t>in a choir</a:t>
            </a:r>
            <a:endParaRPr i="1" sz="2800"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8185100" y="5918163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chantais </a:t>
            </a:r>
            <a:br>
              <a:rPr b="1" lang="en-GB" sz="3500"/>
            </a:br>
            <a:r>
              <a:rPr lang="en-GB" sz="3500"/>
              <a:t>dans une chorale</a:t>
            </a:r>
            <a:r>
              <a:rPr b="1" lang="en-GB" sz="3500"/>
              <a:t> </a:t>
            </a:r>
            <a:endParaRPr sz="2800"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56150" y="6349000"/>
            <a:ext cx="2878150" cy="18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9"/>
          <p:cNvCxnSpPr/>
          <p:nvPr/>
        </p:nvCxnSpPr>
        <p:spPr>
          <a:xfrm flipH="1">
            <a:off x="10213788" y="2815725"/>
            <a:ext cx="78600" cy="63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 txBox="1"/>
          <p:nvPr>
            <p:ph type="title"/>
          </p:nvPr>
        </p:nvSpPr>
        <p:spPr>
          <a:xfrm>
            <a:off x="765550" y="7376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Improving listening skills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-95412" y="75044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used to sing </a:t>
            </a:r>
            <a:br>
              <a:rPr i="1" lang="en-GB" sz="3500"/>
            </a:br>
            <a:r>
              <a:rPr i="1" lang="en-GB" sz="3500"/>
              <a:t>in a choir</a:t>
            </a:r>
            <a:endParaRPr i="1" sz="2800"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-273100" y="5918163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chantais </a:t>
            </a:r>
            <a:br>
              <a:rPr b="1" lang="en-GB" sz="3500"/>
            </a:br>
            <a:r>
              <a:rPr lang="en-GB" sz="3500"/>
              <a:t>dans une chorale</a:t>
            </a:r>
            <a:r>
              <a:rPr b="1" lang="en-GB" sz="3500"/>
              <a:t> </a:t>
            </a:r>
            <a:endParaRPr sz="2800"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950" y="6349000"/>
            <a:ext cx="2878150" cy="18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588050" y="2132400"/>
            <a:ext cx="91359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Don’t rely on the time indicator to tell you when the action happens.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Listen for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[ai]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indicate the imperfect tense.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782250" y="2132400"/>
            <a:ext cx="74760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Beware of exceptions.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f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I do 		</a:t>
            </a:r>
            <a:b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f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I used to do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I have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J’av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I had / I used to have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765550" y="7376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negatives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42200" y="5955025"/>
            <a:ext cx="4963800" cy="21972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Ne</a:t>
            </a:r>
            <a:r>
              <a:rPr lang="en-GB" sz="3500"/>
              <a:t> and </a:t>
            </a:r>
            <a:r>
              <a:rPr b="1" lang="en-GB" sz="3500"/>
              <a:t>jamais</a:t>
            </a:r>
            <a:r>
              <a:rPr lang="en-GB" sz="3500"/>
              <a:t> -</a:t>
            </a:r>
            <a:br>
              <a:rPr lang="en-GB" sz="3500"/>
            </a:br>
            <a:r>
              <a:rPr b="1" lang="en-GB" sz="3500"/>
              <a:t> never</a:t>
            </a:r>
            <a:endParaRPr b="1" sz="2800"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6723250" y="5954900"/>
            <a:ext cx="4963800" cy="21972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Ne</a:t>
            </a:r>
            <a:r>
              <a:rPr lang="en-GB" sz="3500"/>
              <a:t> and </a:t>
            </a:r>
            <a:r>
              <a:rPr b="1" lang="en-GB" sz="3500"/>
              <a:t>plus</a:t>
            </a:r>
            <a:r>
              <a:rPr lang="en-GB" sz="3500"/>
              <a:t> - </a:t>
            </a:r>
            <a:br>
              <a:rPr lang="en-GB" sz="3500"/>
            </a:br>
            <a:r>
              <a:rPr b="1" lang="en-GB" sz="3500"/>
              <a:t>no longer /   anymore</a:t>
            </a:r>
            <a:endParaRPr b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13534350" y="5955025"/>
            <a:ext cx="4275900" cy="21972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Ne</a:t>
            </a:r>
            <a:r>
              <a:rPr lang="en-GB" sz="3500"/>
              <a:t> and </a:t>
            </a:r>
            <a:r>
              <a:rPr b="1" lang="en-GB" sz="3500"/>
              <a:t>rien</a:t>
            </a:r>
            <a:r>
              <a:rPr lang="en-GB" sz="3500"/>
              <a:t> - </a:t>
            </a:r>
            <a:br>
              <a:rPr lang="en-GB" sz="3500"/>
            </a:br>
            <a:r>
              <a:rPr b="1" lang="en-GB" sz="3500"/>
              <a:t>anything</a:t>
            </a:r>
            <a:endParaRPr b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6" name="Google Shape;156;p20"/>
          <p:cNvSpPr txBox="1"/>
          <p:nvPr/>
        </p:nvSpPr>
        <p:spPr>
          <a:xfrm>
            <a:off x="710525" y="2282100"/>
            <a:ext cx="1601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before a verb and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a verb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make a sentence negative.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be replaced by 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jamais,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rien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alter the meaning of the sentence.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918000" y="981775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Extra-curricular activities.  Part 2</a:t>
            </a:r>
            <a:endParaRPr sz="5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62" name="Google Shape;162;p21"/>
          <p:cNvGraphicFramePr/>
          <p:nvPr/>
        </p:nvGraphicFramePr>
        <p:xfrm>
          <a:off x="952500" y="262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{6AE2118C-08BD-47C1-8A0E-A53E50503935}</a:tableStyleId>
              </a:tblPr>
              <a:tblGrid>
                <a:gridCol w="10345100"/>
                <a:gridCol w="4753075"/>
              </a:tblGrid>
              <a:tr h="12524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 used to be in a chess club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I used to be a member of the football team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I no longer sing in a choir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do not do anything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because I have too much homework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21"/>
          <p:cNvSpPr txBox="1"/>
          <p:nvPr/>
        </p:nvSpPr>
        <p:spPr>
          <a:xfrm>
            <a:off x="11395425" y="2705850"/>
            <a:ext cx="4635300" cy="106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faisais partie d’un club d’échecs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1395475" y="3922425"/>
            <a:ext cx="4635300" cy="106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J’étais membre de l’équipe de foot.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1342675" y="5215200"/>
            <a:ext cx="4635300" cy="10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ne chante plus dans une chorale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1395475" y="6437025"/>
            <a:ext cx="46353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ne fais rien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1395475" y="7656225"/>
            <a:ext cx="46353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 j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’ai trop de devoirs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