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F58CB7-B7F1-4934-ABA5-7DFADAAE5EEB}">
  <a:tblStyle styleId="{B6F58CB7-B7F1-4934-ABA5-7DFADAAE5E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ca7a5cc37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9ca7a5cc37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b9dbb7727_1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b9dbb7727_1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b850cff9a_0_9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b850cff9a_0_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b850cff9a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b850cff9a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b9dbb7727_4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8b9dbb7727_4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ca7a5cc37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ca7a5cc37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ca7a5cc3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ca7a5cc3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b1489985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9b1489985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ca7a5cc37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ca7a5cc37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ca7a5cc37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ca7a5cc37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8"/>
            <a:ext cx="4719200" cy="25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3" name="Google Shape;113;p21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5" name="Google Shape;115;p21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21.png"/><Relationship Id="rId8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ctrTitle"/>
          </p:nvPr>
        </p:nvSpPr>
        <p:spPr>
          <a:xfrm>
            <a:off x="917950" y="2876300"/>
            <a:ext cx="150699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Discussing Healthy Lifestyles</a:t>
            </a:r>
            <a:r>
              <a:rPr lang="en-GB">
                <a:solidFill>
                  <a:srgbClr val="4B3241"/>
                </a:solidFill>
              </a:rPr>
              <a:t> (Part 1/3)</a:t>
            </a:r>
            <a:endParaRPr>
              <a:solidFill>
                <a:srgbClr val="4B3241"/>
              </a:solidFill>
            </a:endParaRPr>
          </a:p>
          <a:p>
            <a:pPr indent="-609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Char char="-"/>
            </a:pPr>
            <a:r>
              <a:rPr lang="en-GB">
                <a:solidFill>
                  <a:srgbClr val="4B3241"/>
                </a:solidFill>
              </a:rPr>
              <a:t>Reflexive and non-reflexive use of verbs in the present tense 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1" name="Google Shape;151;p27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52" name="Google Shape;152;p27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Señora Stanley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3" name="Google Shape;153;p27"/>
          <p:cNvSpPr/>
          <p:nvPr/>
        </p:nvSpPr>
        <p:spPr>
          <a:xfrm>
            <a:off x="17359325" y="8786825"/>
            <a:ext cx="928800" cy="150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/>
          <p:nvPr/>
        </p:nvSpPr>
        <p:spPr>
          <a:xfrm>
            <a:off x="611650" y="277875"/>
            <a:ext cx="158556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the verb being used reflexively or not?</a:t>
            </a:r>
            <a:endParaRPr b="1" sz="4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80" name="Google Shape;280;p36"/>
          <p:cNvGraphicFramePr/>
          <p:nvPr/>
        </p:nvGraphicFramePr>
        <p:xfrm>
          <a:off x="420400" y="200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{B6F58CB7-B7F1-4934-ABA5-7DFADAAE5EEB}</a:tableStyleId>
              </a:tblPr>
              <a:tblGrid>
                <a:gridCol w="976625"/>
                <a:gridCol w="6676375"/>
                <a:gridCol w="1885700"/>
                <a:gridCol w="1801875"/>
                <a:gridCol w="4897525"/>
              </a:tblGrid>
              <a:tr h="103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Reflexive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 reflexive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Translation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</a:tr>
              <a:tr h="103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alcohol no me ayuda a descansar.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Alcohol doesn’t help me to rest.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</a:tr>
              <a:tr h="107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 emborracho a veces. 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Sometimes I get (myself) drunk.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</a:tr>
              <a:tr h="1110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quiero engancharme a las drogas.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don’t want to get (myself) hooked on drugs.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</a:tr>
              <a:tr h="103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Beber café me relaja.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Drinking coffee relaxes me.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</a:tr>
              <a:tr h="700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 compro una hamburguesa.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buy (myself) a hamburger.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 anchor="ctr"/>
                </a:tc>
              </a:tr>
            </a:tbl>
          </a:graphicData>
        </a:graphic>
      </p:graphicFrame>
      <p:pic>
        <p:nvPicPr>
          <p:cNvPr id="281" name="Google Shape;2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7225" y="0"/>
            <a:ext cx="1512700" cy="15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46600" y="3466374"/>
            <a:ext cx="704600" cy="73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7700" y="4554118"/>
            <a:ext cx="704600" cy="73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925" y="5647250"/>
            <a:ext cx="704600" cy="73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46600" y="6743348"/>
            <a:ext cx="704600" cy="73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9474" y="7739580"/>
            <a:ext cx="704600" cy="73942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/>
          <p:nvPr/>
        </p:nvSpPr>
        <p:spPr>
          <a:xfrm>
            <a:off x="10079700" y="3378725"/>
            <a:ext cx="1238400" cy="91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6"/>
          <p:cNvSpPr/>
          <p:nvPr/>
        </p:nvSpPr>
        <p:spPr>
          <a:xfrm>
            <a:off x="8200800" y="4466488"/>
            <a:ext cx="1238400" cy="91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6"/>
          <p:cNvSpPr/>
          <p:nvPr/>
        </p:nvSpPr>
        <p:spPr>
          <a:xfrm>
            <a:off x="8429475" y="5559600"/>
            <a:ext cx="1238400" cy="91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6"/>
          <p:cNvSpPr/>
          <p:nvPr/>
        </p:nvSpPr>
        <p:spPr>
          <a:xfrm>
            <a:off x="10251150" y="6655700"/>
            <a:ext cx="1238400" cy="91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6"/>
          <p:cNvSpPr/>
          <p:nvPr/>
        </p:nvSpPr>
        <p:spPr>
          <a:xfrm>
            <a:off x="8162575" y="7651938"/>
            <a:ext cx="1238400" cy="91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6"/>
          <p:cNvSpPr/>
          <p:nvPr/>
        </p:nvSpPr>
        <p:spPr>
          <a:xfrm>
            <a:off x="11760975" y="3378725"/>
            <a:ext cx="4455300" cy="91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6"/>
          <p:cNvSpPr/>
          <p:nvPr/>
        </p:nvSpPr>
        <p:spPr>
          <a:xfrm>
            <a:off x="11760975" y="4466500"/>
            <a:ext cx="4592700" cy="91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6"/>
          <p:cNvSpPr/>
          <p:nvPr/>
        </p:nvSpPr>
        <p:spPr>
          <a:xfrm>
            <a:off x="11898475" y="5554275"/>
            <a:ext cx="4592700" cy="91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6"/>
          <p:cNvSpPr/>
          <p:nvPr/>
        </p:nvSpPr>
        <p:spPr>
          <a:xfrm>
            <a:off x="11760975" y="6642050"/>
            <a:ext cx="4592700" cy="91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6"/>
          <p:cNvSpPr/>
          <p:nvPr/>
        </p:nvSpPr>
        <p:spPr>
          <a:xfrm>
            <a:off x="11898475" y="7651938"/>
            <a:ext cx="4592700" cy="91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3575" y="252250"/>
            <a:ext cx="1947200" cy="19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7"/>
          <p:cNvSpPr txBox="1"/>
          <p:nvPr/>
        </p:nvSpPr>
        <p:spPr>
          <a:xfrm>
            <a:off x="492900" y="636500"/>
            <a:ext cx="12687300" cy="11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Lee y pon las palabras en el orden correcto.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37"/>
          <p:cNvSpPr txBox="1"/>
          <p:nvPr/>
        </p:nvSpPr>
        <p:spPr>
          <a:xfrm>
            <a:off x="1221575" y="2876300"/>
            <a:ext cx="12687300" cy="4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Yo tengo muchos vicios y creo que es peligroso para el corazón y los pulmones. Por ejemplo, fumar es perjudicial pero yo estoy enganchado. Me doy cuenta de que tomar alcohol es malo, sin embargo me emborracho a menudo. Tengo ganas de dejar porque el fracaso escolar me da miedo.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37"/>
          <p:cNvSpPr/>
          <p:nvPr/>
        </p:nvSpPr>
        <p:spPr>
          <a:xfrm>
            <a:off x="1264450" y="7072325"/>
            <a:ext cx="2336100" cy="857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vicios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37"/>
          <p:cNvSpPr/>
          <p:nvPr/>
        </p:nvSpPr>
        <p:spPr>
          <a:xfrm>
            <a:off x="14254175" y="2745575"/>
            <a:ext cx="3115800" cy="857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peligroso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37"/>
          <p:cNvSpPr/>
          <p:nvPr/>
        </p:nvSpPr>
        <p:spPr>
          <a:xfrm>
            <a:off x="12435375" y="7205675"/>
            <a:ext cx="3448200" cy="857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pulmones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37"/>
          <p:cNvSpPr/>
          <p:nvPr/>
        </p:nvSpPr>
        <p:spPr>
          <a:xfrm>
            <a:off x="5193500" y="7072325"/>
            <a:ext cx="2336100" cy="857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ganas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37"/>
          <p:cNvSpPr/>
          <p:nvPr/>
        </p:nvSpPr>
        <p:spPr>
          <a:xfrm>
            <a:off x="14644025" y="4145263"/>
            <a:ext cx="2336100" cy="857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tomar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37"/>
          <p:cNvSpPr/>
          <p:nvPr/>
        </p:nvSpPr>
        <p:spPr>
          <a:xfrm>
            <a:off x="8299950" y="7805900"/>
            <a:ext cx="2899500" cy="857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fracaso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37"/>
          <p:cNvSpPr/>
          <p:nvPr/>
        </p:nvSpPr>
        <p:spPr>
          <a:xfrm>
            <a:off x="13062250" y="5897775"/>
            <a:ext cx="4307700" cy="857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emborracho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37"/>
          <p:cNvSpPr/>
          <p:nvPr/>
        </p:nvSpPr>
        <p:spPr>
          <a:xfrm>
            <a:off x="9544350" y="6638950"/>
            <a:ext cx="1655100" cy="857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doy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37"/>
          <p:cNvSpPr/>
          <p:nvPr/>
        </p:nvSpPr>
        <p:spPr>
          <a:xfrm>
            <a:off x="5636425" y="2955425"/>
            <a:ext cx="1392900" cy="5424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37"/>
          <p:cNvSpPr/>
          <p:nvPr/>
        </p:nvSpPr>
        <p:spPr>
          <a:xfrm>
            <a:off x="10375125" y="3031625"/>
            <a:ext cx="2336100" cy="5424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37"/>
          <p:cNvSpPr/>
          <p:nvPr/>
        </p:nvSpPr>
        <p:spPr>
          <a:xfrm>
            <a:off x="6262700" y="3602975"/>
            <a:ext cx="2557200" cy="5424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37"/>
          <p:cNvSpPr/>
          <p:nvPr/>
        </p:nvSpPr>
        <p:spPr>
          <a:xfrm>
            <a:off x="12076550" y="4145275"/>
            <a:ext cx="1392900" cy="5424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37"/>
          <p:cNvSpPr/>
          <p:nvPr/>
        </p:nvSpPr>
        <p:spPr>
          <a:xfrm>
            <a:off x="4976975" y="4726850"/>
            <a:ext cx="1495200" cy="5424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37"/>
          <p:cNvSpPr/>
          <p:nvPr/>
        </p:nvSpPr>
        <p:spPr>
          <a:xfrm>
            <a:off x="2164700" y="5269250"/>
            <a:ext cx="3115800" cy="5424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37"/>
          <p:cNvSpPr/>
          <p:nvPr/>
        </p:nvSpPr>
        <p:spPr>
          <a:xfrm>
            <a:off x="9675450" y="5380675"/>
            <a:ext cx="1495200" cy="5424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37"/>
          <p:cNvSpPr/>
          <p:nvPr/>
        </p:nvSpPr>
        <p:spPr>
          <a:xfrm>
            <a:off x="3693575" y="5899588"/>
            <a:ext cx="1835700" cy="5424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 txBox="1"/>
          <p:nvPr>
            <p:ph type="title"/>
          </p:nvPr>
        </p:nvSpPr>
        <p:spPr>
          <a:xfrm>
            <a:off x="533400" y="1140200"/>
            <a:ext cx="16452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If a verb is ‘ ____________’  , the subject and object are the same.      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The reflexive pronoun ‘me’ means _________.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‘Me relaja’ is not reflexive because the ________ and object of the verb are different.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When a reflexive verb is written in the infinitive, the reflexive pronoun has to agree with the ______________ of the verb.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Emborracharse means _____________________.</a:t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0">
              <a:solidFill>
                <a:schemeClr val="dk2"/>
              </a:solidFill>
            </a:endParaRPr>
          </a:p>
        </p:txBody>
      </p:sp>
      <p:sp>
        <p:nvSpPr>
          <p:cNvPr id="325" name="Google Shape;325;p38"/>
          <p:cNvSpPr txBox="1"/>
          <p:nvPr/>
        </p:nvSpPr>
        <p:spPr>
          <a:xfrm>
            <a:off x="16551924" y="4613851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58" name="Google Shape;158;p28"/>
          <p:cNvSpPr/>
          <p:nvPr/>
        </p:nvSpPr>
        <p:spPr>
          <a:xfrm>
            <a:off x="5359826" y="39802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/>
          <p:nvPr/>
        </p:nvSpPr>
        <p:spPr>
          <a:xfrm>
            <a:off x="7234050" y="497775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[Z]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5923250" y="7128875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zona</a:t>
            </a:r>
            <a:endParaRPr i="0" sz="1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9800" y="4421813"/>
            <a:ext cx="3000000" cy="2992188"/>
          </a:xfrm>
          <a:prstGeom prst="rect">
            <a:avLst/>
          </a:prstGeom>
          <a:noFill/>
          <a:ln cap="flat" cmpd="sng" w="22225">
            <a:solidFill>
              <a:srgbClr val="42719B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>
                <a:solidFill>
                  <a:schemeClr val="dk2"/>
                </a:solidFill>
              </a:rPr>
              <a:t>La fonética</a:t>
            </a:r>
            <a:br>
              <a:rPr lang="en-GB" sz="3600">
                <a:solidFill>
                  <a:schemeClr val="dk2"/>
                </a:solidFill>
              </a:rPr>
            </a:br>
            <a:endParaRPr sz="3600">
              <a:solidFill>
                <a:schemeClr val="dk2"/>
              </a:solidFill>
            </a:endParaRPr>
          </a:p>
        </p:txBody>
      </p:sp>
      <p:sp>
        <p:nvSpPr>
          <p:cNvPr id="168" name="Google Shape;168;p29"/>
          <p:cNvSpPr/>
          <p:nvPr/>
        </p:nvSpPr>
        <p:spPr>
          <a:xfrm>
            <a:off x="917938" y="4686186"/>
            <a:ext cx="4347900" cy="1171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cabe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i="0" sz="6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025" y="1774650"/>
            <a:ext cx="2231412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9927" y="5853100"/>
            <a:ext cx="1639375" cy="222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85522" y="2876550"/>
            <a:ext cx="1885553" cy="1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39200" y="5455498"/>
            <a:ext cx="3000000" cy="1397727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" id="173" name="Google Shape;173;p29"/>
          <p:cNvSpPr/>
          <p:nvPr/>
        </p:nvSpPr>
        <p:spPr>
          <a:xfrm>
            <a:off x="5708276" y="2670170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" name="Google Shape;174;p29"/>
          <p:cNvSpPr/>
          <p:nvPr/>
        </p:nvSpPr>
        <p:spPr>
          <a:xfrm>
            <a:off x="6313975" y="5853100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ona</a:t>
            </a:r>
            <a:endParaRPr i="0" sz="1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5525" y="2876538"/>
            <a:ext cx="3000000" cy="2992188"/>
          </a:xfrm>
          <a:prstGeom prst="rect">
            <a:avLst/>
          </a:prstGeom>
          <a:noFill/>
          <a:ln cap="flat" cmpd="sng" w="22225">
            <a:solidFill>
              <a:srgbClr val="42719B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176" name="Google Shape;176;p29"/>
          <p:cNvSpPr/>
          <p:nvPr/>
        </p:nvSpPr>
        <p:spPr>
          <a:xfrm>
            <a:off x="2952171" y="2290800"/>
            <a:ext cx="2834400" cy="1171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endParaRPr i="0" sz="6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9"/>
          <p:cNvSpPr/>
          <p:nvPr/>
        </p:nvSpPr>
        <p:spPr>
          <a:xfrm>
            <a:off x="13022538" y="1348511"/>
            <a:ext cx="4347900" cy="1171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endParaRPr i="0" sz="6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13287500" y="7128886"/>
            <a:ext cx="4347900" cy="1171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apato</a:t>
            </a:r>
            <a:endParaRPr i="0" sz="6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7234050" y="497775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[Z]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30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{B6F58CB7-B7F1-4934-ABA5-7DFADAAE5EEB}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emborracharse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get drunk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os pulmones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lungs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corazón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heart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vicio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vice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tomar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take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perjudicial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damaging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peligroso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dangerous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fracaso escolar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ailure at school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engancharse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get hooked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arse cuenta de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realise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ener ganas de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want to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263700" y="354100"/>
            <a:ext cx="137664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GB" sz="4500">
                <a:solidFill>
                  <a:schemeClr val="dk2"/>
                </a:solidFill>
              </a:rPr>
              <a:t>Using verbs reflexively</a:t>
            </a:r>
            <a:endParaRPr sz="4500">
              <a:solidFill>
                <a:schemeClr val="dk2"/>
              </a:solidFill>
            </a:endParaRPr>
          </a:p>
        </p:txBody>
      </p:sp>
      <p:sp>
        <p:nvSpPr>
          <p:cNvPr id="191" name="Google Shape;191;p31"/>
          <p:cNvSpPr txBox="1"/>
          <p:nvPr/>
        </p:nvSpPr>
        <p:spPr>
          <a:xfrm>
            <a:off x="323400" y="2131775"/>
            <a:ext cx="176412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verb is reflexive when the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the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object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same.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					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Ejemplo: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lav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wash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myself.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323400" y="1205975"/>
            <a:ext cx="176412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3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you use a verb reflexively, the infinitive ends in “se” e.g. </a:t>
            </a:r>
            <a:r>
              <a:rPr i="1" lang="en-GB" sz="3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llevarse.</a:t>
            </a:r>
            <a:endParaRPr i="1" sz="1300">
              <a:solidFill>
                <a:schemeClr val="dk2"/>
              </a:solidFill>
            </a:endParaRPr>
          </a:p>
        </p:txBody>
      </p:sp>
      <p:sp>
        <p:nvSpPr>
          <p:cNvPr id="193" name="Google Shape;193;p31"/>
          <p:cNvSpPr txBox="1"/>
          <p:nvPr/>
        </p:nvSpPr>
        <p:spPr>
          <a:xfrm>
            <a:off x="432600" y="4832988"/>
            <a:ext cx="174228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Words like ‘myself’ or ‘himself’ are called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reflexive pronouns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4" name="Google Shape;194;p31"/>
          <p:cNvCxnSpPr/>
          <p:nvPr/>
        </p:nvCxnSpPr>
        <p:spPr>
          <a:xfrm flipH="1" rot="10800000">
            <a:off x="4503500" y="4081775"/>
            <a:ext cx="7926900" cy="240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95" name="Google Shape;195;p31"/>
          <p:cNvSpPr txBox="1"/>
          <p:nvPr/>
        </p:nvSpPr>
        <p:spPr>
          <a:xfrm>
            <a:off x="432600" y="6675388"/>
            <a:ext cx="174228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you use the infinitive of a reflexive verb, the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has to agree with the subject: 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1"/>
          <p:cNvSpPr txBox="1"/>
          <p:nvPr/>
        </p:nvSpPr>
        <p:spPr>
          <a:xfrm>
            <a:off x="2088175" y="8154875"/>
            <a:ext cx="141636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Quiero lavar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 I want to wash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myself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0750" y="2242750"/>
            <a:ext cx="6212825" cy="643287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3" name="Google Shape;203;p32"/>
          <p:cNvSpPr/>
          <p:nvPr/>
        </p:nvSpPr>
        <p:spPr>
          <a:xfrm>
            <a:off x="10530650" y="4492301"/>
            <a:ext cx="2716800" cy="226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32"/>
          <p:cNvSpPr txBox="1"/>
          <p:nvPr/>
        </p:nvSpPr>
        <p:spPr>
          <a:xfrm>
            <a:off x="280150" y="141125"/>
            <a:ext cx="96144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Reflexive pronouns  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32"/>
          <p:cNvSpPr txBox="1"/>
          <p:nvPr/>
        </p:nvSpPr>
        <p:spPr>
          <a:xfrm>
            <a:off x="10530650" y="4627200"/>
            <a:ext cx="2997300" cy="10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Engancharse - to get hooked</a:t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2"/>
          <p:cNvSpPr/>
          <p:nvPr/>
        </p:nvSpPr>
        <p:spPr>
          <a:xfrm flipH="1" rot="2657492">
            <a:off x="9375616" y="2894377"/>
            <a:ext cx="1303863" cy="57258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2"/>
          <p:cNvSpPr txBox="1"/>
          <p:nvPr/>
        </p:nvSpPr>
        <p:spPr>
          <a:xfrm>
            <a:off x="8370125" y="2020700"/>
            <a:ext cx="1081800" cy="89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</a:t>
            </a:r>
            <a:endParaRPr sz="5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8" name="Google Shape;20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3650" y="890050"/>
            <a:ext cx="1288500" cy="161396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2"/>
          <p:cNvSpPr/>
          <p:nvPr/>
        </p:nvSpPr>
        <p:spPr>
          <a:xfrm rot="-2430323">
            <a:off x="13682044" y="3557466"/>
            <a:ext cx="1613347" cy="52769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2"/>
          <p:cNvSpPr txBox="1"/>
          <p:nvPr/>
        </p:nvSpPr>
        <p:spPr>
          <a:xfrm>
            <a:off x="14509325" y="2253675"/>
            <a:ext cx="2321400" cy="89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s/he, it</a:t>
            </a:r>
            <a:endParaRPr sz="4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92475" y="725230"/>
            <a:ext cx="1955100" cy="14756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32"/>
          <p:cNvGrpSpPr/>
          <p:nvPr/>
        </p:nvGrpSpPr>
        <p:grpSpPr>
          <a:xfrm>
            <a:off x="4430375" y="4730761"/>
            <a:ext cx="5086425" cy="1685311"/>
            <a:chOff x="1306175" y="4806961"/>
            <a:chExt cx="5086425" cy="1685311"/>
          </a:xfrm>
        </p:grpSpPr>
        <p:sp>
          <p:nvSpPr>
            <p:cNvPr id="213" name="Google Shape;213;p32"/>
            <p:cNvSpPr txBox="1"/>
            <p:nvPr/>
          </p:nvSpPr>
          <p:spPr>
            <a:xfrm>
              <a:off x="3426650" y="5444588"/>
              <a:ext cx="1631100" cy="898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0000">
              <a:no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500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we</a:t>
              </a:r>
              <a:endParaRPr sz="5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214" name="Google Shape;214;p32"/>
            <p:cNvSpPr/>
            <p:nvPr/>
          </p:nvSpPr>
          <p:spPr>
            <a:xfrm rot="-10498893">
              <a:off x="5131727" y="5724025"/>
              <a:ext cx="1238046" cy="5785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15" name="Google Shape;215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06175" y="4806961"/>
              <a:ext cx="2215200" cy="16853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32"/>
          <p:cNvSpPr/>
          <p:nvPr/>
        </p:nvSpPr>
        <p:spPr>
          <a:xfrm rot="1265600">
            <a:off x="14162562" y="6368459"/>
            <a:ext cx="1613834" cy="64476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2"/>
          <p:cNvSpPr txBox="1"/>
          <p:nvPr/>
        </p:nvSpPr>
        <p:spPr>
          <a:xfrm>
            <a:off x="15992475" y="6610000"/>
            <a:ext cx="1754700" cy="89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They</a:t>
            </a:r>
            <a:endParaRPr sz="4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18" name="Google Shape;21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762225" y="4997956"/>
            <a:ext cx="2215200" cy="15589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9" name="Google Shape;219;p32"/>
          <p:cNvGraphicFramePr/>
          <p:nvPr/>
        </p:nvGraphicFramePr>
        <p:xfrm>
          <a:off x="432550" y="1143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{B6F58CB7-B7F1-4934-ABA5-7DFADAAE5EEB}</a:tableStyleId>
              </a:tblPr>
              <a:tblGrid>
                <a:gridCol w="2508750"/>
                <a:gridCol w="1677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myself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ourself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him/herself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ourselves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nos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themselves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0" name="Google Shape;220;p32"/>
          <p:cNvSpPr txBox="1"/>
          <p:nvPr/>
        </p:nvSpPr>
        <p:spPr>
          <a:xfrm>
            <a:off x="5014926" y="2086200"/>
            <a:ext cx="31701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</a:t>
            </a: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enganch</a:t>
            </a: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14420025" y="3860475"/>
            <a:ext cx="42519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enganch</a:t>
            </a: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3300425" y="6733925"/>
            <a:ext cx="55704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enganch</a:t>
            </a: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amos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13955625" y="7561875"/>
            <a:ext cx="51807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engancha</a:t>
            </a: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32"/>
          <p:cNvSpPr/>
          <p:nvPr/>
        </p:nvSpPr>
        <p:spPr>
          <a:xfrm flipH="1" rot="5604440">
            <a:off x="11631742" y="2702956"/>
            <a:ext cx="913615" cy="39728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2"/>
          <p:cNvSpPr txBox="1"/>
          <p:nvPr/>
        </p:nvSpPr>
        <p:spPr>
          <a:xfrm>
            <a:off x="9686825" y="1490600"/>
            <a:ext cx="50865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enganch</a:t>
            </a: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6" name="Google Shape;226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689577" y="83056"/>
            <a:ext cx="1569600" cy="139189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 txBox="1"/>
          <p:nvPr/>
        </p:nvSpPr>
        <p:spPr>
          <a:xfrm>
            <a:off x="9383300" y="440650"/>
            <a:ext cx="2321400" cy="89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</a:t>
            </a:r>
            <a:endParaRPr sz="4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/>
        </p:nvSpPr>
        <p:spPr>
          <a:xfrm>
            <a:off x="707225" y="664375"/>
            <a:ext cx="93870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Almost any verb can be ‘reflexive’.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3"/>
          <p:cNvSpPr txBox="1"/>
          <p:nvPr/>
        </p:nvSpPr>
        <p:spPr>
          <a:xfrm>
            <a:off x="814400" y="1380100"/>
            <a:ext cx="68580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comprar - to buy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1002500" y="5167325"/>
            <a:ext cx="44361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 - to give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7458075" y="2326375"/>
            <a:ext cx="33648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buy a bicycle.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917950" y="2326388"/>
            <a:ext cx="53127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Compro una bicicleta.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917950" y="2990900"/>
            <a:ext cx="53127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compro una bicicleta.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7461600" y="2990900"/>
            <a:ext cx="63186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buy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myself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 bicycle.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33"/>
          <p:cNvSpPr txBox="1"/>
          <p:nvPr/>
        </p:nvSpPr>
        <p:spPr>
          <a:xfrm>
            <a:off x="1081100" y="5872050"/>
            <a:ext cx="33648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Doy un regalo a mi amigo.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33"/>
          <p:cNvSpPr txBox="1"/>
          <p:nvPr/>
        </p:nvSpPr>
        <p:spPr>
          <a:xfrm>
            <a:off x="1002500" y="7008050"/>
            <a:ext cx="40599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give / I’m giving</a:t>
            </a:r>
            <a:b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 present to my friend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6464725" y="6062050"/>
            <a:ext cx="107232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doy cuenta de que el alcohol es perjudicial.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33"/>
          <p:cNvSpPr txBox="1"/>
          <p:nvPr/>
        </p:nvSpPr>
        <p:spPr>
          <a:xfrm>
            <a:off x="6464725" y="7008350"/>
            <a:ext cx="109044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realise / I am realising that alcohol is harmful.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6107900" y="2427625"/>
            <a:ext cx="835800" cy="46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6107900" y="3044938"/>
            <a:ext cx="835800" cy="46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5" name="Google Shape;245;p33"/>
          <p:cNvSpPr txBox="1"/>
          <p:nvPr/>
        </p:nvSpPr>
        <p:spPr>
          <a:xfrm>
            <a:off x="917950" y="4077671"/>
            <a:ext cx="160986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 verbs change in meaning when they are reflexive.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33"/>
          <p:cNvSpPr txBox="1"/>
          <p:nvPr/>
        </p:nvSpPr>
        <p:spPr>
          <a:xfrm>
            <a:off x="6643700" y="5069863"/>
            <a:ext cx="96975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arse cuenta de (que) -  to realise (that)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type="title"/>
          </p:nvPr>
        </p:nvSpPr>
        <p:spPr>
          <a:xfrm>
            <a:off x="917950" y="890050"/>
            <a:ext cx="13201200" cy="144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Reflexive verb or not?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52" name="Google Shape;252;p34"/>
          <p:cNvGraphicFramePr/>
          <p:nvPr/>
        </p:nvGraphicFramePr>
        <p:xfrm>
          <a:off x="628500" y="269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{B6F58CB7-B7F1-4934-ABA5-7DFADAAE5EEB}</a:tableStyleId>
              </a:tblPr>
              <a:tblGrid>
                <a:gridCol w="724700"/>
                <a:gridCol w="9040025"/>
                <a:gridCol w="6618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English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 amiga María nunca  se   emborracha.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My friend Maria never gets drunk.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Tú  te  das cuenta de que los cigarrillos son peligrosos. 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realise that cigarettes are dangerous?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Ellos no   se   enganchan a las drogas.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don’t get hooked on drugs.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 amigo y yo no  nos  emborrachamos.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My friend and I do not get drunk.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 le        doy una hamburguesa a Juan.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give a hamburger to Juan.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Pienso que mis amigos no   toman drogas.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think that my friends don’t take drugs.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53" name="Google Shape;253;p34"/>
          <p:cNvSpPr/>
          <p:nvPr/>
        </p:nvSpPr>
        <p:spPr>
          <a:xfrm>
            <a:off x="5732842" y="3357500"/>
            <a:ext cx="770400" cy="7287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4"/>
          <p:cNvSpPr/>
          <p:nvPr/>
        </p:nvSpPr>
        <p:spPr>
          <a:xfrm>
            <a:off x="1888350" y="3973300"/>
            <a:ext cx="770400" cy="7287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4"/>
          <p:cNvSpPr/>
          <p:nvPr/>
        </p:nvSpPr>
        <p:spPr>
          <a:xfrm>
            <a:off x="2955861" y="5026225"/>
            <a:ext cx="770400" cy="7287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4"/>
          <p:cNvSpPr/>
          <p:nvPr/>
        </p:nvSpPr>
        <p:spPr>
          <a:xfrm>
            <a:off x="4769825" y="5710600"/>
            <a:ext cx="963000" cy="7287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4"/>
          <p:cNvSpPr/>
          <p:nvPr/>
        </p:nvSpPr>
        <p:spPr>
          <a:xfrm>
            <a:off x="2377175" y="6339250"/>
            <a:ext cx="728700" cy="7287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4"/>
          <p:cNvSpPr/>
          <p:nvPr/>
        </p:nvSpPr>
        <p:spPr>
          <a:xfrm>
            <a:off x="5894725" y="6991750"/>
            <a:ext cx="728700" cy="7287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4"/>
          <p:cNvSpPr/>
          <p:nvPr/>
        </p:nvSpPr>
        <p:spPr>
          <a:xfrm>
            <a:off x="10393225" y="6339250"/>
            <a:ext cx="6129300" cy="565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4"/>
          <p:cNvSpPr/>
          <p:nvPr/>
        </p:nvSpPr>
        <p:spPr>
          <a:xfrm>
            <a:off x="10393225" y="7072150"/>
            <a:ext cx="6440100" cy="921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4"/>
          <p:cNvSpPr/>
          <p:nvPr/>
        </p:nvSpPr>
        <p:spPr>
          <a:xfrm>
            <a:off x="10393225" y="3438950"/>
            <a:ext cx="6440100" cy="565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4"/>
          <p:cNvSpPr/>
          <p:nvPr/>
        </p:nvSpPr>
        <p:spPr>
          <a:xfrm>
            <a:off x="10393225" y="5792050"/>
            <a:ext cx="6537600" cy="565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4"/>
          <p:cNvSpPr/>
          <p:nvPr/>
        </p:nvSpPr>
        <p:spPr>
          <a:xfrm>
            <a:off x="10510850" y="5107675"/>
            <a:ext cx="6129300" cy="565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4"/>
          <p:cNvSpPr/>
          <p:nvPr/>
        </p:nvSpPr>
        <p:spPr>
          <a:xfrm>
            <a:off x="10393225" y="4136200"/>
            <a:ext cx="6129300" cy="921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/>
          <p:nvPr/>
        </p:nvSpPr>
        <p:spPr>
          <a:xfrm>
            <a:off x="323400" y="1205975"/>
            <a:ext cx="17641200" cy="17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 that if a verb is reflexive the subject and object  </a:t>
            </a:r>
            <a:endParaRPr sz="3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 the same. </a:t>
            </a:r>
            <a:endParaRPr i="1" sz="3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35"/>
          <p:cNvSpPr txBox="1"/>
          <p:nvPr>
            <p:ph type="title"/>
          </p:nvPr>
        </p:nvSpPr>
        <p:spPr>
          <a:xfrm>
            <a:off x="471925" y="436750"/>
            <a:ext cx="163089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GB" sz="4500">
                <a:solidFill>
                  <a:schemeClr val="dk2"/>
                </a:solidFill>
              </a:rPr>
              <a:t>‘Me’ does not always mean that the verb is reflexive</a:t>
            </a:r>
            <a:endParaRPr sz="4500">
              <a:solidFill>
                <a:schemeClr val="dk2"/>
              </a:solidFill>
            </a:endParaRPr>
          </a:p>
        </p:txBody>
      </p:sp>
      <p:sp>
        <p:nvSpPr>
          <p:cNvPr id="271" name="Google Shape;271;p35"/>
          <p:cNvSpPr txBox="1"/>
          <p:nvPr/>
        </p:nvSpPr>
        <p:spPr>
          <a:xfrm>
            <a:off x="2163600" y="2739150"/>
            <a:ext cx="13312800" cy="22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 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relaj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			  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relaxes 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ayud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 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it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helps 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2" name="Google Shape;27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1500" y="0"/>
            <a:ext cx="1786500" cy="1786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5"/>
          <p:cNvSpPr/>
          <p:nvPr/>
        </p:nvSpPr>
        <p:spPr>
          <a:xfrm>
            <a:off x="11780775" y="2876300"/>
            <a:ext cx="4029000" cy="3553200"/>
          </a:xfrm>
          <a:prstGeom prst="wedgeRoundRectCallout">
            <a:avLst>
              <a:gd fmla="val -86780" name="adj1"/>
              <a:gd fmla="val -10194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subject (it) and object (me) are not the same, so the verb is not being used reflexively.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35"/>
          <p:cNvSpPr/>
          <p:nvPr/>
        </p:nvSpPr>
        <p:spPr>
          <a:xfrm>
            <a:off x="4286275" y="5847700"/>
            <a:ext cx="6205800" cy="1786500"/>
          </a:xfrm>
          <a:prstGeom prst="wedgeRoundRectCallout">
            <a:avLst>
              <a:gd fmla="val -53192" name="adj1"/>
              <a:gd fmla="val -86217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word order is different in Spanish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