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1D0CDF-0F83-4AE4-9F2C-08BF08A7F439}">
  <a:tblStyle styleId="{751D0CDF-0F83-4AE4-9F2C-08BF08A7F43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9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7bfbf363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7bfbf363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7bfbf363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7bfbf363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d7bfbf363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d7bfbf363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1aba96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1aba96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d7bfbf363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d7bfbf363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d7bfbf363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d7bfbf363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d7bfbf363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d7bfbf363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d7bfbf363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d7bfbf363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c1aba966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c1aba966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2- Reaction rate graphs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Chemistry- Key Stage 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Energetics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Charlton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2" name="Google Shape;132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3">
            <a:alphaModFix/>
          </a:blip>
          <a:srcRect b="12981" l="13119" r="18443" t="7374"/>
          <a:stretch/>
        </p:blipFill>
        <p:spPr>
          <a:xfrm>
            <a:off x="3335625" y="672400"/>
            <a:ext cx="5808375" cy="37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7"/>
          <p:cNvSpPr txBox="1"/>
          <p:nvPr/>
        </p:nvSpPr>
        <p:spPr>
          <a:xfrm>
            <a:off x="134300" y="953500"/>
            <a:ext cx="3093600" cy="3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Using the graph: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en-GB" sz="15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AutoNum type="arabicParenR"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Describe the trend in the graph.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AutoNum type="arabicParenR"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Calculate the volume of gas produced in 40 seconds.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AutoNum type="arabicParenR"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Calculate the volume of gas produced between 20 seconds and 40 seconds.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5488600" y="4453425"/>
            <a:ext cx="9843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4587"/>
                </a:solidFill>
              </a:rPr>
              <a:t>Time (s)</a:t>
            </a:r>
            <a:endParaRPr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idx="3" type="body"/>
          </p:nvPr>
        </p:nvSpPr>
        <p:spPr>
          <a:xfrm>
            <a:off x="426900" y="1543800"/>
            <a:ext cx="78456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Describe what happens to the rate of the reaction throughout a chemical reaction.</a:t>
            </a:r>
            <a:endParaRPr sz="1800"/>
          </a:p>
        </p:txBody>
      </p:sp>
      <p:sp>
        <p:nvSpPr>
          <p:cNvPr id="142" name="Google Shape;142;p28"/>
          <p:cNvSpPr txBox="1"/>
          <p:nvPr>
            <p:ph idx="5" type="body"/>
          </p:nvPr>
        </p:nvSpPr>
        <p:spPr>
          <a:xfrm>
            <a:off x="458975" y="3303125"/>
            <a:ext cx="76524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Explain why the rate of reaction is fastest at the start of a reaction.</a:t>
            </a:r>
            <a:endParaRPr sz="1800"/>
          </a:p>
        </p:txBody>
      </p:sp>
      <p:sp>
        <p:nvSpPr>
          <p:cNvPr id="143" name="Google Shape;143;p28"/>
          <p:cNvSpPr txBox="1"/>
          <p:nvPr>
            <p:ph idx="6" type="subTitle"/>
          </p:nvPr>
        </p:nvSpPr>
        <p:spPr>
          <a:xfrm>
            <a:off x="458825" y="809999"/>
            <a:ext cx="1354200" cy="4074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Question 1</a:t>
            </a:r>
            <a:endParaRPr b="1"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8"/>
          <p:cNvSpPr txBox="1"/>
          <p:nvPr>
            <p:ph idx="7" type="subTitle"/>
          </p:nvPr>
        </p:nvSpPr>
        <p:spPr>
          <a:xfrm>
            <a:off x="458825" y="2631649"/>
            <a:ext cx="1354200" cy="4074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Question 2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8"/>
          <p:cNvSpPr txBox="1"/>
          <p:nvPr>
            <p:ph idx="12" type="sldNum"/>
          </p:nvPr>
        </p:nvSpPr>
        <p:spPr>
          <a:xfrm>
            <a:off x="98985" y="5062438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8"/>
          <p:cNvSpPr txBox="1"/>
          <p:nvPr>
            <p:ph type="title"/>
          </p:nvPr>
        </p:nvSpPr>
        <p:spPr>
          <a:xfrm>
            <a:off x="229512" y="222525"/>
            <a:ext cx="64314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Rate of reaction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2" name="Google Shape;152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3" name="Google Shape;153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9"/>
          <p:cNvSpPr txBox="1"/>
          <p:nvPr/>
        </p:nvSpPr>
        <p:spPr>
          <a:xfrm>
            <a:off x="134300" y="953500"/>
            <a:ext cx="3093600" cy="3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Calculate the mean. The first 2 have been done for you.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AutoNum type="arabicParenR"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Identify anomalies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AutoNum type="arabicParenR"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Exclude anomalies from mean calculation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AutoNum type="arabicParenR"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Round to correct number of decimal places (this must be the same as data in the table).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5" name="Google Shape;155;p29"/>
          <p:cNvGraphicFramePr/>
          <p:nvPr/>
        </p:nvGraphicFramePr>
        <p:xfrm>
          <a:off x="4029288" y="6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{751D0CDF-0F83-4AE4-9F2C-08BF08A7F439}</a:tableStyleId>
              </a:tblPr>
              <a:tblGrid>
                <a:gridCol w="853625"/>
                <a:gridCol w="853625"/>
                <a:gridCol w="853625"/>
                <a:gridCol w="859000"/>
                <a:gridCol w="859000"/>
              </a:tblGrid>
              <a:tr h="50432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(s)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 of carbon dioxide produced (cm</a:t>
                      </a:r>
                      <a:r>
                        <a:rPr baseline="30000"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563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1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2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3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6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1500" strike="sng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</a:t>
                      </a:r>
                      <a:endParaRPr b="1" sz="1500" strike="sng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6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6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47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61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6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71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68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6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sz="3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Answer</a:t>
            </a:r>
            <a:r>
              <a:rPr lang="en-GB">
                <a:solidFill>
                  <a:schemeClr val="dk2"/>
                </a:solidFill>
              </a:rPr>
              <a:t>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31"/>
          <p:cNvSpPr txBox="1"/>
          <p:nvPr/>
        </p:nvSpPr>
        <p:spPr>
          <a:xfrm>
            <a:off x="134300" y="953500"/>
            <a:ext cx="8165100" cy="3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Using the graph: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en-GB" sz="15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AutoNum type="arabicParenR"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Describe the trend in the graph.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As time increases, the volume of gas produced also increases. After 160 seconds the volume of gas does not increase any further suggesting the reaction is finished.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AutoNum type="arabicParenR"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Calculate the volume of gas produced in 40 seconds.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 u="sng">
                <a:latin typeface="Montserrat"/>
                <a:ea typeface="Montserrat"/>
                <a:cs typeface="Montserrat"/>
                <a:sym typeface="Montserrat"/>
              </a:rPr>
              <a:t>30 cm</a:t>
            </a:r>
            <a:r>
              <a:rPr b="1" baseline="30000" lang="en-GB" sz="1500" u="sng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baseline="30000" sz="15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AutoNum type="arabicParenR"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Calculate the volume of gas produced between 20 seconds and 40 seconds.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20 seconds = 20cm</a:t>
            </a:r>
            <a:r>
              <a:rPr b="1" baseline="30000" lang="en-GB" sz="1500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		40 seconds = 30cm</a:t>
            </a:r>
            <a:r>
              <a:rPr b="1" baseline="30000" lang="en-GB" sz="15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baseline="30000"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30 - 20 = </a:t>
            </a:r>
            <a:r>
              <a:rPr b="1" lang="en-GB" sz="1500" u="sng">
                <a:latin typeface="Montserrat"/>
                <a:ea typeface="Montserrat"/>
                <a:cs typeface="Montserrat"/>
                <a:sym typeface="Montserrat"/>
              </a:rPr>
              <a:t>10 cm</a:t>
            </a:r>
            <a:r>
              <a:rPr b="1" baseline="30000" lang="en-GB" sz="1500" u="sng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1500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idx="3" type="body"/>
          </p:nvPr>
        </p:nvSpPr>
        <p:spPr>
          <a:xfrm>
            <a:off x="487200" y="1397475"/>
            <a:ext cx="7845600" cy="307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Describe what happens to the rate of the reaction throughout a chemical reaction.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At the start of a chemical reaction the rate of reaction is the</a:t>
            </a:r>
            <a:r>
              <a:rPr b="1" lang="en-GB" sz="1800">
                <a:solidFill>
                  <a:srgbClr val="000000"/>
                </a:solidFill>
              </a:rPr>
              <a:t> </a:t>
            </a:r>
            <a:r>
              <a:rPr lang="en-GB" sz="1800" u="sng">
                <a:solidFill>
                  <a:srgbClr val="000000"/>
                </a:solidFill>
              </a:rPr>
              <a:t>fastest</a:t>
            </a:r>
            <a:r>
              <a:rPr b="1" lang="en-GB" sz="1800">
                <a:solidFill>
                  <a:srgbClr val="000000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as there is a higher concentration of reactants which </a:t>
            </a:r>
            <a:r>
              <a:rPr b="1" lang="en-GB" sz="1800">
                <a:solidFill>
                  <a:srgbClr val="000000"/>
                </a:solidFill>
              </a:rPr>
              <a:t>collide more frequently.</a:t>
            </a:r>
            <a:r>
              <a:rPr lang="en-GB" sz="1800">
                <a:solidFill>
                  <a:srgbClr val="000000"/>
                </a:solidFill>
              </a:rPr>
              <a:t> As more product is made the rate of reactions begins to </a:t>
            </a:r>
            <a:r>
              <a:rPr lang="en-GB" sz="1800" u="sng">
                <a:solidFill>
                  <a:srgbClr val="000000"/>
                </a:solidFill>
              </a:rPr>
              <a:t>slow down</a:t>
            </a:r>
            <a:r>
              <a:rPr lang="en-GB" sz="1800">
                <a:solidFill>
                  <a:srgbClr val="000000"/>
                </a:solidFill>
              </a:rPr>
              <a:t> as the reactants </a:t>
            </a:r>
            <a:r>
              <a:rPr b="1" lang="en-GB" sz="1800">
                <a:solidFill>
                  <a:srgbClr val="000000"/>
                </a:solidFill>
              </a:rPr>
              <a:t>collide less frequently</a:t>
            </a:r>
            <a:r>
              <a:rPr lang="en-GB" sz="1800">
                <a:solidFill>
                  <a:srgbClr val="000000"/>
                </a:solidFill>
              </a:rPr>
              <a:t>, until there are no reactants left to react together and the </a:t>
            </a:r>
            <a:r>
              <a:rPr lang="en-GB" sz="1800" u="sng">
                <a:solidFill>
                  <a:srgbClr val="000000"/>
                </a:solidFill>
              </a:rPr>
              <a:t>reaction stops</a:t>
            </a:r>
            <a:r>
              <a:rPr lang="en-GB" sz="1800">
                <a:solidFill>
                  <a:srgbClr val="000000"/>
                </a:solidFill>
              </a:rPr>
              <a:t>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76" name="Google Shape;176;p32"/>
          <p:cNvSpPr txBox="1"/>
          <p:nvPr>
            <p:ph idx="6" type="subTitle"/>
          </p:nvPr>
        </p:nvSpPr>
        <p:spPr>
          <a:xfrm>
            <a:off x="458825" y="809999"/>
            <a:ext cx="1354200" cy="4074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Question 1</a:t>
            </a:r>
            <a:endParaRPr b="1"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2"/>
          <p:cNvSpPr txBox="1"/>
          <p:nvPr>
            <p:ph idx="12" type="sldNum"/>
          </p:nvPr>
        </p:nvSpPr>
        <p:spPr>
          <a:xfrm>
            <a:off x="98985" y="499396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32"/>
          <p:cNvSpPr txBox="1"/>
          <p:nvPr>
            <p:ph type="title"/>
          </p:nvPr>
        </p:nvSpPr>
        <p:spPr>
          <a:xfrm>
            <a:off x="229512" y="222525"/>
            <a:ext cx="64314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Rate of reaction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idx="5" type="body"/>
          </p:nvPr>
        </p:nvSpPr>
        <p:spPr>
          <a:xfrm>
            <a:off x="458975" y="1521250"/>
            <a:ext cx="76524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Explain why the rate of reaction is fastest at the start of a reaction.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At the start of the reaction we have a </a:t>
            </a:r>
            <a:r>
              <a:rPr b="1" lang="en-GB" sz="1800">
                <a:solidFill>
                  <a:srgbClr val="000000"/>
                </a:solidFill>
              </a:rPr>
              <a:t>high concentration</a:t>
            </a:r>
            <a:r>
              <a:rPr lang="en-GB" sz="1800">
                <a:solidFill>
                  <a:srgbClr val="000000"/>
                </a:solidFill>
              </a:rPr>
              <a:t> of reacting particles, this makes the rate of reaction faster as the reacting particles will </a:t>
            </a:r>
            <a:r>
              <a:rPr b="1" lang="en-GB" sz="1800">
                <a:solidFill>
                  <a:srgbClr val="000000"/>
                </a:solidFill>
              </a:rPr>
              <a:t>collide more frequently.</a:t>
            </a:r>
            <a:r>
              <a:rPr lang="en-GB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84" name="Google Shape;184;p33"/>
          <p:cNvSpPr txBox="1"/>
          <p:nvPr>
            <p:ph idx="7" type="subTitle"/>
          </p:nvPr>
        </p:nvSpPr>
        <p:spPr>
          <a:xfrm>
            <a:off x="458975" y="764949"/>
            <a:ext cx="1354200" cy="4074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Question 2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33"/>
          <p:cNvSpPr txBox="1"/>
          <p:nvPr>
            <p:ph idx="12" type="sldNum"/>
          </p:nvPr>
        </p:nvSpPr>
        <p:spPr>
          <a:xfrm>
            <a:off x="169885" y="490881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33"/>
          <p:cNvSpPr txBox="1"/>
          <p:nvPr>
            <p:ph type="title"/>
          </p:nvPr>
        </p:nvSpPr>
        <p:spPr>
          <a:xfrm>
            <a:off x="229512" y="222525"/>
            <a:ext cx="64314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Rate of reaction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2" name="Google Shape;192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Answer</a:t>
            </a:r>
            <a:r>
              <a:rPr lang="en-GB">
                <a:solidFill>
                  <a:schemeClr val="dk2"/>
                </a:solidFill>
              </a:rPr>
              <a:t>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3" name="Google Shape;19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34"/>
          <p:cNvSpPr txBox="1"/>
          <p:nvPr/>
        </p:nvSpPr>
        <p:spPr>
          <a:xfrm>
            <a:off x="134300" y="953500"/>
            <a:ext cx="3093600" cy="3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Calculate the mean. The first 2 have been done for you.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AutoNum type="arabicParenR"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Identify anomalies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AutoNum type="arabicParenR"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Exclude anomalies from mean calculation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AutoNum type="arabicParenR"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Round to correct number of decimal places (this must be the same as data in the table).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95" name="Google Shape;195;p34"/>
          <p:cNvGraphicFramePr/>
          <p:nvPr/>
        </p:nvGraphicFramePr>
        <p:xfrm>
          <a:off x="4029288" y="6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{751D0CDF-0F83-4AE4-9F2C-08BF08A7F439}</a:tableStyleId>
              </a:tblPr>
              <a:tblGrid>
                <a:gridCol w="853625"/>
                <a:gridCol w="853625"/>
                <a:gridCol w="853625"/>
                <a:gridCol w="859000"/>
                <a:gridCol w="859000"/>
              </a:tblGrid>
              <a:tr h="50432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(s)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 of carbon dioxide produced (cm</a:t>
                      </a:r>
                      <a:r>
                        <a:rPr baseline="30000"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563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1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2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3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6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1500" strike="sng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</a:t>
                      </a:r>
                      <a:endParaRPr b="1" sz="1500" strike="sng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6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b="1" sz="15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6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1500" strike="sng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47</a:t>
                      </a:r>
                      <a:endParaRPr b="1" sz="1500" strike="sng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61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61</a:t>
                      </a:r>
                      <a:endParaRPr b="1" sz="15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6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71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68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</a:t>
                      </a:r>
                      <a:endParaRPr b="1" sz="15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6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-GB" sz="1500" strike="sng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</a:t>
                      </a:r>
                      <a:endParaRPr b="1" sz="1500" strike="sng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5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</a:t>
                      </a:r>
                      <a:endParaRPr sz="15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74</a:t>
                      </a:r>
                      <a:endParaRPr b="1" sz="15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