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16087B7-A3DB-44E8-998C-823E0A92E8AC}">
  <a:tblStyle styleId="{B16087B7-A3DB-44E8-998C-823E0A92E8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0a08946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0a08946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ff720756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ff720756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0688b0d1e_0_7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0688b0d1e_0_7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0688b0d1e_0_1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0688b0d1e_0_1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b5b8eb9ef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b5b8eb9ef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ff7207568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ff7207568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ff7207568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ff7207568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0688b0d1e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0688b0d1e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0a08946d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0a08946d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22.png"/><Relationship Id="rId6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495750" y="2876300"/>
            <a:ext cx="172275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>
                <a:solidFill>
                  <a:srgbClr val="4B3241"/>
                </a:solidFill>
              </a:rPr>
              <a:t>Distinguish between parts and wholes [1 / 2]</a:t>
            </a:r>
            <a:endParaRPr sz="5500">
              <a:solidFill>
                <a:srgbClr val="4B3241"/>
              </a:solidFill>
            </a:endParaRPr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500"/>
              <a:buChar char="-"/>
            </a:pPr>
            <a:r>
              <a:rPr lang="en-GB" sz="5500">
                <a:solidFill>
                  <a:srgbClr val="4B3241"/>
                </a:solidFill>
              </a:rPr>
              <a:t>Verb </a:t>
            </a:r>
            <a:r>
              <a:rPr i="1" lang="en-GB" sz="5500">
                <a:solidFill>
                  <a:srgbClr val="4B3241"/>
                </a:solidFill>
              </a:rPr>
              <a:t>acheter</a:t>
            </a:r>
            <a:endParaRPr i="1" sz="5500">
              <a:solidFill>
                <a:srgbClr val="4B3241"/>
              </a:solidFill>
            </a:endParaRPr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500"/>
              <a:buChar char="-"/>
            </a:pPr>
            <a:r>
              <a:rPr lang="en-GB" sz="5500">
                <a:solidFill>
                  <a:srgbClr val="4B3241"/>
                </a:solidFill>
              </a:rPr>
              <a:t>Partitive articles</a:t>
            </a:r>
            <a:endParaRPr sz="5500">
              <a:solidFill>
                <a:srgbClr val="4B324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Sooden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1528854" y="3381253"/>
            <a:ext cx="2837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</a:t>
            </a: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oi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rrow pointing to the right" id="88" name="Google Shape;8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580" y="2946260"/>
            <a:ext cx="1198955" cy="124891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6472755" y="5195670"/>
            <a:ext cx="5078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Pourqu</a:t>
            </a: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oi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?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8165375" y="6437075"/>
            <a:ext cx="187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[why?]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13768156" y="1183657"/>
            <a:ext cx="2837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</a:t>
            </a: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oi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he number three" id="92" name="Google Shape;9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498737" y="2494221"/>
            <a:ext cx="1376525" cy="23175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/>
        </p:nvSpPr>
        <p:spPr>
          <a:xfrm>
            <a:off x="6788250" y="5334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oi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2356100" y="2381025"/>
            <a:ext cx="39432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</a:t>
            </a:r>
            <a:r>
              <a:rPr lang="en-GB" sz="6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sant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tiliser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7515121" y="59369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6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7169250" y="685875"/>
            <a:ext cx="31059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u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 rotWithShape="1">
          <a:blip r:embed="rId4">
            <a:alphaModFix/>
          </a:blip>
          <a:srcRect b="21219" l="14583" r="71943" t="54583"/>
          <a:stretch/>
        </p:blipFill>
        <p:spPr>
          <a:xfrm>
            <a:off x="2895650" y="3447750"/>
            <a:ext cx="2463802" cy="24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/>
          <p:nvPr/>
        </p:nvSpPr>
        <p:spPr>
          <a:xfrm>
            <a:off x="8205000" y="6975675"/>
            <a:ext cx="187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[on]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13670050" y="3663075"/>
            <a:ext cx="187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[to use]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GB" sz="6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ê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coll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è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6981721" y="41843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</a:t>
            </a:r>
            <a:r>
              <a:rPr lang="en-GB" sz="6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è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6052200" y="636450"/>
            <a:ext cx="61647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ê / è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4">
            <a:alphaModFix/>
          </a:blip>
          <a:srcRect b="37516" l="11614" r="71111" t="35127"/>
          <a:stretch/>
        </p:blipFill>
        <p:spPr>
          <a:xfrm>
            <a:off x="1616249" y="3385053"/>
            <a:ext cx="3159000" cy="281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4">
            <a:alphaModFix/>
          </a:blip>
          <a:srcRect b="36323" l="71614" r="11112" t="37675"/>
          <a:stretch/>
        </p:blipFill>
        <p:spPr>
          <a:xfrm>
            <a:off x="7021650" y="5159300"/>
            <a:ext cx="3159000" cy="26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5">
            <a:alphaModFix/>
          </a:blip>
          <a:srcRect b="32873" l="9699" r="70971" t="47851"/>
          <a:stretch/>
        </p:blipFill>
        <p:spPr>
          <a:xfrm>
            <a:off x="12949749" y="3613651"/>
            <a:ext cx="3534898" cy="198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7050" y="1"/>
            <a:ext cx="2360950" cy="236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16883720" y="5611783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16883720" y="6386118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16937341" y="7122134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16883720" y="4028250"/>
            <a:ext cx="863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16830099" y="4783426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64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265750" y="291700"/>
            <a:ext cx="127722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Vocabulary list for this lesson:</a:t>
            </a:r>
            <a:endParaRPr b="1" sz="4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29" name="Google Shape;129;p18"/>
          <p:cNvGraphicFramePr/>
          <p:nvPr/>
        </p:nvGraphicFramePr>
        <p:xfrm>
          <a:off x="2840100" y="250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{B16087B7-A3DB-44E8-998C-823E0A92E8AC}</a:tableStyleId>
              </a:tblPr>
              <a:tblGrid>
                <a:gridCol w="5315800"/>
                <a:gridCol w="5315800"/>
              </a:tblGrid>
              <a:tr h="70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glace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ice-cream</a:t>
                      </a:r>
                      <a:endParaRPr sz="1500"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p</a:t>
                      </a:r>
                      <a:r>
                        <a:rPr lang="en-GB" sz="2800">
                          <a:highlight>
                            <a:srgbClr val="FFFF00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oi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sson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fish</a:t>
                      </a:r>
                      <a:endParaRPr sz="1300"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pain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bread</a:t>
                      </a:r>
                      <a:endParaRPr sz="1300"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l’agneau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lamb</a:t>
                      </a:r>
                      <a:endParaRPr sz="1300"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30" name="Google Shape;130;p18"/>
          <p:cNvGrpSpPr/>
          <p:nvPr/>
        </p:nvGrpSpPr>
        <p:grpSpPr>
          <a:xfrm>
            <a:off x="16973433" y="3044261"/>
            <a:ext cx="684000" cy="1055839"/>
            <a:chOff x="1222738" y="5053324"/>
            <a:chExt cx="1440001" cy="2154774"/>
          </a:xfrm>
        </p:grpSpPr>
        <p:pic>
          <p:nvPicPr>
            <p:cNvPr id="131" name="Google Shape;131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22738" y="5053324"/>
              <a:ext cx="1440001" cy="1602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32" name="Google Shape;132;p18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1352600" y="6565561"/>
              <a:ext cx="1180300" cy="6425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3" name="Google Shape;133;p18"/>
          <p:cNvSpPr txBox="1"/>
          <p:nvPr/>
        </p:nvSpPr>
        <p:spPr>
          <a:xfrm>
            <a:off x="3877750" y="1757250"/>
            <a:ext cx="30759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En français</a:t>
            </a:r>
            <a:endParaRPr sz="36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9532800" y="1757250"/>
            <a:ext cx="30759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En anglais</a:t>
            </a:r>
            <a:endParaRPr sz="3600">
              <a:solidFill>
                <a:srgbClr val="786EC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0" name="Google Shape;140;p19"/>
          <p:cNvSpPr txBox="1"/>
          <p:nvPr>
            <p:ph type="title"/>
          </p:nvPr>
        </p:nvSpPr>
        <p:spPr>
          <a:xfrm>
            <a:off x="1264975" y="890075"/>
            <a:ext cx="27285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chemeClr val="dk2"/>
                </a:solidFill>
              </a:rPr>
              <a:t>Acheter</a:t>
            </a:r>
            <a:endParaRPr sz="4700">
              <a:solidFill>
                <a:schemeClr val="dk2"/>
              </a:solidFill>
            </a:endParaRPr>
          </a:p>
        </p:txBody>
      </p:sp>
      <p:sp>
        <p:nvSpPr>
          <p:cNvPr id="141" name="Google Shape;141;p19"/>
          <p:cNvSpPr txBox="1"/>
          <p:nvPr>
            <p:ph idx="1" type="body"/>
          </p:nvPr>
        </p:nvSpPr>
        <p:spPr>
          <a:xfrm>
            <a:off x="627875" y="7269800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1st person singular                                        (</a:t>
            </a:r>
            <a:r>
              <a:rPr b="1" lang="en-GB" sz="4000">
                <a:solidFill>
                  <a:schemeClr val="accent1"/>
                </a:solidFill>
              </a:rPr>
              <a:t>pronoun</a:t>
            </a:r>
            <a:r>
              <a:rPr lang="en-GB" sz="4000"/>
              <a:t> + verb)</a:t>
            </a:r>
            <a:endParaRPr sz="40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42" name="Google Shape;142;p19"/>
          <p:cNvSpPr txBox="1"/>
          <p:nvPr>
            <p:ph idx="1" type="body"/>
          </p:nvPr>
        </p:nvSpPr>
        <p:spPr>
          <a:xfrm>
            <a:off x="2165750" y="2694075"/>
            <a:ext cx="3361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000">
                <a:solidFill>
                  <a:schemeClr val="accent1"/>
                </a:solidFill>
              </a:rPr>
              <a:t>J’</a:t>
            </a:r>
            <a:r>
              <a:rPr lang="en-GB" sz="4000"/>
              <a:t>achète</a:t>
            </a:r>
            <a:endParaRPr sz="4000"/>
          </a:p>
        </p:txBody>
      </p:sp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4344550" y="2694075"/>
            <a:ext cx="4427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/>
              <a:t>= I buy</a:t>
            </a:r>
            <a:endParaRPr b="1" sz="4000"/>
          </a:p>
        </p:txBody>
      </p:sp>
      <p:sp>
        <p:nvSpPr>
          <p:cNvPr id="144" name="Google Shape;144;p19"/>
          <p:cNvSpPr txBox="1"/>
          <p:nvPr>
            <p:ph idx="1" type="body"/>
          </p:nvPr>
        </p:nvSpPr>
        <p:spPr>
          <a:xfrm>
            <a:off x="9110650" y="7252275"/>
            <a:ext cx="8945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2nd person singular                                        (</a:t>
            </a:r>
            <a:r>
              <a:rPr b="1" lang="en-GB" sz="4000">
                <a:solidFill>
                  <a:schemeClr val="accent1"/>
                </a:solidFill>
              </a:rPr>
              <a:t>pronoun</a:t>
            </a:r>
            <a:r>
              <a:rPr lang="en-GB" sz="4000"/>
              <a:t> + verb)</a:t>
            </a:r>
            <a:endParaRPr sz="40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4000"/>
          </a:p>
        </p:txBody>
      </p:sp>
      <p:sp>
        <p:nvSpPr>
          <p:cNvPr id="145" name="Google Shape;145;p19"/>
          <p:cNvSpPr txBox="1"/>
          <p:nvPr>
            <p:ph idx="1" type="body"/>
          </p:nvPr>
        </p:nvSpPr>
        <p:spPr>
          <a:xfrm>
            <a:off x="10275700" y="2694075"/>
            <a:ext cx="2898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000">
                <a:solidFill>
                  <a:schemeClr val="accent1"/>
                </a:solidFill>
              </a:rPr>
              <a:t>Tu </a:t>
            </a:r>
            <a:r>
              <a:rPr lang="en-GB" sz="4000"/>
              <a:t>achètes</a:t>
            </a:r>
            <a:endParaRPr sz="4000"/>
          </a:p>
        </p:txBody>
      </p:sp>
      <p:sp>
        <p:nvSpPr>
          <p:cNvPr id="146" name="Google Shape;146;p19"/>
          <p:cNvSpPr txBox="1"/>
          <p:nvPr>
            <p:ph idx="1" type="body"/>
          </p:nvPr>
        </p:nvSpPr>
        <p:spPr>
          <a:xfrm>
            <a:off x="13250150" y="2694075"/>
            <a:ext cx="6444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/>
              <a:t>= You buy</a:t>
            </a:r>
            <a:endParaRPr b="1" sz="4000"/>
          </a:p>
        </p:txBody>
      </p:sp>
      <p:pic>
        <p:nvPicPr>
          <p:cNvPr id="147" name="Google Shape;1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6511" y="3361388"/>
            <a:ext cx="4170414" cy="3564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19"/>
          <p:cNvCxnSpPr/>
          <p:nvPr/>
        </p:nvCxnSpPr>
        <p:spPr>
          <a:xfrm flipH="1">
            <a:off x="8794925" y="2319288"/>
            <a:ext cx="29400" cy="607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49" name="Google Shape;149;p19"/>
          <p:cNvSpPr txBox="1"/>
          <p:nvPr>
            <p:ph type="title"/>
          </p:nvPr>
        </p:nvSpPr>
        <p:spPr>
          <a:xfrm>
            <a:off x="4065700" y="890075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chemeClr val="dk2"/>
                </a:solidFill>
              </a:rPr>
              <a:t>-  to buy</a:t>
            </a:r>
            <a:endParaRPr sz="4700">
              <a:solidFill>
                <a:schemeClr val="dk2"/>
              </a:solidFill>
            </a:endParaRPr>
          </a:p>
        </p:txBody>
      </p:sp>
      <p:pic>
        <p:nvPicPr>
          <p:cNvPr id="150" name="Google Shape;15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54420" y="183300"/>
            <a:ext cx="1625675" cy="16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4762" y="3875978"/>
            <a:ext cx="1394871" cy="294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7" name="Google Shape;157;p20"/>
          <p:cNvSpPr txBox="1"/>
          <p:nvPr>
            <p:ph type="title"/>
          </p:nvPr>
        </p:nvSpPr>
        <p:spPr>
          <a:xfrm>
            <a:off x="1072450" y="890075"/>
            <a:ext cx="2646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chemeClr val="dk2"/>
                </a:solidFill>
              </a:rPr>
              <a:t>Acheter</a:t>
            </a:r>
            <a:endParaRPr sz="4700">
              <a:solidFill>
                <a:schemeClr val="dk2"/>
              </a:solidFill>
            </a:endParaRPr>
          </a:p>
        </p:txBody>
      </p:sp>
      <p:sp>
        <p:nvSpPr>
          <p:cNvPr id="158" name="Google Shape;158;p20"/>
          <p:cNvSpPr txBox="1"/>
          <p:nvPr>
            <p:ph idx="1" type="body"/>
          </p:nvPr>
        </p:nvSpPr>
        <p:spPr>
          <a:xfrm>
            <a:off x="627875" y="7269800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3rd person singular                                        (</a:t>
            </a:r>
            <a:r>
              <a:rPr b="1" lang="en-GB" sz="4000">
                <a:solidFill>
                  <a:schemeClr val="accent1"/>
                </a:solidFill>
              </a:rPr>
              <a:t>pronoun</a:t>
            </a:r>
            <a:r>
              <a:rPr lang="en-GB" sz="4000"/>
              <a:t> + verb)</a:t>
            </a:r>
            <a:endParaRPr sz="40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59" name="Google Shape;159;p20"/>
          <p:cNvSpPr txBox="1"/>
          <p:nvPr>
            <p:ph idx="1" type="body"/>
          </p:nvPr>
        </p:nvSpPr>
        <p:spPr>
          <a:xfrm>
            <a:off x="1972700" y="2705163"/>
            <a:ext cx="2244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1"/>
                </a:solidFill>
              </a:rPr>
              <a:t>Il </a:t>
            </a:r>
            <a:r>
              <a:rPr lang="en-GB" sz="3500"/>
              <a:t>achète</a:t>
            </a:r>
            <a:endParaRPr sz="2800"/>
          </a:p>
        </p:txBody>
      </p:sp>
      <p:sp>
        <p:nvSpPr>
          <p:cNvPr id="160" name="Google Shape;160;p20"/>
          <p:cNvSpPr txBox="1"/>
          <p:nvPr>
            <p:ph idx="1" type="body"/>
          </p:nvPr>
        </p:nvSpPr>
        <p:spPr>
          <a:xfrm>
            <a:off x="4030550" y="2694075"/>
            <a:ext cx="4427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He buys</a:t>
            </a:r>
            <a:endParaRPr sz="2800"/>
          </a:p>
        </p:txBody>
      </p:sp>
      <p:sp>
        <p:nvSpPr>
          <p:cNvPr id="161" name="Google Shape;161;p20"/>
          <p:cNvSpPr txBox="1"/>
          <p:nvPr>
            <p:ph idx="1" type="body"/>
          </p:nvPr>
        </p:nvSpPr>
        <p:spPr>
          <a:xfrm>
            <a:off x="9110650" y="7252275"/>
            <a:ext cx="8945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3rd person singular                                        (</a:t>
            </a:r>
            <a:r>
              <a:rPr b="1" lang="en-GB" sz="4000">
                <a:solidFill>
                  <a:schemeClr val="accent1"/>
                </a:solidFill>
              </a:rPr>
              <a:t>pronoun</a:t>
            </a:r>
            <a:r>
              <a:rPr lang="en-GB" sz="4000"/>
              <a:t> + verb)</a:t>
            </a:r>
            <a:endParaRPr sz="4000"/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62" name="Google Shape;162;p20"/>
          <p:cNvSpPr txBox="1"/>
          <p:nvPr>
            <p:ph idx="1" type="body"/>
          </p:nvPr>
        </p:nvSpPr>
        <p:spPr>
          <a:xfrm>
            <a:off x="10414000" y="2694075"/>
            <a:ext cx="2646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1"/>
                </a:solidFill>
              </a:rPr>
              <a:t>Elle </a:t>
            </a:r>
            <a:r>
              <a:rPr lang="en-GB" sz="3500"/>
              <a:t>achète</a:t>
            </a:r>
            <a:endParaRPr sz="2800"/>
          </a:p>
        </p:txBody>
      </p:sp>
      <p:sp>
        <p:nvSpPr>
          <p:cNvPr id="163" name="Google Shape;163;p20"/>
          <p:cNvSpPr txBox="1"/>
          <p:nvPr>
            <p:ph idx="1" type="body"/>
          </p:nvPr>
        </p:nvSpPr>
        <p:spPr>
          <a:xfrm>
            <a:off x="13025775" y="2694075"/>
            <a:ext cx="6444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She buys</a:t>
            </a:r>
            <a:endParaRPr sz="2800"/>
          </a:p>
        </p:txBody>
      </p:sp>
      <p:cxnSp>
        <p:nvCxnSpPr>
          <p:cNvPr id="164" name="Google Shape;164;p20"/>
          <p:cNvCxnSpPr/>
          <p:nvPr/>
        </p:nvCxnSpPr>
        <p:spPr>
          <a:xfrm flipH="1">
            <a:off x="8794925" y="2319288"/>
            <a:ext cx="29400" cy="607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65" name="Google Shape;165;p20"/>
          <p:cNvSpPr txBox="1"/>
          <p:nvPr>
            <p:ph type="title"/>
          </p:nvPr>
        </p:nvSpPr>
        <p:spPr>
          <a:xfrm>
            <a:off x="3737350" y="890050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chemeClr val="dk2"/>
                </a:solidFill>
              </a:rPr>
              <a:t>-  to buy</a:t>
            </a:r>
            <a:endParaRPr sz="4700">
              <a:solidFill>
                <a:schemeClr val="dk2"/>
              </a:solidFill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1525" y="3501988"/>
            <a:ext cx="4427400" cy="3283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60625" y="3650825"/>
            <a:ext cx="4427400" cy="3378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54420" y="183300"/>
            <a:ext cx="1625675" cy="16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>
            <p:ph type="title"/>
          </p:nvPr>
        </p:nvSpPr>
        <p:spPr>
          <a:xfrm>
            <a:off x="296700" y="462050"/>
            <a:ext cx="172998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Partitive articles - </a:t>
            </a:r>
            <a:r>
              <a:rPr b="0" lang="en-GB" sz="3700">
                <a:solidFill>
                  <a:schemeClr val="accent3"/>
                </a:solidFill>
              </a:rPr>
              <a:t>To say 'some' in French/refer to part of a noun.</a:t>
            </a:r>
            <a:endParaRPr b="0" sz="37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708150" y="1518800"/>
            <a:ext cx="16871700" cy="10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6742" y="0"/>
            <a:ext cx="1335855" cy="1337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6" name="Google Shape;176;p21"/>
          <p:cNvGraphicFramePr/>
          <p:nvPr/>
        </p:nvGraphicFramePr>
        <p:xfrm>
          <a:off x="2885550" y="1808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{B16087B7-A3DB-44E8-998C-823E0A92E8AC}</a:tableStyleId>
              </a:tblPr>
              <a:tblGrid>
                <a:gridCol w="1556775"/>
                <a:gridCol w="1556775"/>
              </a:tblGrid>
              <a:tr h="5023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  </a:t>
                      </a:r>
                      <a:r>
                        <a:rPr b="1" lang="en-GB" sz="32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some</a:t>
                      </a:r>
                      <a:endParaRPr b="1" sz="32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502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</a:t>
                      </a:r>
                      <a:endParaRPr b="1" sz="32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77" name="Google Shape;177;p21"/>
          <p:cNvGraphicFramePr/>
          <p:nvPr/>
        </p:nvGraphicFramePr>
        <p:xfrm>
          <a:off x="2809350" y="4398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{B16087B7-A3DB-44E8-998C-823E0A92E8AC}</a:tableStyleId>
              </a:tblPr>
              <a:tblGrid>
                <a:gridCol w="1594875"/>
                <a:gridCol w="1594875"/>
              </a:tblGrid>
              <a:tr h="5023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some</a:t>
                      </a:r>
                      <a:endParaRPr b="1" sz="32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502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</a:t>
                      </a:r>
                      <a:endParaRPr b="1" sz="32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78" name="Google Shape;178;p21"/>
          <p:cNvSpPr txBox="1"/>
          <p:nvPr/>
        </p:nvSpPr>
        <p:spPr>
          <a:xfrm>
            <a:off x="228600" y="1709700"/>
            <a:ext cx="2627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Before a masculine noun:</a:t>
            </a:r>
            <a:endParaRPr sz="2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304800" y="4529100"/>
            <a:ext cx="2627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Before a feminine noun:</a:t>
            </a:r>
            <a:endParaRPr sz="2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1"/>
          <p:cNvSpPr/>
          <p:nvPr/>
        </p:nvSpPr>
        <p:spPr>
          <a:xfrm>
            <a:off x="7084775" y="1785900"/>
            <a:ext cx="2305200" cy="1337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500"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en-GB" sz="6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endParaRPr b="1" sz="65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1"/>
          <p:cNvSpPr/>
          <p:nvPr/>
        </p:nvSpPr>
        <p:spPr>
          <a:xfrm>
            <a:off x="7084775" y="4452900"/>
            <a:ext cx="2305200" cy="1337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500">
                <a:latin typeface="Montserrat"/>
                <a:ea typeface="Montserrat"/>
                <a:cs typeface="Montserrat"/>
                <a:sym typeface="Montserrat"/>
              </a:rPr>
              <a:t>de</a:t>
            </a:r>
            <a:r>
              <a:rPr b="1" lang="en-GB" sz="65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6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la</a:t>
            </a:r>
            <a:endParaRPr b="1" sz="65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1"/>
          <p:cNvSpPr txBox="1"/>
          <p:nvPr/>
        </p:nvSpPr>
        <p:spPr>
          <a:xfrm>
            <a:off x="13279000" y="1890900"/>
            <a:ext cx="4532400" cy="10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en-GB" sz="4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pain</a:t>
            </a:r>
            <a:endParaRPr/>
          </a:p>
        </p:txBody>
      </p:sp>
      <p:sp>
        <p:nvSpPr>
          <p:cNvPr id="183" name="Google Shape;183;p21"/>
          <p:cNvSpPr txBox="1"/>
          <p:nvPr/>
        </p:nvSpPr>
        <p:spPr>
          <a:xfrm>
            <a:off x="13431400" y="4634100"/>
            <a:ext cx="4532400" cy="10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</a:t>
            </a: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glace</a:t>
            </a:r>
            <a:endParaRPr b="1">
              <a:solidFill>
                <a:schemeClr val="accent1"/>
              </a:solidFill>
            </a:endParaRPr>
          </a:p>
        </p:txBody>
      </p:sp>
      <p:graphicFrame>
        <p:nvGraphicFramePr>
          <p:cNvPr id="184" name="Google Shape;184;p21"/>
          <p:cNvGraphicFramePr/>
          <p:nvPr/>
        </p:nvGraphicFramePr>
        <p:xfrm>
          <a:off x="2809350" y="7065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{B16087B7-A3DB-44E8-998C-823E0A92E8AC}</a:tableStyleId>
              </a:tblPr>
              <a:tblGrid>
                <a:gridCol w="1556775"/>
                <a:gridCol w="1556775"/>
              </a:tblGrid>
              <a:tr h="5023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some</a:t>
                      </a:r>
                      <a:endParaRPr b="1" sz="32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502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</a:t>
                      </a:r>
                      <a:endParaRPr b="1" sz="32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85" name="Google Shape;185;p21"/>
          <p:cNvSpPr txBox="1"/>
          <p:nvPr/>
        </p:nvSpPr>
        <p:spPr>
          <a:xfrm>
            <a:off x="152400" y="6967500"/>
            <a:ext cx="2627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Before a noun with a vowel / h:</a:t>
            </a:r>
            <a:endParaRPr sz="2800"/>
          </a:p>
        </p:txBody>
      </p:sp>
      <p:sp>
        <p:nvSpPr>
          <p:cNvPr id="186" name="Google Shape;186;p21"/>
          <p:cNvSpPr/>
          <p:nvPr/>
        </p:nvSpPr>
        <p:spPr>
          <a:xfrm>
            <a:off x="7008575" y="7043700"/>
            <a:ext cx="2305200" cy="1337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500">
                <a:latin typeface="Montserrat"/>
                <a:ea typeface="Montserrat"/>
                <a:cs typeface="Montserrat"/>
                <a:sym typeface="Montserrat"/>
              </a:rPr>
              <a:t>de </a:t>
            </a:r>
            <a:r>
              <a:rPr b="1" lang="en-GB" sz="65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l’</a:t>
            </a:r>
            <a:endParaRPr b="1" sz="65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1"/>
          <p:cNvSpPr txBox="1"/>
          <p:nvPr/>
        </p:nvSpPr>
        <p:spPr>
          <a:xfrm>
            <a:off x="13202800" y="7148700"/>
            <a:ext cx="4532400" cy="10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 </a:t>
            </a:r>
            <a:r>
              <a:rPr b="1" lang="en-GB" sz="44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l’</a:t>
            </a:r>
            <a:r>
              <a:rPr lang="en-GB" sz="44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gneau</a:t>
            </a: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pic>
        <p:nvPicPr>
          <p:cNvPr id="188" name="Google Shape;18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52850" y="6557300"/>
            <a:ext cx="1810875" cy="21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09675" y="1587125"/>
            <a:ext cx="2305200" cy="122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58088" y="3774245"/>
            <a:ext cx="2305200" cy="2189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" name="Google Shape;195;p22"/>
          <p:cNvGraphicFramePr/>
          <p:nvPr/>
        </p:nvGraphicFramePr>
        <p:xfrm>
          <a:off x="535125" y="217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{B16087B7-A3DB-44E8-998C-823E0A92E8AC}</a:tableStyleId>
              </a:tblPr>
              <a:tblGrid>
                <a:gridCol w="889200"/>
                <a:gridCol w="10696975"/>
                <a:gridCol w="5388950"/>
              </a:tblGrid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3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Conjugate acheter : il ______.</a:t>
                      </a:r>
                      <a:endParaRPr b="1" sz="3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3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Conjugate acheter : tu ______.</a:t>
                      </a:r>
                      <a:endParaRPr b="1" sz="3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3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Identify the partitive article : une / du</a:t>
                      </a:r>
                      <a:endParaRPr b="1" sz="3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3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‘un poisson’ into English.</a:t>
                      </a:r>
                      <a:endParaRPr b="1" sz="3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3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‘du poisson</a:t>
                      </a:r>
                      <a:r>
                        <a:rPr b="1" i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’ </a:t>
                      </a: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into English.</a:t>
                      </a:r>
                      <a:endParaRPr b="1" sz="3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3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Translate </a:t>
                      </a:r>
                      <a:r>
                        <a:rPr b="1" i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‘I buy some bread’ </a:t>
                      </a:r>
                      <a:r>
                        <a:rPr b="1" lang="en-GB" sz="38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into French.</a:t>
                      </a:r>
                      <a:endParaRPr b="1" sz="38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6" name="Google Shape;196;p22"/>
          <p:cNvSpPr txBox="1"/>
          <p:nvPr/>
        </p:nvSpPr>
        <p:spPr>
          <a:xfrm>
            <a:off x="12287700" y="2326675"/>
            <a:ext cx="51582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achète</a:t>
            </a:r>
            <a:endParaRPr b="1"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2"/>
          <p:cNvSpPr txBox="1"/>
          <p:nvPr/>
        </p:nvSpPr>
        <p:spPr>
          <a:xfrm>
            <a:off x="12287698" y="3418650"/>
            <a:ext cx="51111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achètes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2"/>
          <p:cNvSpPr txBox="1"/>
          <p:nvPr/>
        </p:nvSpPr>
        <p:spPr>
          <a:xfrm>
            <a:off x="12287698" y="4536475"/>
            <a:ext cx="51111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du</a:t>
            </a:r>
            <a:endParaRPr b="1"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12287860" y="5628450"/>
            <a:ext cx="51111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 fish</a:t>
            </a:r>
            <a:endParaRPr b="1"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12287698" y="6720425"/>
            <a:ext cx="5111100" cy="85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some fish</a:t>
            </a:r>
            <a:endParaRPr b="1" sz="3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2"/>
          <p:cNvSpPr txBox="1"/>
          <p:nvPr/>
        </p:nvSpPr>
        <p:spPr>
          <a:xfrm>
            <a:off x="12245250" y="7812400"/>
            <a:ext cx="5158200" cy="94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j’achète du pain</a:t>
            </a:r>
            <a:endParaRPr b="1" sz="3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2"/>
          <p:cNvSpPr/>
          <p:nvPr/>
        </p:nvSpPr>
        <p:spPr>
          <a:xfrm>
            <a:off x="1487275" y="470975"/>
            <a:ext cx="15294000" cy="111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Distinguish between parts and wholes</a:t>
            </a:r>
            <a:endParaRPr b="1" sz="54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