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3" r:id="rId5"/>
  </p:sldMasterIdLst>
  <p:notesMasterIdLst>
    <p:notesMasterId r:id="rId6"/>
  </p:notesMasterIdLst>
  <p:sldIdLst>
    <p:sldId id="256" r:id="rId7"/>
    <p:sldId id="257" r:id="rId8"/>
  </p:sldIdLst>
  <p:sldSz cy="10287000" cx="18288000"/>
  <p:notesSz cx="6858000" cy="9144000"/>
  <p:embeddedFontLst>
    <p:embeddedFont>
      <p:font typeface="Montserrat"/>
      <p:regular r:id="rId9"/>
      <p:bold r:id="rId10"/>
      <p:italic r:id="rId11"/>
      <p:boldItalic r:id="rId12"/>
    </p:embeddedFont>
    <p:embeddedFont>
      <p:font typeface="Montserrat Medium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516F3A7A-32A0-4C46-AEFE-048A48EA3AB3}">
  <a:tblStyle styleId="{516F3A7A-32A0-4C46-AEFE-048A48EA3AB3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240" orient="horz"/>
        <p:guide pos="57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italic.fntdata"/><Relationship Id="rId10" Type="http://schemas.openxmlformats.org/officeDocument/2006/relationships/font" Target="fonts/Montserrat-bold.fntdata"/><Relationship Id="rId13" Type="http://schemas.openxmlformats.org/officeDocument/2006/relationships/font" Target="fonts/MontserratMedium-regular.fntdata"/><Relationship Id="rId12" Type="http://schemas.openxmlformats.org/officeDocument/2006/relationships/font" Target="fonts/Montserrat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font" Target="fonts/Montserrat-regular.fntdata"/><Relationship Id="rId15" Type="http://schemas.openxmlformats.org/officeDocument/2006/relationships/font" Target="fonts/MontserratMedium-italic.fntdata"/><Relationship Id="rId14" Type="http://schemas.openxmlformats.org/officeDocument/2006/relationships/font" Target="fonts/MontserratMedium-bold.fntdata"/><Relationship Id="rId16" Type="http://schemas.openxmlformats.org/officeDocument/2006/relationships/font" Target="fonts/MontserratMedium-bold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g86860052e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" name="Google Shape;26;g86860052e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TryThis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/>
        </p:nvSpPr>
        <p:spPr>
          <a:xfrm>
            <a:off x="830857" y="770705"/>
            <a:ext cx="3625029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Try this</a:t>
            </a:r>
            <a:endParaRPr/>
          </a:p>
        </p:txBody>
      </p:sp>
      <p:sp>
        <p:nvSpPr>
          <p:cNvPr id="12" name="Google Shape;12;p2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Connec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/>
        </p:nvSpPr>
        <p:spPr>
          <a:xfrm>
            <a:off x="830857" y="770705"/>
            <a:ext cx="3625029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Connect</a:t>
            </a:r>
            <a:endParaRPr/>
          </a:p>
        </p:txBody>
      </p:sp>
      <p:sp>
        <p:nvSpPr>
          <p:cNvPr id="15" name="Google Shape;15;p3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Independent task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/>
        </p:nvSpPr>
        <p:spPr>
          <a:xfrm>
            <a:off x="830857" y="770705"/>
            <a:ext cx="6502400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Independent task</a:t>
            </a:r>
            <a:endParaRPr/>
          </a:p>
        </p:txBody>
      </p:sp>
      <p:sp>
        <p:nvSpPr>
          <p:cNvPr id="18" name="Google Shape;18;p4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Explor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 txBox="1"/>
          <p:nvPr/>
        </p:nvSpPr>
        <p:spPr>
          <a:xfrm>
            <a:off x="830857" y="770705"/>
            <a:ext cx="6502400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Explore</a:t>
            </a:r>
            <a:endParaRPr/>
          </a:p>
        </p:txBody>
      </p:sp>
      <p:sp>
        <p:nvSpPr>
          <p:cNvPr id="21" name="Google Shape;21;p5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Montserrat"/>
              <a:buNone/>
              <a:defRPr b="1" i="0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876300"/>
            <a:ext cx="16452001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81000" lvl="4" marL="22860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81000" lvl="5" marL="27432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55600" lvl="6" marL="32004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55600" lvl="7" marL="36576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30200" lvl="8" marL="4114800" marR="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/>
          <p:nvPr/>
        </p:nvSpPr>
        <p:spPr>
          <a:xfrm>
            <a:off x="896075" y="645175"/>
            <a:ext cx="5806500" cy="10035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" name="Google Shape;29;p7"/>
          <p:cNvSpPr txBox="1"/>
          <p:nvPr/>
        </p:nvSpPr>
        <p:spPr>
          <a:xfrm>
            <a:off x="917950" y="2876300"/>
            <a:ext cx="16452000" cy="37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Theoretical Probability and Relative Frequency</a:t>
            </a:r>
            <a:endParaRPr b="1" sz="44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Downloadable Resource</a:t>
            </a:r>
            <a:endParaRPr b="1" sz="44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0" name="Google Shape;30;p7"/>
          <p:cNvSpPr txBox="1"/>
          <p:nvPr/>
        </p:nvSpPr>
        <p:spPr>
          <a:xfrm>
            <a:off x="917950" y="890050"/>
            <a:ext cx="16452000" cy="1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Mathematics</a:t>
            </a:r>
            <a:endParaRPr sz="32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1" name="Google Shape;31;p7"/>
          <p:cNvSpPr txBox="1"/>
          <p:nvPr/>
        </p:nvSpPr>
        <p:spPr>
          <a:xfrm>
            <a:off x="917950" y="8210950"/>
            <a:ext cx="790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Mr Langton</a:t>
            </a:r>
            <a:endParaRPr sz="32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Google Shape;36;p8"/>
          <p:cNvCxnSpPr/>
          <p:nvPr/>
        </p:nvCxnSpPr>
        <p:spPr>
          <a:xfrm rot="10800000">
            <a:off x="18288001" y="8974183"/>
            <a:ext cx="54864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37" name="Google Shape;37;p8"/>
          <p:cNvCxnSpPr/>
          <p:nvPr/>
        </p:nvCxnSpPr>
        <p:spPr>
          <a:xfrm>
            <a:off x="-427108" y="8974183"/>
            <a:ext cx="36000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38" name="Google Shape;38;p8"/>
          <p:cNvSpPr txBox="1"/>
          <p:nvPr/>
        </p:nvSpPr>
        <p:spPr>
          <a:xfrm>
            <a:off x="490330" y="1855019"/>
            <a:ext cx="9329531" cy="1721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Cala decides to throw a coin 50 times. She says “I will get 25 heads and 25 tails”. Explain why she could be wrong.</a:t>
            </a:r>
            <a:endParaRPr/>
          </a:p>
        </p:txBody>
      </p:sp>
      <p:sp>
        <p:nvSpPr>
          <p:cNvPr id="39" name="Google Shape;39;p8"/>
          <p:cNvSpPr txBox="1"/>
          <p:nvPr/>
        </p:nvSpPr>
        <p:spPr>
          <a:xfrm>
            <a:off x="622852" y="3808895"/>
            <a:ext cx="7719391" cy="52445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 roll a dice 30 times and get these results:</a:t>
            </a:r>
            <a:endParaRPr/>
          </a:p>
          <a:p>
            <a:pPr indent="0" lvl="0" marL="0" marR="0" rtl="0" algn="ctr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1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6  3  6  3  6  6  3  6  2  6  6  4  3  6  1  </a:t>
            </a:r>
            <a:endParaRPr/>
          </a:p>
          <a:p>
            <a:pPr indent="0" lvl="0" marL="0" marR="0" rtl="0" algn="ctr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1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6  4  6  6  3  6  5  6  6  2  6  3  1  4  3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a) Complete the relative frequency table. b) Do you think the dice is biased?</a:t>
            </a:r>
            <a:endParaRPr/>
          </a:p>
        </p:txBody>
      </p:sp>
      <p:graphicFrame>
        <p:nvGraphicFramePr>
          <p:cNvPr id="40" name="Google Shape;40;p8"/>
          <p:cNvGraphicFramePr/>
          <p:nvPr/>
        </p:nvGraphicFramePr>
        <p:xfrm>
          <a:off x="866694" y="6236187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{516F3A7A-32A0-4C46-AEFE-048A48EA3AB3}</a:tableStyleId>
              </a:tblPr>
              <a:tblGrid>
                <a:gridCol w="2354350"/>
                <a:gridCol w="714850"/>
                <a:gridCol w="728875"/>
                <a:gridCol w="715625"/>
                <a:gridCol w="728875"/>
                <a:gridCol w="728875"/>
                <a:gridCol w="702375"/>
              </a:tblGrid>
              <a:tr h="5359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Number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Relative Frequency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 u="none" cap="none" strike="noStrike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41" name="Google Shape;41;p8"/>
          <p:cNvSpPr/>
          <p:nvPr/>
        </p:nvSpPr>
        <p:spPr>
          <a:xfrm>
            <a:off x="490330" y="3888134"/>
            <a:ext cx="8878957" cy="5086036"/>
          </a:xfrm>
          <a:prstGeom prst="rect">
            <a:avLst/>
          </a:prstGeom>
          <a:noFill/>
          <a:ln cap="flat" cmpd="sng" w="25400">
            <a:solidFill>
              <a:srgbClr val="005E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2" name="Google Shape;42;p8"/>
          <p:cNvSpPr/>
          <p:nvPr/>
        </p:nvSpPr>
        <p:spPr>
          <a:xfrm>
            <a:off x="490330" y="1855019"/>
            <a:ext cx="8878957" cy="1874638"/>
          </a:xfrm>
          <a:prstGeom prst="rect">
            <a:avLst/>
          </a:prstGeom>
          <a:noFill/>
          <a:ln cap="flat" cmpd="sng" w="25400">
            <a:solidFill>
              <a:srgbClr val="005E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3" name="Google Shape;43;p8"/>
          <p:cNvSpPr txBox="1"/>
          <p:nvPr/>
        </p:nvSpPr>
        <p:spPr>
          <a:xfrm>
            <a:off x="9926725" y="6375408"/>
            <a:ext cx="6273154" cy="22816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 roll a dice 60 times. The number 4 comes up 8 times. Is the relative frequency higher or lower than the theoretical probability?</a:t>
            </a:r>
            <a:endParaRPr/>
          </a:p>
        </p:txBody>
      </p:sp>
      <p:sp>
        <p:nvSpPr>
          <p:cNvPr id="44" name="Google Shape;44;p8"/>
          <p:cNvSpPr txBox="1"/>
          <p:nvPr/>
        </p:nvSpPr>
        <p:spPr>
          <a:xfrm>
            <a:off x="9710790" y="1851436"/>
            <a:ext cx="6273154" cy="39149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 toss a coin 200 times and I get 120 heads.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a) What is the relative frequency of getting a head?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b) What is the relative frequency of getting a tail?</a:t>
            </a:r>
            <a:endParaRPr/>
          </a:p>
        </p:txBody>
      </p:sp>
      <p:sp>
        <p:nvSpPr>
          <p:cNvPr id="45" name="Google Shape;45;p8"/>
          <p:cNvSpPr/>
          <p:nvPr/>
        </p:nvSpPr>
        <p:spPr>
          <a:xfrm>
            <a:off x="9710790" y="1851436"/>
            <a:ext cx="7259398" cy="4145952"/>
          </a:xfrm>
          <a:prstGeom prst="rect">
            <a:avLst/>
          </a:prstGeom>
          <a:noFill/>
          <a:ln cap="flat" cmpd="sng" w="25400">
            <a:solidFill>
              <a:srgbClr val="005E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6" name="Google Shape;46;p8"/>
          <p:cNvSpPr/>
          <p:nvPr/>
        </p:nvSpPr>
        <p:spPr>
          <a:xfrm>
            <a:off x="9676684" y="6236186"/>
            <a:ext cx="7336833" cy="2742465"/>
          </a:xfrm>
          <a:prstGeom prst="rect">
            <a:avLst/>
          </a:prstGeom>
          <a:noFill/>
          <a:ln cap="flat" cmpd="sng" w="25400">
            <a:solidFill>
              <a:srgbClr val="005E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7" name="Google Shape;47;p8"/>
          <p:cNvSpPr/>
          <p:nvPr/>
        </p:nvSpPr>
        <p:spPr>
          <a:xfrm>
            <a:off x="816864" y="851154"/>
            <a:ext cx="6412992" cy="85572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8" name="Google Shape;48;p8"/>
          <p:cNvSpPr/>
          <p:nvPr/>
        </p:nvSpPr>
        <p:spPr>
          <a:xfrm>
            <a:off x="391738" y="535683"/>
            <a:ext cx="11620489" cy="6309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3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Theoretical Probabilities and Relative Frequency</a:t>
            </a:r>
            <a:endParaRPr b="1" i="0" sz="3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