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E69F96-2EB5-4C80-A2D7-39AEA51C7FB1}">
  <a:tblStyle styleId="{30E69F96-2EB5-4C80-A2D7-39AEA51C7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850cff9a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850cff9a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850cff9a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850cff9a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850cff9a_0_1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b850cff9a_0_1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5d8170f4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5d8170f4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5d8170f4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5d8170f4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a57f256d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ba57f256d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5d8170f4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5d8170f4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747725"/>
            <a:ext cx="146412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local actions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3rd person singular/plural of present subjunctive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261900" y="8845250"/>
            <a:ext cx="1026000" cy="144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519900" y="890050"/>
            <a:ext cx="17248200" cy="1111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Lee y escribe el verbo en la forma correcta </a:t>
            </a:r>
            <a:endParaRPr b="1" sz="5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803325" y="2547075"/>
            <a:ext cx="17049000" cy="5232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 Mis padres siempre __________   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(apagar) </a:t>
            </a: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los aparatos eléctricos.</a:t>
            </a:r>
            <a:endParaRPr sz="3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 Es esencial que ellos _______      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(apagar)</a:t>
            </a: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las luces también.  </a:t>
            </a:r>
            <a:endParaRPr sz="3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 Es importante que mi hermano _______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(usar)</a:t>
            </a: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menos agua a causa de la sequía.</a:t>
            </a:r>
            <a:endParaRPr sz="3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 Digo a mis amigos que es preferible que ________   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(reciclar)</a:t>
            </a: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la basura.</a:t>
            </a:r>
            <a:endParaRPr sz="3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 Para combatir el calentamiento global mis amigos nunca ________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(malgastar)</a:t>
            </a:r>
            <a:r>
              <a:rPr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agua.</a:t>
            </a:r>
            <a:endParaRPr sz="3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-3879075" y="2876300"/>
            <a:ext cx="2100300" cy="62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apagan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-3995775" y="3922100"/>
            <a:ext cx="2333700" cy="62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apag</a:t>
            </a:r>
            <a:r>
              <a:rPr b="1" lang="en-GB" sz="3600">
                <a:highlight>
                  <a:schemeClr val="accent2"/>
                </a:highlight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-3455325" y="4967900"/>
            <a:ext cx="1252800" cy="62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use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-3762375" y="5900725"/>
            <a:ext cx="2100300" cy="62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recicle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-4207725" y="7059500"/>
            <a:ext cx="2991000" cy="62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malgast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an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490525" y="218650"/>
            <a:ext cx="172812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Present subjunctive 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The present subjunctive endings for “they” are ______ (ar verbs) and _____  (er/ir verbs)     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Verbs ending in -gar need to have an extra letter </a:t>
            </a:r>
            <a:endParaRPr sz="48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___ added to keep the hard ‘g’ sound.   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The present subjunctive I  and s/he form of the verb tener is _______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 The Spanish word for drought is _________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 El calentamiento global is</a:t>
            </a:r>
            <a:r>
              <a:rPr lang="en-GB" sz="4000">
                <a:solidFill>
                  <a:schemeClr val="dk2"/>
                </a:solidFill>
              </a:rPr>
              <a:t> _____________</a:t>
            </a:r>
            <a:br>
              <a:rPr lang="en-GB" sz="4800">
                <a:solidFill>
                  <a:schemeClr val="dk2"/>
                </a:solidFill>
              </a:rPr>
            </a:br>
            <a:r>
              <a:rPr lang="en-GB" sz="4800">
                <a:solidFill>
                  <a:schemeClr val="dk2"/>
                </a:solidFill>
              </a:rPr>
              <a:t>  </a:t>
            </a:r>
            <a:endParaRPr i="1" sz="6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941825"/>
            <a:ext cx="16556400" cy="3258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Talking about local actions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understanding of the near future tense.</a:t>
            </a:r>
            <a:endParaRPr sz="4800"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2667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Phonics - n / ñ</a:t>
            </a:r>
            <a:endParaRPr sz="3600"/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3600"/>
              <a:t>Vocabulary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Grammar - present subjunctive (focus on s/he and they)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Listening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Reading - gap fill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Speaking</a:t>
            </a:r>
            <a:endParaRPr sz="3600"/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Writing 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2648475" y="89005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[n]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9230250" y="89005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[ñ]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228875" y="3643500"/>
            <a:ext cx="12237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Ñoño Yáñez no come ñame  en las mañanas con el niño porque nunca necesita desayunar.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3875" y="5467150"/>
            <a:ext cx="431482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{30E69F96-2EB5-4C80-A2D7-39AEA51C7FB1}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basura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rubbish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calentamiento global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lobal warming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contaminación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pollution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árbol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naturaleza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nature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aparato eléctrico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lectrical appliance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río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river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sequía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drought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ahorrar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save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malgastar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waste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917950" y="890050"/>
            <a:ext cx="14705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subjunctive - s/he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71500" y="1708750"/>
            <a:ext cx="153018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 present subjunctive is used when expressing points of view after es + adjective + que to insist or advocate that something happens.</a:t>
            </a:r>
            <a:endParaRPr sz="3500"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819375" y="6268263"/>
            <a:ext cx="450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5200"/>
              <a:t> </a:t>
            </a:r>
            <a:r>
              <a:rPr lang="en-GB" sz="5200"/>
              <a:t>us</a:t>
            </a:r>
            <a:r>
              <a:rPr b="1" lang="en-GB" sz="5200"/>
              <a:t>e                </a:t>
            </a:r>
            <a:endParaRPr sz="4500"/>
          </a:p>
        </p:txBody>
      </p:sp>
      <p:cxnSp>
        <p:nvCxnSpPr>
          <p:cNvPr id="112" name="Google Shape;112;p18"/>
          <p:cNvCxnSpPr/>
          <p:nvPr/>
        </p:nvCxnSpPr>
        <p:spPr>
          <a:xfrm>
            <a:off x="8062325" y="6821938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13" name="Google Shape;113;p18"/>
          <p:cNvSpPr txBox="1"/>
          <p:nvPr/>
        </p:nvSpPr>
        <p:spPr>
          <a:xfrm>
            <a:off x="819375" y="4935775"/>
            <a:ext cx="6728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-ar verbs add -er ending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(for example us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ar)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	  		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24350" y="3223200"/>
            <a:ext cx="167913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For 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s/he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(third person singular) add swapped present endings to the stem: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819375" y="6916150"/>
            <a:ext cx="64386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 importante que us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menos agua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8622725" y="6268263"/>
            <a:ext cx="450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5200"/>
              <a:t> </a:t>
            </a:r>
            <a:r>
              <a:rPr lang="en-GB" sz="5200"/>
              <a:t>viv</a:t>
            </a:r>
            <a:r>
              <a:rPr b="1" lang="en-GB" sz="5200"/>
              <a:t>a</a:t>
            </a:r>
            <a:r>
              <a:rPr b="1" lang="en-GB" sz="5200"/>
              <a:t>                </a:t>
            </a:r>
            <a:endParaRPr sz="4500"/>
          </a:p>
        </p:txBody>
      </p:sp>
      <p:sp>
        <p:nvSpPr>
          <p:cNvPr id="117" name="Google Shape;117;p18"/>
          <p:cNvSpPr txBox="1"/>
          <p:nvPr/>
        </p:nvSpPr>
        <p:spPr>
          <a:xfrm>
            <a:off x="8525100" y="4935775"/>
            <a:ext cx="64386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-er/ir verbs add -ar ending	(for example viv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ir)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  	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8525100" y="7549300"/>
            <a:ext cx="64386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 esencial que viv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en una casa ecológica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5029550" y="4221950"/>
            <a:ext cx="2737500" cy="2982900"/>
          </a:xfrm>
          <a:prstGeom prst="wedgeRectCallout">
            <a:avLst>
              <a:gd fmla="val -76063" name="adj1"/>
              <a:gd fmla="val 36216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These endings are also used for the I form of the  subjunctive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subjunctive - they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918000" y="1933325"/>
            <a:ext cx="16452000" cy="5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swapped present tense endings to the stem: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1095375" y="2766175"/>
            <a:ext cx="7948500" cy="22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-ar verbs, for example recicl</a:t>
            </a:r>
            <a:r>
              <a:rPr b="1" lang="en-GB" sz="3500"/>
              <a:t>ar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A</a:t>
            </a:r>
            <a:r>
              <a:rPr lang="en-GB" sz="3500"/>
              <a:t>dd present tense -er verb ending </a:t>
            </a:r>
            <a:endParaRPr b="1" sz="2800"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1095375" y="6205575"/>
            <a:ext cx="4506300" cy="14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Es necesario que recicl</a:t>
            </a:r>
            <a:r>
              <a:rPr b="1" lang="en-GB" sz="3500"/>
              <a:t>en </a:t>
            </a:r>
            <a:r>
              <a:rPr lang="en-GB" sz="3500"/>
              <a:t>el papel. </a:t>
            </a:r>
            <a:r>
              <a:rPr b="1" lang="en-GB" sz="3500"/>
              <a:t>                 </a:t>
            </a:r>
            <a:endParaRPr sz="2800"/>
          </a:p>
        </p:txBody>
      </p:sp>
      <p:sp>
        <p:nvSpPr>
          <p:cNvPr id="128" name="Google Shape;128;p19"/>
          <p:cNvSpPr txBox="1"/>
          <p:nvPr/>
        </p:nvSpPr>
        <p:spPr>
          <a:xfrm>
            <a:off x="1095375" y="4685400"/>
            <a:ext cx="30648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recicl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9734550" y="2766175"/>
            <a:ext cx="8696400" cy="22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-er/-ir verbs, for example </a:t>
            </a:r>
            <a:r>
              <a:rPr lang="en-GB" sz="3500"/>
              <a:t>com</a:t>
            </a:r>
            <a:r>
              <a:rPr b="1" lang="en-GB" sz="3500"/>
              <a:t>er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Add present tense -ar verb ending</a:t>
            </a:r>
            <a:r>
              <a:rPr lang="en-GB" sz="3500"/>
              <a:t> </a:t>
            </a:r>
            <a:endParaRPr b="1" sz="2800"/>
          </a:p>
        </p:txBody>
      </p:sp>
      <p:sp>
        <p:nvSpPr>
          <p:cNvPr id="130" name="Google Shape;130;p19"/>
          <p:cNvSpPr txBox="1"/>
          <p:nvPr/>
        </p:nvSpPr>
        <p:spPr>
          <a:xfrm>
            <a:off x="10377500" y="4816375"/>
            <a:ext cx="30648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10270325" y="6205575"/>
            <a:ext cx="4506300" cy="14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Es recomendable que com</a:t>
            </a:r>
            <a:r>
              <a:rPr b="1" lang="en-GB" sz="3500"/>
              <a:t>a</a:t>
            </a:r>
            <a:r>
              <a:rPr b="1" lang="en-GB" sz="3500"/>
              <a:t>n</a:t>
            </a:r>
            <a:r>
              <a:rPr lang="en-GB" sz="3500"/>
              <a:t> fruta.</a:t>
            </a:r>
            <a:r>
              <a:rPr b="1" lang="en-GB" sz="3500"/>
              <a:t>              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50600" y="247125"/>
            <a:ext cx="16919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subjunctive (they)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 </a:t>
            </a:r>
            <a:endParaRPr sz="3700"/>
          </a:p>
        </p:txBody>
      </p:sp>
      <p:sp>
        <p:nvSpPr>
          <p:cNvPr id="137" name="Google Shape;137;p20"/>
          <p:cNvSpPr txBox="1"/>
          <p:nvPr/>
        </p:nvSpPr>
        <p:spPr>
          <a:xfrm>
            <a:off x="678600" y="3125413"/>
            <a:ext cx="161592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tener		- tengo 		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tengan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740400" y="4872063"/>
            <a:ext cx="161592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hacer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- hago		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hagan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6086400" y="8105675"/>
            <a:ext cx="53436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ser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	-		sean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1064400" y="8105675"/>
            <a:ext cx="45720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ir	-	vayan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1114425" y="7286625"/>
            <a:ext cx="7705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These verbs are irregular: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446650" y="1045450"/>
            <a:ext cx="17101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Where verbs have irregular 1</a:t>
            </a:r>
            <a:r>
              <a:rPr baseline="30000" lang="en-GB" sz="4000"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person forms, these are used to form the present subjunctive: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9086850" y="3021800"/>
            <a:ext cx="8283000" cy="2786100"/>
          </a:xfrm>
          <a:prstGeom prst="wedgeRoundRectCallout">
            <a:avLst>
              <a:gd fmla="val -66892" name="adj1"/>
              <a:gd fmla="val 3304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These verbs use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the same swapped present tense endings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- ar verbs use -er verb endings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-er/-ir verbs use -ar verb endings.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/>
        </p:nvSpPr>
        <p:spPr>
          <a:xfrm>
            <a:off x="383625" y="271300"/>
            <a:ext cx="127722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Indicative or subjunctive?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9" name="Google Shape;149;p21"/>
          <p:cNvGraphicFramePr/>
          <p:nvPr/>
        </p:nvGraphicFramePr>
        <p:xfrm>
          <a:off x="606450" y="131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{30E69F96-2EB5-4C80-A2D7-39AEA51C7FB1}</a:tableStyleId>
              </a:tblPr>
              <a:tblGrid>
                <a:gridCol w="843850"/>
                <a:gridCol w="2466425"/>
                <a:gridCol w="3058125"/>
                <a:gridCol w="10058700"/>
              </a:tblGrid>
              <a:tr h="130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indicative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subjunctive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165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important that they save water.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1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essential that they clean the rivers.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4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 grandparents always turn off the electrical appliances.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65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necessary that they recycle the rubbish.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4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school the children plant lots of trees.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525" y="2876288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525" y="4005000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525" y="6494600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000" y="5141525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000" y="7678650"/>
            <a:ext cx="781075" cy="8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subjunctive -  spelling change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964400" y="2186000"/>
            <a:ext cx="14851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Verbs ending in -gar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157300" y="3600450"/>
            <a:ext cx="104157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example, apagar - to switch off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264450" y="4800600"/>
            <a:ext cx="75555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Stem:  apag  + ending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328750" y="5957900"/>
            <a:ext cx="15001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order to keep the hard “g” sound, add u before the ending: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apag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I /  s/he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apag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uen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they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