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10287000" cx="18288000"/>
  <p:notesSz cx="6858000" cy="9144000"/>
  <p:embeddedFontLst>
    <p:embeddedFont>
      <p:font typeface="Montserrat SemiBold"/>
      <p:regular r:id="rId18"/>
      <p:bold r:id="rId19"/>
      <p:italic r:id="rId20"/>
      <p:boldItalic r:id="rId21"/>
    </p:embeddedFont>
    <p:embeddedFont>
      <p:font typeface="Montserrat"/>
      <p:regular r:id="rId22"/>
      <p:bold r:id="rId23"/>
      <p:italic r:id="rId24"/>
      <p:boldItalic r:id="rId25"/>
    </p:embeddedFont>
    <p:embeddedFont>
      <p:font typeface="Montserrat Medium"/>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SemiBold-italic.fntdata"/><Relationship Id="rId22" Type="http://schemas.openxmlformats.org/officeDocument/2006/relationships/font" Target="fonts/Montserrat-regular.fntdata"/><Relationship Id="rId21" Type="http://schemas.openxmlformats.org/officeDocument/2006/relationships/font" Target="fonts/MontserratSemiBold-boldItalic.fntdata"/><Relationship Id="rId24" Type="http://schemas.openxmlformats.org/officeDocument/2006/relationships/font" Target="fonts/Montserrat-italic.fntdata"/><Relationship Id="rId23" Type="http://schemas.openxmlformats.org/officeDocument/2006/relationships/font" Target="fonts/Montserrat-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MontserratMedium-regular.fntdata"/><Relationship Id="rId25" Type="http://schemas.openxmlformats.org/officeDocument/2006/relationships/font" Target="fonts/Montserrat-boldItalic.fntdata"/><Relationship Id="rId28" Type="http://schemas.openxmlformats.org/officeDocument/2006/relationships/font" Target="fonts/MontserratMedium-italic.fntdata"/><Relationship Id="rId27" Type="http://schemas.openxmlformats.org/officeDocument/2006/relationships/font" Target="fonts/MontserratMedium-bold.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MontserratMedium-boldItalic.fntdata"/><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font" Target="fonts/MontserratSemiBold-bold.fntdata"/><Relationship Id="rId18" Type="http://schemas.openxmlformats.org/officeDocument/2006/relationships/font" Target="fonts/MontserratSemiBold-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dc23ffcc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dc23ffcc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8dcca54dae_0_1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8dcca54dae_0_1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8dcca54dae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8dcca54dae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8c8716f66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8c8716f66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8dcca54dae_0_1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8dcca54dae_0_1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The student has given a clear, detailed and logically sequenced method that would allow the density of the irregular object to be determined.</a:t>
            </a:r>
            <a:endParaRPr/>
          </a:p>
          <a:p>
            <a:pPr indent="0" lvl="0" marL="0" rtl="0" algn="l">
              <a:spcBef>
                <a:spcPts val="0"/>
              </a:spcBef>
              <a:spcAft>
                <a:spcPts val="0"/>
              </a:spcAft>
              <a:buNone/>
            </a:pPr>
            <a:r>
              <a:rPr lang="en-GB"/>
              <a:t>Score: 6 marks.</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Sentence by sentence:</a:t>
            </a:r>
            <a:endParaRPr/>
          </a:p>
          <a:p>
            <a:pPr indent="-298450" lvl="0" marL="457200" rtl="0" algn="l">
              <a:spcBef>
                <a:spcPts val="0"/>
              </a:spcBef>
              <a:spcAft>
                <a:spcPts val="0"/>
              </a:spcAft>
              <a:buSzPts val="1100"/>
              <a:buAutoNum type="arabicPeriod"/>
            </a:pPr>
            <a:r>
              <a:rPr lang="en-GB"/>
              <a:t>Understanding of equation for density.</a:t>
            </a:r>
            <a:endParaRPr/>
          </a:p>
          <a:p>
            <a:pPr indent="-298450" lvl="0" marL="457200" rtl="0" algn="l">
              <a:spcBef>
                <a:spcPts val="0"/>
              </a:spcBef>
              <a:spcAft>
                <a:spcPts val="0"/>
              </a:spcAft>
              <a:buSzPts val="1100"/>
              <a:buAutoNum type="arabicPeriod"/>
            </a:pPr>
            <a:r>
              <a:rPr lang="en-GB"/>
              <a:t>Measure mass.</a:t>
            </a:r>
            <a:endParaRPr/>
          </a:p>
          <a:p>
            <a:pPr indent="-298450" lvl="0" marL="457200" rtl="0" algn="l">
              <a:spcBef>
                <a:spcPts val="0"/>
              </a:spcBef>
              <a:spcAft>
                <a:spcPts val="0"/>
              </a:spcAft>
              <a:buSzPts val="1100"/>
              <a:buAutoNum type="arabicPeriod"/>
            </a:pPr>
            <a:r>
              <a:rPr lang="en-GB"/>
              <a:t>Finding volume, using correct equipment in correct manner</a:t>
            </a:r>
            <a:endParaRPr/>
          </a:p>
          <a:p>
            <a:pPr indent="-298450" lvl="0" marL="457200" rtl="0" algn="l">
              <a:spcBef>
                <a:spcPts val="0"/>
              </a:spcBef>
              <a:spcAft>
                <a:spcPts val="0"/>
              </a:spcAft>
              <a:buSzPts val="1100"/>
              <a:buAutoNum type="arabicPeriod"/>
            </a:pPr>
            <a:r>
              <a:rPr lang="en-GB"/>
              <a:t>Collect water in measuring cylinder to determine volume of displaced water.</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8c6eabc7b0_0_1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8c6eabc7b0_0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8dccd2274d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8dccd2274d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8dccd2274d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8dccd2274d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8dccd2274d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8dccd2274d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8dccd2274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8dccd2274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8c8716f7b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8c8716f7b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i="1" lang="en-GB" sz="1000">
                <a:latin typeface="Montserrat"/>
                <a:ea typeface="Montserrat"/>
                <a:cs typeface="Montserrat"/>
                <a:sym typeface="Montserrat"/>
              </a:rPr>
              <a:t>Start by using a ruler to measure the object’s length, width and height. Then find the volume using the equation....</a:t>
            </a:r>
            <a:endParaRPr sz="100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8c8716f7b3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8c8716f7b3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i="1" lang="en-GB" sz="1000">
                <a:latin typeface="Montserrat"/>
                <a:ea typeface="Montserrat"/>
                <a:cs typeface="Montserrat"/>
                <a:sym typeface="Montserrat"/>
              </a:rPr>
              <a:t>Start by using a ruler to measure the object’s length, width and height. Then find the volume using the equation....</a:t>
            </a:r>
            <a:endParaRPr sz="100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8dcca54dae_0_1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8dcca54dae_0_1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8" name="Shape 78"/>
        <p:cNvGrpSpPr/>
        <p:nvPr/>
      </p:nvGrpSpPr>
      <p:grpSpPr>
        <a:xfrm>
          <a:off x="0" y="0"/>
          <a:ext cx="0" cy="0"/>
          <a:chOff x="0" y="0"/>
          <a:chExt cx="0" cy="0"/>
        </a:xfrm>
      </p:grpSpPr>
      <p:sp>
        <p:nvSpPr>
          <p:cNvPr id="79" name="Google Shape;79;p14"/>
          <p:cNvSpPr txBox="1"/>
          <p:nvPr>
            <p:ph idx="4294967295" type="subTitle"/>
          </p:nvPr>
        </p:nvSpPr>
        <p:spPr>
          <a:xfrm>
            <a:off x="1013626" y="614250"/>
            <a:ext cx="32904000" cy="3170400"/>
          </a:xfrm>
          <a:prstGeom prst="rect">
            <a:avLst/>
          </a:prstGeom>
        </p:spPr>
        <p:txBody>
          <a:bodyPr anchorCtr="0" anchor="t" bIns="0" lIns="0" spcFirstLastPara="1" rIns="0" wrap="square" tIns="0">
            <a:noAutofit/>
          </a:bodyPr>
          <a:lstStyle/>
          <a:p>
            <a:pPr indent="0" lvl="0" marL="0" rtl="0" algn="l">
              <a:spcBef>
                <a:spcPts val="0"/>
              </a:spcBef>
              <a:spcAft>
                <a:spcPts val="2000"/>
              </a:spcAft>
              <a:buClr>
                <a:srgbClr val="000000"/>
              </a:buClr>
              <a:buSzPts val="7200"/>
              <a:buFont typeface="Arial"/>
              <a:buNone/>
            </a:pPr>
            <a:r>
              <a:rPr lang="en-GB">
                <a:solidFill>
                  <a:srgbClr val="000000"/>
                </a:solidFill>
              </a:rPr>
              <a:t>Combined science - Physics - Key stage 4 -Particle Model of Matter </a:t>
            </a:r>
            <a:endParaRPr/>
          </a:p>
        </p:txBody>
      </p:sp>
      <p:sp>
        <p:nvSpPr>
          <p:cNvPr id="80" name="Google Shape;80;p14"/>
          <p:cNvSpPr txBox="1"/>
          <p:nvPr>
            <p:ph idx="4294967295" type="subTitle"/>
          </p:nvPr>
        </p:nvSpPr>
        <p:spPr>
          <a:xfrm>
            <a:off x="1835900" y="16421900"/>
            <a:ext cx="15804000" cy="2478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000000"/>
                </a:solidFill>
              </a:rPr>
              <a:t>Mr Charman</a:t>
            </a:r>
            <a:endParaRPr>
              <a:solidFill>
                <a:srgbClr val="000000"/>
              </a:solidFill>
            </a:endParaRPr>
          </a:p>
        </p:txBody>
      </p:sp>
      <p:sp>
        <p:nvSpPr>
          <p:cNvPr id="81" name="Google Shape;81;p14"/>
          <p:cNvSpPr txBox="1"/>
          <p:nvPr/>
        </p:nvSpPr>
        <p:spPr>
          <a:xfrm>
            <a:off x="917950" y="8210950"/>
            <a:ext cx="7902000" cy="1239000"/>
          </a:xfrm>
          <a:prstGeom prst="rect">
            <a:avLst/>
          </a:prstGeom>
          <a:noFill/>
          <a:ln>
            <a:noFill/>
          </a:ln>
        </p:spPr>
        <p:txBody>
          <a:bodyPr anchorCtr="0" anchor="b" bIns="0" lIns="0" spcFirstLastPara="1" rIns="0" wrap="square" tIns="0">
            <a:noAutofit/>
          </a:bodyPr>
          <a:lstStyle/>
          <a:p>
            <a:pPr indent="0" lvl="0" marL="0" rtl="0" algn="l">
              <a:lnSpc>
                <a:spcPct val="130000"/>
              </a:lnSpc>
              <a:spcBef>
                <a:spcPts val="0"/>
              </a:spcBef>
              <a:spcAft>
                <a:spcPts val="0"/>
              </a:spcAft>
              <a:buNone/>
            </a:pPr>
            <a:r>
              <a:rPr lang="en-GB" sz="2800">
                <a:solidFill>
                  <a:schemeClr val="dk2"/>
                </a:solidFill>
                <a:latin typeface="Montserrat SemiBold"/>
                <a:ea typeface="Montserrat SemiBold"/>
                <a:cs typeface="Montserrat SemiBold"/>
                <a:sym typeface="Montserrat SemiBold"/>
              </a:rPr>
              <a:t>Mr Charman</a:t>
            </a:r>
            <a:endParaRPr sz="2800">
              <a:solidFill>
                <a:schemeClr val="dk2"/>
              </a:solidFill>
              <a:latin typeface="Montserrat SemiBold"/>
              <a:ea typeface="Montserrat SemiBold"/>
              <a:cs typeface="Montserrat SemiBold"/>
              <a:sym typeface="Montserrat SemiBold"/>
            </a:endParaRPr>
          </a:p>
        </p:txBody>
      </p:sp>
      <p:sp>
        <p:nvSpPr>
          <p:cNvPr id="82" name="Google Shape;82;p14"/>
          <p:cNvSpPr txBox="1"/>
          <p:nvPr/>
        </p:nvSpPr>
        <p:spPr>
          <a:xfrm>
            <a:off x="917950" y="2876300"/>
            <a:ext cx="16452000" cy="37230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t/>
            </a:r>
            <a:endParaRPr sz="6000">
              <a:solidFill>
                <a:srgbClr val="4B3241"/>
              </a:solidFill>
              <a:latin typeface="Montserrat SemiBold"/>
              <a:ea typeface="Montserrat SemiBold"/>
              <a:cs typeface="Montserrat SemiBold"/>
              <a:sym typeface="Montserrat SemiBold"/>
            </a:endParaRPr>
          </a:p>
          <a:p>
            <a:pPr indent="0" lvl="0" marL="0" rtl="0" algn="l">
              <a:lnSpc>
                <a:spcPct val="115000"/>
              </a:lnSpc>
              <a:spcBef>
                <a:spcPts val="0"/>
              </a:spcBef>
              <a:spcAft>
                <a:spcPts val="0"/>
              </a:spcAft>
              <a:buNone/>
            </a:pPr>
            <a:r>
              <a:rPr lang="en-GB" sz="6000">
                <a:solidFill>
                  <a:srgbClr val="4B3241"/>
                </a:solidFill>
                <a:latin typeface="Montserrat SemiBold"/>
                <a:ea typeface="Montserrat SemiBold"/>
                <a:cs typeface="Montserrat SemiBold"/>
                <a:sym typeface="Montserrat SemiBold"/>
              </a:rPr>
              <a:t>Density required practical</a:t>
            </a:r>
            <a:endParaRPr sz="6000">
              <a:solidFill>
                <a:srgbClr val="4B3241"/>
              </a:solidFill>
              <a:latin typeface="Montserrat SemiBold"/>
              <a:ea typeface="Montserrat SemiBold"/>
              <a:cs typeface="Montserrat SemiBold"/>
              <a:sym typeface="Montserrat SemiBold"/>
            </a:endParaRPr>
          </a:p>
          <a:p>
            <a:pPr indent="0" lvl="0" marL="0" rtl="0" algn="l">
              <a:lnSpc>
                <a:spcPct val="115000"/>
              </a:lnSpc>
              <a:spcBef>
                <a:spcPts val="0"/>
              </a:spcBef>
              <a:spcAft>
                <a:spcPts val="0"/>
              </a:spcAft>
              <a:buNone/>
            </a:pPr>
            <a:r>
              <a:rPr lang="en-GB" sz="6000">
                <a:solidFill>
                  <a:srgbClr val="4B3241"/>
                </a:solidFill>
                <a:latin typeface="Montserrat SemiBold"/>
                <a:ea typeface="Montserrat SemiBold"/>
                <a:cs typeface="Montserrat SemiBold"/>
                <a:sym typeface="Montserrat SemiBold"/>
              </a:rPr>
              <a:t>Worksheet</a:t>
            </a:r>
            <a:endParaRPr sz="6000">
              <a:solidFill>
                <a:srgbClr val="4B3241"/>
              </a:solidFill>
              <a:latin typeface="Montserrat SemiBold"/>
              <a:ea typeface="Montserrat SemiBold"/>
              <a:cs typeface="Montserrat SemiBold"/>
              <a:sym typeface="Montserrat SemiBold"/>
            </a:endParaRPr>
          </a:p>
        </p:txBody>
      </p:sp>
      <p:sp>
        <p:nvSpPr>
          <p:cNvPr id="83" name="Google Shape;83;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2" name="Shape 152"/>
        <p:cNvGrpSpPr/>
        <p:nvPr/>
      </p:nvGrpSpPr>
      <p:grpSpPr>
        <a:xfrm>
          <a:off x="0" y="0"/>
          <a:ext cx="0" cy="0"/>
          <a:chOff x="0" y="0"/>
          <a:chExt cx="0" cy="0"/>
        </a:xfrm>
      </p:grpSpPr>
      <p:sp>
        <p:nvSpPr>
          <p:cNvPr id="153" name="Google Shape;153;p23"/>
          <p:cNvSpPr txBox="1"/>
          <p:nvPr>
            <p:ph type="title"/>
          </p:nvPr>
        </p:nvSpPr>
        <p:spPr>
          <a:xfrm>
            <a:off x="917950" y="2876300"/>
            <a:ext cx="16452000" cy="6379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Answers</a:t>
            </a:r>
            <a:endParaRPr/>
          </a:p>
        </p:txBody>
      </p:sp>
      <p:sp>
        <p:nvSpPr>
          <p:cNvPr id="154" name="Google Shape;154;p2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8" name="Shape 158"/>
        <p:cNvGrpSpPr/>
        <p:nvPr/>
      </p:nvGrpSpPr>
      <p:grpSpPr>
        <a:xfrm>
          <a:off x="0" y="0"/>
          <a:ext cx="0" cy="0"/>
          <a:chOff x="0" y="0"/>
          <a:chExt cx="0" cy="0"/>
        </a:xfrm>
      </p:grpSpPr>
      <p:sp>
        <p:nvSpPr>
          <p:cNvPr id="159" name="Google Shape;159;p24"/>
          <p:cNvSpPr txBox="1"/>
          <p:nvPr>
            <p:ph type="title"/>
          </p:nvPr>
        </p:nvSpPr>
        <p:spPr>
          <a:xfrm>
            <a:off x="917950" y="100360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Review </a:t>
            </a:r>
            <a:endParaRPr/>
          </a:p>
        </p:txBody>
      </p:sp>
      <p:sp>
        <p:nvSpPr>
          <p:cNvPr id="160" name="Google Shape;160;p2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457200" lvl="0" marL="457200" rtl="0" algn="l">
              <a:lnSpc>
                <a:spcPct val="115000"/>
              </a:lnSpc>
              <a:spcBef>
                <a:spcPts val="0"/>
              </a:spcBef>
              <a:spcAft>
                <a:spcPts val="0"/>
              </a:spcAft>
              <a:buClr>
                <a:schemeClr val="dk2"/>
              </a:buClr>
              <a:buSzPts val="3600"/>
              <a:buFont typeface="Montserrat"/>
              <a:buAutoNum type="arabicPeriod"/>
            </a:pPr>
            <a:r>
              <a:rPr lang="en-GB" sz="3600"/>
              <a:t>Use a ruler to measure the length, width and height of the block and record the values.</a:t>
            </a:r>
            <a:endParaRPr sz="3600"/>
          </a:p>
          <a:p>
            <a:pPr indent="-457200" lvl="0" marL="457200" rtl="0" algn="l">
              <a:lnSpc>
                <a:spcPct val="115000"/>
              </a:lnSpc>
              <a:spcBef>
                <a:spcPts val="0"/>
              </a:spcBef>
              <a:spcAft>
                <a:spcPts val="0"/>
              </a:spcAft>
              <a:buClr>
                <a:schemeClr val="dk2"/>
              </a:buClr>
              <a:buSzPts val="3600"/>
              <a:buFont typeface="Montserrat"/>
              <a:buAutoNum type="arabicPeriod"/>
            </a:pPr>
            <a:r>
              <a:rPr lang="en-GB" sz="3600"/>
              <a:t>Calculate the volume using V = l x w x h.</a:t>
            </a:r>
            <a:endParaRPr sz="3600"/>
          </a:p>
          <a:p>
            <a:pPr indent="-457200" lvl="0" marL="457200" rtl="0" algn="l">
              <a:lnSpc>
                <a:spcPct val="115000"/>
              </a:lnSpc>
              <a:spcBef>
                <a:spcPts val="0"/>
              </a:spcBef>
              <a:spcAft>
                <a:spcPts val="0"/>
              </a:spcAft>
              <a:buClr>
                <a:schemeClr val="dk2"/>
              </a:buClr>
              <a:buSzPts val="3600"/>
              <a:buFont typeface="Montserrat"/>
              <a:buAutoNum type="arabicPeriod"/>
            </a:pPr>
            <a:r>
              <a:rPr lang="en-GB" sz="3600"/>
              <a:t>Measure the mass of the block in grams using a digital top-pan balance.</a:t>
            </a:r>
            <a:endParaRPr sz="3600"/>
          </a:p>
          <a:p>
            <a:pPr indent="-457200" lvl="0" marL="457200" rtl="0" algn="l">
              <a:lnSpc>
                <a:spcPct val="115000"/>
              </a:lnSpc>
              <a:spcBef>
                <a:spcPts val="0"/>
              </a:spcBef>
              <a:spcAft>
                <a:spcPts val="0"/>
              </a:spcAft>
              <a:buClr>
                <a:schemeClr val="dk2"/>
              </a:buClr>
              <a:buSzPts val="3600"/>
              <a:buFont typeface="Montserrat"/>
              <a:buAutoNum type="arabicPeriod"/>
            </a:pPr>
            <a:r>
              <a:rPr lang="en-GB" sz="3600"/>
              <a:t>Then use density = mass / volume to calculate the density.</a:t>
            </a:r>
            <a:endParaRPr sz="5400"/>
          </a:p>
        </p:txBody>
      </p:sp>
      <p:sp>
        <p:nvSpPr>
          <p:cNvPr id="161" name="Google Shape;161;p2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5" name="Shape 165"/>
        <p:cNvGrpSpPr/>
        <p:nvPr/>
      </p:nvGrpSpPr>
      <p:grpSpPr>
        <a:xfrm>
          <a:off x="0" y="0"/>
          <a:ext cx="0" cy="0"/>
          <a:chOff x="0" y="0"/>
          <a:chExt cx="0" cy="0"/>
        </a:xfrm>
      </p:grpSpPr>
      <p:sp>
        <p:nvSpPr>
          <p:cNvPr id="166" name="Google Shape;166;p25"/>
          <p:cNvSpPr txBox="1"/>
          <p:nvPr>
            <p:ph type="title"/>
          </p:nvPr>
        </p:nvSpPr>
        <p:spPr>
          <a:xfrm>
            <a:off x="917950" y="100360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Review </a:t>
            </a:r>
            <a:endParaRPr/>
          </a:p>
        </p:txBody>
      </p:sp>
      <p:sp>
        <p:nvSpPr>
          <p:cNvPr id="167" name="Google Shape;167;p25"/>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457200" lvl="0" marL="457200" rtl="0" algn="l">
              <a:lnSpc>
                <a:spcPct val="115000"/>
              </a:lnSpc>
              <a:spcBef>
                <a:spcPts val="0"/>
              </a:spcBef>
              <a:spcAft>
                <a:spcPts val="0"/>
              </a:spcAft>
              <a:buClr>
                <a:schemeClr val="dk2"/>
              </a:buClr>
              <a:buSzPts val="3600"/>
              <a:buFont typeface="Montserrat"/>
              <a:buAutoNum type="arabicPeriod"/>
            </a:pPr>
            <a:r>
              <a:rPr lang="en-GB" sz="3600"/>
              <a:t>Measure the mass of the object in grams using a balance and record the value.</a:t>
            </a:r>
            <a:endParaRPr sz="3600"/>
          </a:p>
          <a:p>
            <a:pPr indent="-457200" lvl="0" marL="457200" rtl="0" algn="l">
              <a:lnSpc>
                <a:spcPct val="115000"/>
              </a:lnSpc>
              <a:spcBef>
                <a:spcPts val="0"/>
              </a:spcBef>
              <a:spcAft>
                <a:spcPts val="0"/>
              </a:spcAft>
              <a:buClr>
                <a:schemeClr val="dk2"/>
              </a:buClr>
              <a:buSzPts val="3600"/>
              <a:buFont typeface="Montserrat"/>
              <a:buAutoNum type="arabicPeriod"/>
            </a:pPr>
            <a:r>
              <a:rPr lang="en-GB" sz="3600"/>
              <a:t>Fill a Eureka can with water until it is full to underneath the spout.</a:t>
            </a:r>
            <a:endParaRPr sz="3600"/>
          </a:p>
          <a:p>
            <a:pPr indent="-457200" lvl="0" marL="457200" rtl="0" algn="l">
              <a:lnSpc>
                <a:spcPct val="115000"/>
              </a:lnSpc>
              <a:spcBef>
                <a:spcPts val="0"/>
              </a:spcBef>
              <a:spcAft>
                <a:spcPts val="0"/>
              </a:spcAft>
              <a:buClr>
                <a:schemeClr val="dk2"/>
              </a:buClr>
              <a:buSzPts val="3600"/>
              <a:buFont typeface="Montserrat"/>
              <a:buAutoNum type="arabicPeriod"/>
            </a:pPr>
            <a:r>
              <a:rPr lang="en-GB" sz="3600"/>
              <a:t>Place a measuring cylinder beneath the spout. Then place your object into the Eureka can and collect the water that  runs off to measure the volume.</a:t>
            </a:r>
            <a:endParaRPr sz="3600"/>
          </a:p>
          <a:p>
            <a:pPr indent="-457200" lvl="0" marL="457200" rtl="0" algn="l">
              <a:lnSpc>
                <a:spcPct val="115000"/>
              </a:lnSpc>
              <a:spcBef>
                <a:spcPts val="0"/>
              </a:spcBef>
              <a:spcAft>
                <a:spcPts val="0"/>
              </a:spcAft>
              <a:buClr>
                <a:schemeClr val="dk2"/>
              </a:buClr>
              <a:buSzPts val="3600"/>
              <a:buFont typeface="Montserrat"/>
              <a:buAutoNum type="arabicPeriod"/>
            </a:pPr>
            <a:r>
              <a:rPr lang="en-GB" sz="3600"/>
              <a:t>Finally use density = mass / volume to calculate the density</a:t>
            </a:r>
            <a:endParaRPr sz="3600"/>
          </a:p>
          <a:p>
            <a:pPr indent="0" lvl="0" marL="457200" rtl="0" algn="l">
              <a:lnSpc>
                <a:spcPct val="115000"/>
              </a:lnSpc>
              <a:spcBef>
                <a:spcPts val="0"/>
              </a:spcBef>
              <a:spcAft>
                <a:spcPts val="0"/>
              </a:spcAft>
              <a:buNone/>
            </a:pPr>
            <a:r>
              <a:t/>
            </a:r>
            <a:endParaRPr sz="3600"/>
          </a:p>
        </p:txBody>
      </p:sp>
      <p:sp>
        <p:nvSpPr>
          <p:cNvPr id="168" name="Google Shape;168;p2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2" name="Shape 172"/>
        <p:cNvGrpSpPr/>
        <p:nvPr/>
      </p:nvGrpSpPr>
      <p:grpSpPr>
        <a:xfrm>
          <a:off x="0" y="0"/>
          <a:ext cx="0" cy="0"/>
          <a:chOff x="0" y="0"/>
          <a:chExt cx="0" cy="0"/>
        </a:xfrm>
      </p:grpSpPr>
      <p:sp>
        <p:nvSpPr>
          <p:cNvPr id="173" name="Google Shape;173;p26"/>
          <p:cNvSpPr txBox="1"/>
          <p:nvPr>
            <p:ph type="title"/>
          </p:nvPr>
        </p:nvSpPr>
        <p:spPr>
          <a:xfrm>
            <a:off x="1835900" y="1780100"/>
            <a:ext cx="26402400" cy="3258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Analysing a response</a:t>
            </a:r>
            <a:endParaRPr/>
          </a:p>
        </p:txBody>
      </p:sp>
      <p:sp>
        <p:nvSpPr>
          <p:cNvPr id="174" name="Google Shape;174;p26"/>
          <p:cNvSpPr txBox="1"/>
          <p:nvPr>
            <p:ph idx="1" type="body"/>
          </p:nvPr>
        </p:nvSpPr>
        <p:spPr>
          <a:xfrm>
            <a:off x="1832350" y="3031650"/>
            <a:ext cx="14563200" cy="6949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Firstly, Density is the mass of the object divided by the volume of the object. Therefore, you measure the mass of this object on a top pan balance. To find out the volume of an irregular shape you get a eureka can and fill it up with water up to the spout. You then get a measuring cylinder and place it under the spout. After that, you place the object in the eureka can and measure how much water is now in the measuring cylinder to give you the volume of the object. You then divide the mass by the volume to give you the density of the object.</a:t>
            </a:r>
            <a:endParaRPr/>
          </a:p>
        </p:txBody>
      </p:sp>
      <p:sp>
        <p:nvSpPr>
          <p:cNvPr id="175" name="Google Shape;175;p26"/>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7" name="Shape 87"/>
        <p:cNvGrpSpPr/>
        <p:nvPr/>
      </p:nvGrpSpPr>
      <p:grpSpPr>
        <a:xfrm>
          <a:off x="0" y="0"/>
          <a:ext cx="0" cy="0"/>
          <a:chOff x="0" y="0"/>
          <a:chExt cx="0" cy="0"/>
        </a:xfrm>
      </p:grpSpPr>
      <p:sp>
        <p:nvSpPr>
          <p:cNvPr id="88" name="Google Shape;88;p15"/>
          <p:cNvSpPr txBox="1"/>
          <p:nvPr/>
        </p:nvSpPr>
        <p:spPr>
          <a:xfrm>
            <a:off x="914400" y="2863400"/>
            <a:ext cx="12448200" cy="38286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6000">
                <a:solidFill>
                  <a:schemeClr val="dk2"/>
                </a:solidFill>
                <a:latin typeface="Montserrat SemiBold"/>
                <a:ea typeface="Montserrat SemiBold"/>
                <a:cs typeface="Montserrat SemiBold"/>
                <a:sym typeface="Montserrat SemiBold"/>
              </a:rPr>
              <a:t>Exam question </a:t>
            </a:r>
            <a:endParaRPr sz="6000">
              <a:solidFill>
                <a:schemeClr val="dk2"/>
              </a:solidFill>
              <a:latin typeface="Montserrat SemiBold"/>
              <a:ea typeface="Montserrat SemiBold"/>
              <a:cs typeface="Montserrat SemiBold"/>
              <a:sym typeface="Montserrat SemiBold"/>
            </a:endParaRPr>
          </a:p>
        </p:txBody>
      </p:sp>
      <p:sp>
        <p:nvSpPr>
          <p:cNvPr id="89" name="Google Shape;89;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FFFFFF"/>
              </a:solidFill>
              <a:latin typeface="Montserrat Medium"/>
              <a:ea typeface="Montserrat Medium"/>
              <a:cs typeface="Montserrat Medium"/>
              <a:sym typeface="Montserrat Medium"/>
            </a:endParaRPr>
          </a:p>
        </p:txBody>
      </p:sp>
      <p:sp>
        <p:nvSpPr>
          <p:cNvPr id="90" name="Google Shape;90;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4" name="Shape 94"/>
        <p:cNvGrpSpPr/>
        <p:nvPr/>
      </p:nvGrpSpPr>
      <p:grpSpPr>
        <a:xfrm>
          <a:off x="0" y="0"/>
          <a:ext cx="0" cy="0"/>
          <a:chOff x="0" y="0"/>
          <a:chExt cx="0" cy="0"/>
        </a:xfrm>
      </p:grpSpPr>
      <p:sp>
        <p:nvSpPr>
          <p:cNvPr id="95" name="Google Shape;95;p16"/>
          <p:cNvSpPr txBox="1"/>
          <p:nvPr>
            <p:ph type="title"/>
          </p:nvPr>
        </p:nvSpPr>
        <p:spPr>
          <a:xfrm>
            <a:off x="917950" y="100360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Exam question</a:t>
            </a:r>
            <a:r>
              <a:rPr lang="en-GB"/>
              <a:t> </a:t>
            </a:r>
            <a:endParaRPr/>
          </a:p>
        </p:txBody>
      </p:sp>
      <p:sp>
        <p:nvSpPr>
          <p:cNvPr id="96" name="Google Shape;96;p16"/>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457200" lvl="0" marL="457200" rtl="0" algn="l">
              <a:lnSpc>
                <a:spcPct val="115000"/>
              </a:lnSpc>
              <a:spcBef>
                <a:spcPts val="0"/>
              </a:spcBef>
              <a:spcAft>
                <a:spcPts val="0"/>
              </a:spcAft>
              <a:buClr>
                <a:schemeClr val="dk2"/>
              </a:buClr>
              <a:buSzPts val="3600"/>
              <a:buFont typeface="Montserrat"/>
              <a:buAutoNum type="arabicPeriod"/>
            </a:pPr>
            <a:r>
              <a:rPr lang="en-GB" sz="3600"/>
              <a:t>A block of material is in the shape of a cuboid. It has sides of length 3.0 cm, 4.5 cm and 6.0 cm, and a total mass of 0.405 kg. Find the density of the block. </a:t>
            </a:r>
            <a:endParaRPr sz="5400"/>
          </a:p>
        </p:txBody>
      </p:sp>
      <p:sp>
        <p:nvSpPr>
          <p:cNvPr id="97" name="Google Shape;97;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1" name="Shape 101"/>
        <p:cNvGrpSpPr/>
        <p:nvPr/>
      </p:nvGrpSpPr>
      <p:grpSpPr>
        <a:xfrm>
          <a:off x="0" y="0"/>
          <a:ext cx="0" cy="0"/>
          <a:chOff x="0" y="0"/>
          <a:chExt cx="0" cy="0"/>
        </a:xfrm>
      </p:grpSpPr>
      <p:sp>
        <p:nvSpPr>
          <p:cNvPr id="102" name="Google Shape;102;p17"/>
          <p:cNvSpPr txBox="1"/>
          <p:nvPr/>
        </p:nvSpPr>
        <p:spPr>
          <a:xfrm>
            <a:off x="914400" y="2863400"/>
            <a:ext cx="12448200" cy="38286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6000">
                <a:solidFill>
                  <a:schemeClr val="dk2"/>
                </a:solidFill>
                <a:latin typeface="Montserrat SemiBold"/>
                <a:ea typeface="Montserrat SemiBold"/>
                <a:cs typeface="Montserrat SemiBold"/>
                <a:sym typeface="Montserrat SemiBold"/>
              </a:rPr>
              <a:t>Answers</a:t>
            </a:r>
            <a:endParaRPr sz="6000">
              <a:solidFill>
                <a:schemeClr val="dk2"/>
              </a:solidFill>
              <a:latin typeface="Montserrat SemiBold"/>
              <a:ea typeface="Montserrat SemiBold"/>
              <a:cs typeface="Montserrat SemiBold"/>
              <a:sym typeface="Montserrat SemiBold"/>
            </a:endParaRPr>
          </a:p>
        </p:txBody>
      </p:sp>
      <p:sp>
        <p:nvSpPr>
          <p:cNvPr id="103" name="Google Shape;103;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FFFFFF"/>
              </a:solidFill>
              <a:latin typeface="Montserrat Medium"/>
              <a:ea typeface="Montserrat Medium"/>
              <a:cs typeface="Montserrat Medium"/>
              <a:sym typeface="Montserrat Medium"/>
            </a:endParaRPr>
          </a:p>
        </p:txBody>
      </p:sp>
      <p:sp>
        <p:nvSpPr>
          <p:cNvPr id="104" name="Google Shape;104;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8" name="Shape 108"/>
        <p:cNvGrpSpPr/>
        <p:nvPr/>
      </p:nvGrpSpPr>
      <p:grpSpPr>
        <a:xfrm>
          <a:off x="0" y="0"/>
          <a:ext cx="0" cy="0"/>
          <a:chOff x="0" y="0"/>
          <a:chExt cx="0" cy="0"/>
        </a:xfrm>
      </p:grpSpPr>
      <p:sp>
        <p:nvSpPr>
          <p:cNvPr id="109" name="Google Shape;109;p18"/>
          <p:cNvSpPr txBox="1"/>
          <p:nvPr>
            <p:ph type="title"/>
          </p:nvPr>
        </p:nvSpPr>
        <p:spPr>
          <a:xfrm>
            <a:off x="917950" y="100360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Exam question </a:t>
            </a:r>
            <a:endParaRPr/>
          </a:p>
        </p:txBody>
      </p:sp>
      <p:sp>
        <p:nvSpPr>
          <p:cNvPr id="110" name="Google Shape;110;p18"/>
          <p:cNvSpPr txBox="1"/>
          <p:nvPr>
            <p:ph idx="1" type="body"/>
          </p:nvPr>
        </p:nvSpPr>
        <p:spPr>
          <a:xfrm>
            <a:off x="917950" y="2519000"/>
            <a:ext cx="16452000" cy="63195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3600"/>
              <a:t>Review</a:t>
            </a:r>
            <a:endParaRPr sz="3600"/>
          </a:p>
          <a:p>
            <a:pPr indent="0" lvl="0" marL="0" rtl="0" algn="l">
              <a:lnSpc>
                <a:spcPct val="115000"/>
              </a:lnSpc>
              <a:spcBef>
                <a:spcPts val="0"/>
              </a:spcBef>
              <a:spcAft>
                <a:spcPts val="0"/>
              </a:spcAft>
              <a:buNone/>
            </a:pPr>
            <a:r>
              <a:t/>
            </a:r>
            <a:endParaRPr sz="3600"/>
          </a:p>
          <a:p>
            <a:pPr indent="-457200" lvl="0" marL="457200" rtl="0" algn="l">
              <a:lnSpc>
                <a:spcPct val="115000"/>
              </a:lnSpc>
              <a:spcBef>
                <a:spcPts val="0"/>
              </a:spcBef>
              <a:spcAft>
                <a:spcPts val="0"/>
              </a:spcAft>
              <a:buSzPts val="3600"/>
              <a:buChar char="●"/>
            </a:pPr>
            <a:r>
              <a:rPr lang="en-GB" sz="3600"/>
              <a:t>Volume of block = length X width X height</a:t>
            </a:r>
            <a:endParaRPr sz="3600"/>
          </a:p>
          <a:p>
            <a:pPr indent="-457200" lvl="0" marL="457200" rtl="0" algn="l">
              <a:lnSpc>
                <a:spcPct val="115000"/>
              </a:lnSpc>
              <a:spcBef>
                <a:spcPts val="0"/>
              </a:spcBef>
              <a:spcAft>
                <a:spcPts val="0"/>
              </a:spcAft>
              <a:buSzPts val="3600"/>
              <a:buChar char="●"/>
            </a:pPr>
            <a:r>
              <a:rPr lang="en-GB" sz="3600"/>
              <a:t>Volume of block = 3.0 X 4.5 X 6.0 = </a:t>
            </a:r>
            <a:r>
              <a:rPr b="1" lang="en-GB" sz="3600"/>
              <a:t>81</a:t>
            </a:r>
            <a:r>
              <a:rPr lang="en-GB" sz="3600"/>
              <a:t> </a:t>
            </a:r>
            <a:r>
              <a:rPr b="1" lang="en-GB" sz="3600"/>
              <a:t>cm</a:t>
            </a:r>
            <a:r>
              <a:rPr b="1" baseline="30000" lang="en-GB" sz="3600"/>
              <a:t>3             </a:t>
            </a:r>
            <a:r>
              <a:rPr lang="en-GB" sz="3600"/>
              <a:t>(1)</a:t>
            </a:r>
            <a:br>
              <a:rPr b="1" baseline="30000" lang="en-GB" sz="3600"/>
            </a:br>
            <a:endParaRPr b="1" sz="3600"/>
          </a:p>
          <a:p>
            <a:pPr indent="-457200" lvl="0" marL="457200" rtl="0" algn="l">
              <a:lnSpc>
                <a:spcPct val="115000"/>
              </a:lnSpc>
              <a:spcBef>
                <a:spcPts val="0"/>
              </a:spcBef>
              <a:spcAft>
                <a:spcPts val="0"/>
              </a:spcAft>
              <a:buSzPts val="3600"/>
              <a:buChar char="●"/>
            </a:pPr>
            <a:r>
              <a:rPr lang="en-GB" sz="3600"/>
              <a:t>Mass of block = 0.405 kg = </a:t>
            </a:r>
            <a:r>
              <a:rPr b="1" lang="en-GB" sz="3600"/>
              <a:t>405 </a:t>
            </a:r>
            <a:r>
              <a:rPr b="1" lang="en-GB" sz="3600"/>
              <a:t>g</a:t>
            </a:r>
            <a:r>
              <a:rPr lang="en-GB" sz="3600"/>
              <a:t>          (1)</a:t>
            </a:r>
            <a:br>
              <a:rPr lang="en-GB" sz="3600"/>
            </a:br>
            <a:endParaRPr sz="3600"/>
          </a:p>
          <a:p>
            <a:pPr indent="-457200" lvl="0" marL="457200" rtl="0" algn="l">
              <a:lnSpc>
                <a:spcPct val="115000"/>
              </a:lnSpc>
              <a:spcBef>
                <a:spcPts val="0"/>
              </a:spcBef>
              <a:spcAft>
                <a:spcPts val="0"/>
              </a:spcAft>
              <a:buSzPts val="3600"/>
              <a:buChar char="●"/>
            </a:pPr>
            <a:r>
              <a:rPr lang="en-GB" sz="3600"/>
              <a:t>Density of block = mass / volume</a:t>
            </a:r>
            <a:endParaRPr sz="3600"/>
          </a:p>
          <a:p>
            <a:pPr indent="-457200" lvl="0" marL="457200" rtl="0" algn="l">
              <a:lnSpc>
                <a:spcPct val="115000"/>
              </a:lnSpc>
              <a:spcBef>
                <a:spcPts val="0"/>
              </a:spcBef>
              <a:spcAft>
                <a:spcPts val="0"/>
              </a:spcAft>
              <a:buSzPts val="3600"/>
              <a:buChar char="●"/>
            </a:pPr>
            <a:r>
              <a:rPr lang="en-GB" sz="3600"/>
              <a:t>Density of block = 405 / 81 =</a:t>
            </a:r>
            <a:r>
              <a:rPr b="1" lang="en-GB" sz="3600"/>
              <a:t> 5 g/cm</a:t>
            </a:r>
            <a:r>
              <a:rPr b="1" baseline="30000" lang="en-GB" sz="3600"/>
              <a:t>3                   </a:t>
            </a:r>
            <a:r>
              <a:rPr lang="en-GB" sz="3600"/>
              <a:t>(1)</a:t>
            </a:r>
            <a:r>
              <a:rPr b="1" baseline="30000" lang="en-GB" sz="3600"/>
              <a:t>   </a:t>
            </a:r>
            <a:endParaRPr b="1" sz="3600"/>
          </a:p>
        </p:txBody>
      </p:sp>
      <p:sp>
        <p:nvSpPr>
          <p:cNvPr id="111" name="Google Shape;111;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5" name="Shape 115"/>
        <p:cNvGrpSpPr/>
        <p:nvPr/>
      </p:nvGrpSpPr>
      <p:grpSpPr>
        <a:xfrm>
          <a:off x="0" y="0"/>
          <a:ext cx="0" cy="0"/>
          <a:chOff x="0" y="0"/>
          <a:chExt cx="0" cy="0"/>
        </a:xfrm>
      </p:grpSpPr>
      <p:sp>
        <p:nvSpPr>
          <p:cNvPr id="116" name="Google Shape;116;p19"/>
          <p:cNvSpPr txBox="1"/>
          <p:nvPr/>
        </p:nvSpPr>
        <p:spPr>
          <a:xfrm>
            <a:off x="914400" y="2863400"/>
            <a:ext cx="12448200" cy="38286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6000">
                <a:solidFill>
                  <a:schemeClr val="dk2"/>
                </a:solidFill>
                <a:latin typeface="Montserrat SemiBold"/>
                <a:ea typeface="Montserrat SemiBold"/>
                <a:cs typeface="Montserrat SemiBold"/>
                <a:sym typeface="Montserrat SemiBold"/>
              </a:rPr>
              <a:t>In lesson questions </a:t>
            </a:r>
            <a:endParaRPr sz="6000">
              <a:solidFill>
                <a:schemeClr val="dk2"/>
              </a:solidFill>
              <a:latin typeface="Montserrat SemiBold"/>
              <a:ea typeface="Montserrat SemiBold"/>
              <a:cs typeface="Montserrat SemiBold"/>
              <a:sym typeface="Montserrat SemiBold"/>
            </a:endParaRPr>
          </a:p>
        </p:txBody>
      </p:sp>
      <p:sp>
        <p:nvSpPr>
          <p:cNvPr id="117" name="Google Shape;117;p19"/>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FFFFFF"/>
              </a:solidFill>
              <a:latin typeface="Montserrat Medium"/>
              <a:ea typeface="Montserrat Medium"/>
              <a:cs typeface="Montserrat Medium"/>
              <a:sym typeface="Montserrat Medium"/>
            </a:endParaRPr>
          </a:p>
        </p:txBody>
      </p:sp>
      <p:sp>
        <p:nvSpPr>
          <p:cNvPr id="118" name="Google Shape;118;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22" name="Shape 122"/>
        <p:cNvGrpSpPr/>
        <p:nvPr/>
      </p:nvGrpSpPr>
      <p:grpSpPr>
        <a:xfrm>
          <a:off x="0" y="0"/>
          <a:ext cx="0" cy="0"/>
          <a:chOff x="0" y="0"/>
          <a:chExt cx="0" cy="0"/>
        </a:xfrm>
      </p:grpSpPr>
      <p:sp>
        <p:nvSpPr>
          <p:cNvPr id="123" name="Google Shape;123;p20"/>
          <p:cNvSpPr txBox="1"/>
          <p:nvPr/>
        </p:nvSpPr>
        <p:spPr>
          <a:xfrm>
            <a:off x="2202050" y="2729900"/>
            <a:ext cx="15168000" cy="2106600"/>
          </a:xfrm>
          <a:prstGeom prst="rect">
            <a:avLst/>
          </a:prstGeom>
          <a:noFill/>
          <a:ln>
            <a:noFill/>
          </a:ln>
        </p:spPr>
        <p:txBody>
          <a:bodyPr anchorCtr="0" anchor="t" bIns="182850" lIns="182850" spcFirstLastPara="1" rIns="182850" wrap="square" tIns="182850">
            <a:noAutofit/>
          </a:bodyPr>
          <a:lstStyle/>
          <a:p>
            <a:pPr indent="0" lvl="0" marL="0" marR="736600" rtl="0" algn="l">
              <a:lnSpc>
                <a:spcPct val="115000"/>
              </a:lnSpc>
              <a:spcBef>
                <a:spcPts val="2400"/>
              </a:spcBef>
              <a:spcAft>
                <a:spcPts val="0"/>
              </a:spcAft>
              <a:buNone/>
            </a:pPr>
            <a:r>
              <a:t/>
            </a:r>
            <a:endParaRPr sz="2800">
              <a:solidFill>
                <a:srgbClr val="222222"/>
              </a:solidFill>
              <a:highlight>
                <a:srgbClr val="FFFFFF"/>
              </a:highlight>
              <a:latin typeface="Montserrat"/>
              <a:ea typeface="Montserrat"/>
              <a:cs typeface="Montserrat"/>
              <a:sym typeface="Montserrat"/>
            </a:endParaRPr>
          </a:p>
          <a:p>
            <a:pPr indent="0" lvl="0" marL="0" marR="736600" rtl="0" algn="l">
              <a:lnSpc>
                <a:spcPct val="115000"/>
              </a:lnSpc>
              <a:spcBef>
                <a:spcPts val="2400"/>
              </a:spcBef>
              <a:spcAft>
                <a:spcPts val="0"/>
              </a:spcAft>
              <a:buNone/>
            </a:pPr>
            <a:r>
              <a:rPr b="1" lang="en-GB" sz="2800">
                <a:solidFill>
                  <a:srgbClr val="222222"/>
                </a:solidFill>
                <a:highlight>
                  <a:srgbClr val="FFFFFF"/>
                </a:highlight>
                <a:latin typeface="Montserrat"/>
                <a:ea typeface="Montserrat"/>
                <a:cs typeface="Montserrat"/>
                <a:sym typeface="Montserrat"/>
              </a:rPr>
              <a:t>Describe the steps required to determine the density of a regular solid</a:t>
            </a:r>
            <a:r>
              <a:rPr lang="en-GB" sz="2800">
                <a:solidFill>
                  <a:srgbClr val="222222"/>
                </a:solidFill>
                <a:highlight>
                  <a:srgbClr val="FFFFFF"/>
                </a:highlight>
                <a:latin typeface="Montserrat"/>
                <a:ea typeface="Montserrat"/>
                <a:cs typeface="Montserrat"/>
                <a:sym typeface="Montserrat"/>
              </a:rPr>
              <a:t>  </a:t>
            </a:r>
            <a:r>
              <a:rPr b="1" lang="en-GB" sz="2800">
                <a:solidFill>
                  <a:srgbClr val="222222"/>
                </a:solidFill>
                <a:highlight>
                  <a:srgbClr val="FFFFFF"/>
                </a:highlight>
                <a:latin typeface="Montserrat"/>
                <a:ea typeface="Montserrat"/>
                <a:cs typeface="Montserrat"/>
                <a:sym typeface="Montserrat"/>
              </a:rPr>
              <a:t>(4)</a:t>
            </a:r>
            <a:endParaRPr b="1" sz="2800">
              <a:solidFill>
                <a:srgbClr val="222222"/>
              </a:solidFill>
              <a:highlight>
                <a:srgbClr val="FFFFFF"/>
              </a:highlight>
              <a:latin typeface="Montserrat"/>
              <a:ea typeface="Montserrat"/>
              <a:cs typeface="Montserrat"/>
              <a:sym typeface="Montserrat"/>
            </a:endParaRPr>
          </a:p>
          <a:p>
            <a:pPr indent="0" lvl="0" marL="0" marR="736600" rtl="0" algn="l">
              <a:lnSpc>
                <a:spcPct val="115000"/>
              </a:lnSpc>
              <a:spcBef>
                <a:spcPts val="2400"/>
              </a:spcBef>
              <a:spcAft>
                <a:spcPts val="0"/>
              </a:spcAft>
              <a:buNone/>
            </a:pPr>
            <a:r>
              <a:t/>
            </a:r>
            <a:endParaRPr b="1" sz="2800">
              <a:solidFill>
                <a:srgbClr val="222222"/>
              </a:solidFill>
              <a:highlight>
                <a:srgbClr val="FFFFFF"/>
              </a:highlight>
              <a:latin typeface="Montserrat"/>
              <a:ea typeface="Montserrat"/>
              <a:cs typeface="Montserrat"/>
              <a:sym typeface="Montserrat"/>
            </a:endParaRPr>
          </a:p>
        </p:txBody>
      </p:sp>
      <p:sp>
        <p:nvSpPr>
          <p:cNvPr id="124" name="Google Shape;124;p20"/>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25" name="Google Shape;125;p20"/>
          <p:cNvSpPr txBox="1"/>
          <p:nvPr/>
        </p:nvSpPr>
        <p:spPr>
          <a:xfrm>
            <a:off x="2430650" y="4861975"/>
            <a:ext cx="17876400" cy="4165500"/>
          </a:xfrm>
          <a:prstGeom prst="rect">
            <a:avLst/>
          </a:prstGeom>
          <a:noFill/>
          <a:ln>
            <a:noFill/>
          </a:ln>
        </p:spPr>
        <p:txBody>
          <a:bodyPr anchorCtr="0" anchor="t" bIns="91425" lIns="91425" spcFirstLastPara="1" rIns="91425" wrap="square" tIns="91425">
            <a:noAutofit/>
          </a:bodyPr>
          <a:lstStyle/>
          <a:p>
            <a:pPr indent="0" lvl="0" marL="0" marR="736600" rtl="0" algn="l">
              <a:lnSpc>
                <a:spcPct val="115000"/>
              </a:lnSpc>
              <a:spcBef>
                <a:spcPts val="0"/>
              </a:spcBef>
              <a:spcAft>
                <a:spcPts val="0"/>
              </a:spcAft>
              <a:buNone/>
            </a:pPr>
            <a:r>
              <a:rPr lang="en-GB" sz="2800">
                <a:solidFill>
                  <a:srgbClr val="434343"/>
                </a:solidFill>
                <a:latin typeface="Montserrat"/>
                <a:ea typeface="Montserrat"/>
                <a:cs typeface="Montserrat"/>
                <a:sym typeface="Montserrat"/>
              </a:rPr>
              <a:t>Points to consider:</a:t>
            </a:r>
            <a:endParaRPr sz="2800">
              <a:solidFill>
                <a:srgbClr val="434343"/>
              </a:solidFill>
              <a:latin typeface="Montserrat"/>
              <a:ea typeface="Montserrat"/>
              <a:cs typeface="Montserrat"/>
              <a:sym typeface="Montserrat"/>
            </a:endParaRPr>
          </a:p>
          <a:p>
            <a:pPr indent="-406400" lvl="0" marL="457200" marR="736600" rtl="0" algn="l">
              <a:lnSpc>
                <a:spcPct val="115000"/>
              </a:lnSpc>
              <a:spcBef>
                <a:spcPts val="0"/>
              </a:spcBef>
              <a:spcAft>
                <a:spcPts val="0"/>
              </a:spcAft>
              <a:buClr>
                <a:srgbClr val="434343"/>
              </a:buClr>
              <a:buSzPts val="2800"/>
              <a:buFont typeface="Montserrat"/>
              <a:buChar char="●"/>
            </a:pPr>
            <a:r>
              <a:rPr lang="en-GB" sz="2800">
                <a:solidFill>
                  <a:srgbClr val="434343"/>
                </a:solidFill>
                <a:latin typeface="Montserrat"/>
                <a:ea typeface="Montserrat"/>
                <a:cs typeface="Montserrat"/>
                <a:sym typeface="Montserrat"/>
              </a:rPr>
              <a:t>The equipment you will use?</a:t>
            </a:r>
            <a:endParaRPr sz="2800">
              <a:solidFill>
                <a:srgbClr val="434343"/>
              </a:solidFill>
              <a:latin typeface="Montserrat"/>
              <a:ea typeface="Montserrat"/>
              <a:cs typeface="Montserrat"/>
              <a:sym typeface="Montserrat"/>
            </a:endParaRPr>
          </a:p>
          <a:p>
            <a:pPr indent="-406400" lvl="0" marL="457200" marR="736600" rtl="0" algn="l">
              <a:lnSpc>
                <a:spcPct val="115000"/>
              </a:lnSpc>
              <a:spcBef>
                <a:spcPts val="0"/>
              </a:spcBef>
              <a:spcAft>
                <a:spcPts val="0"/>
              </a:spcAft>
              <a:buClr>
                <a:srgbClr val="434343"/>
              </a:buClr>
              <a:buSzPts val="2800"/>
              <a:buFont typeface="Montserrat"/>
              <a:buChar char="●"/>
            </a:pPr>
            <a:r>
              <a:rPr lang="en-GB" sz="2800">
                <a:solidFill>
                  <a:srgbClr val="434343"/>
                </a:solidFill>
                <a:latin typeface="Montserrat"/>
                <a:ea typeface="Montserrat"/>
                <a:cs typeface="Montserrat"/>
                <a:sym typeface="Montserrat"/>
              </a:rPr>
              <a:t>How you will measure the mass of the object.</a:t>
            </a:r>
            <a:endParaRPr sz="2800">
              <a:solidFill>
                <a:srgbClr val="434343"/>
              </a:solidFill>
              <a:latin typeface="Montserrat"/>
              <a:ea typeface="Montserrat"/>
              <a:cs typeface="Montserrat"/>
              <a:sym typeface="Montserrat"/>
            </a:endParaRPr>
          </a:p>
          <a:p>
            <a:pPr indent="-406400" lvl="0" marL="457200" marR="736600" rtl="0" algn="l">
              <a:lnSpc>
                <a:spcPct val="115000"/>
              </a:lnSpc>
              <a:spcBef>
                <a:spcPts val="0"/>
              </a:spcBef>
              <a:spcAft>
                <a:spcPts val="0"/>
              </a:spcAft>
              <a:buClr>
                <a:srgbClr val="434343"/>
              </a:buClr>
              <a:buSzPts val="2800"/>
              <a:buFont typeface="Montserrat"/>
              <a:buChar char="●"/>
            </a:pPr>
            <a:r>
              <a:rPr lang="en-GB" sz="2800">
                <a:solidFill>
                  <a:srgbClr val="434343"/>
                </a:solidFill>
                <a:latin typeface="Montserrat"/>
                <a:ea typeface="Montserrat"/>
                <a:cs typeface="Montserrat"/>
                <a:sym typeface="Montserrat"/>
              </a:rPr>
              <a:t>How will you measure </a:t>
            </a:r>
            <a:r>
              <a:rPr lang="en-GB" sz="2800">
                <a:solidFill>
                  <a:schemeClr val="dk2"/>
                </a:solidFill>
                <a:latin typeface="Montserrat"/>
                <a:ea typeface="Montserrat"/>
                <a:cs typeface="Montserrat"/>
                <a:sym typeface="Montserrat"/>
              </a:rPr>
              <a:t>the volume of the object?</a:t>
            </a:r>
            <a:endParaRPr sz="2800">
              <a:solidFill>
                <a:srgbClr val="434343"/>
              </a:solidFill>
              <a:latin typeface="Montserrat"/>
              <a:ea typeface="Montserrat"/>
              <a:cs typeface="Montserrat"/>
              <a:sym typeface="Montserrat"/>
            </a:endParaRPr>
          </a:p>
          <a:p>
            <a:pPr indent="-406400" lvl="0" marL="457200" marR="736600" rtl="0" algn="l">
              <a:lnSpc>
                <a:spcPct val="115000"/>
              </a:lnSpc>
              <a:spcBef>
                <a:spcPts val="0"/>
              </a:spcBef>
              <a:spcAft>
                <a:spcPts val="0"/>
              </a:spcAft>
              <a:buClr>
                <a:srgbClr val="434343"/>
              </a:buClr>
              <a:buSzPts val="2800"/>
              <a:buFont typeface="Montserrat"/>
              <a:buChar char="●"/>
            </a:pPr>
            <a:r>
              <a:rPr lang="en-GB" sz="2800">
                <a:solidFill>
                  <a:srgbClr val="434343"/>
                </a:solidFill>
                <a:latin typeface="Montserrat"/>
                <a:ea typeface="Montserrat"/>
                <a:cs typeface="Montserrat"/>
                <a:sym typeface="Montserrat"/>
              </a:rPr>
              <a:t>How will you calculate the density of the object?</a:t>
            </a:r>
            <a:endParaRPr sz="2800">
              <a:solidFill>
                <a:srgbClr val="434343"/>
              </a:solidFill>
              <a:latin typeface="Montserrat"/>
              <a:ea typeface="Montserrat"/>
              <a:cs typeface="Montserrat"/>
              <a:sym typeface="Montserrat"/>
            </a:endParaRPr>
          </a:p>
          <a:p>
            <a:pPr indent="0" lvl="0" marL="457200" marR="736600" rtl="0" algn="l">
              <a:lnSpc>
                <a:spcPct val="115000"/>
              </a:lnSpc>
              <a:spcBef>
                <a:spcPts val="0"/>
              </a:spcBef>
              <a:spcAft>
                <a:spcPts val="0"/>
              </a:spcAft>
              <a:buNone/>
            </a:pPr>
            <a:r>
              <a:t/>
            </a:r>
            <a:endParaRPr sz="2800">
              <a:solidFill>
                <a:srgbClr val="434343"/>
              </a:solidFill>
              <a:latin typeface="Montserrat"/>
              <a:ea typeface="Montserrat"/>
              <a:cs typeface="Montserrat"/>
              <a:sym typeface="Montserrat"/>
            </a:endParaRPr>
          </a:p>
        </p:txBody>
      </p:sp>
      <p:sp>
        <p:nvSpPr>
          <p:cNvPr id="126" name="Google Shape;126;p20"/>
          <p:cNvSpPr txBox="1"/>
          <p:nvPr>
            <p:ph type="title"/>
          </p:nvPr>
        </p:nvSpPr>
        <p:spPr>
          <a:xfrm>
            <a:off x="2430650" y="3004400"/>
            <a:ext cx="12162900" cy="943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Independent Practice</a:t>
            </a:r>
            <a:endParaRPr>
              <a:solidFill>
                <a:schemeClr val="dk2"/>
              </a:solidFill>
            </a:endParaRPr>
          </a:p>
        </p:txBody>
      </p:sp>
      <p:sp>
        <p:nvSpPr>
          <p:cNvPr id="127" name="Google Shape;127;p20"/>
          <p:cNvSpPr txBox="1"/>
          <p:nvPr/>
        </p:nvSpPr>
        <p:spPr>
          <a:xfrm>
            <a:off x="1066200" y="941213"/>
            <a:ext cx="16155600" cy="1377600"/>
          </a:xfrm>
          <a:prstGeom prst="rect">
            <a:avLst/>
          </a:prstGeom>
          <a:noFill/>
          <a:ln>
            <a:noFill/>
          </a:ln>
        </p:spPr>
        <p:txBody>
          <a:bodyPr anchorCtr="0" anchor="t" bIns="0" lIns="0" spcFirstLastPara="1" rIns="0" wrap="square" tIns="0">
            <a:noAutofit/>
          </a:bodyPr>
          <a:lstStyle/>
          <a:p>
            <a:pPr indent="0" lvl="0" marL="0" marR="0" rtl="0" algn="ctr">
              <a:lnSpc>
                <a:spcPct val="115000"/>
              </a:lnSpc>
              <a:spcBef>
                <a:spcPts val="0"/>
              </a:spcBef>
              <a:spcAft>
                <a:spcPts val="0"/>
              </a:spcAft>
              <a:buClr>
                <a:srgbClr val="000000"/>
              </a:buClr>
              <a:buSzPts val="12000"/>
              <a:buFont typeface="Arial"/>
              <a:buNone/>
            </a:pPr>
            <a:r>
              <a:rPr b="1" i="0" lang="en-GB" sz="6000" u="none" cap="none" strike="noStrike">
                <a:solidFill>
                  <a:schemeClr val="dk2"/>
                </a:solidFill>
                <a:latin typeface="Montserrat"/>
                <a:ea typeface="Montserrat"/>
                <a:cs typeface="Montserrat"/>
                <a:sym typeface="Montserrat"/>
              </a:rPr>
              <a:t>Pause the video to complete your task</a:t>
            </a:r>
            <a:endParaRPr b="1" i="0" sz="6000" u="none" cap="none" strike="noStrike">
              <a:solidFill>
                <a:schemeClr val="dk2"/>
              </a:solidFill>
              <a:latin typeface="Montserrat"/>
              <a:ea typeface="Montserrat"/>
              <a:cs typeface="Montserrat"/>
              <a:sym typeface="Montserrat"/>
            </a:endParaRPr>
          </a:p>
        </p:txBody>
      </p:sp>
      <p:sp>
        <p:nvSpPr>
          <p:cNvPr id="128" name="Google Shape;128;p20"/>
          <p:cNvSpPr txBox="1"/>
          <p:nvPr/>
        </p:nvSpPr>
        <p:spPr>
          <a:xfrm>
            <a:off x="550198" y="7888650"/>
            <a:ext cx="16671600" cy="1698000"/>
          </a:xfrm>
          <a:prstGeom prst="rect">
            <a:avLst/>
          </a:prstGeom>
          <a:noFill/>
          <a:ln>
            <a:noFill/>
          </a:ln>
        </p:spPr>
        <p:txBody>
          <a:bodyPr anchorCtr="0" anchor="t" bIns="0" lIns="0" spcFirstLastPara="1" rIns="0" wrap="square" tIns="0">
            <a:noAutofit/>
          </a:bodyPr>
          <a:lstStyle/>
          <a:p>
            <a:pPr indent="0" lvl="0" marL="0" marR="0" rtl="0" algn="ctr">
              <a:lnSpc>
                <a:spcPct val="115000"/>
              </a:lnSpc>
              <a:spcBef>
                <a:spcPts val="0"/>
              </a:spcBef>
              <a:spcAft>
                <a:spcPts val="0"/>
              </a:spcAft>
              <a:buClr>
                <a:srgbClr val="000000"/>
              </a:buClr>
              <a:buSzPts val="12000"/>
              <a:buFont typeface="Arial"/>
              <a:buNone/>
            </a:pPr>
            <a:r>
              <a:rPr b="1" lang="en-GB" sz="6000">
                <a:solidFill>
                  <a:schemeClr val="dk2"/>
                </a:solidFill>
                <a:latin typeface="Montserrat"/>
                <a:ea typeface="Montserrat"/>
                <a:cs typeface="Montserrat"/>
                <a:sym typeface="Montserrat"/>
              </a:rPr>
              <a:t>Resume once you’re finished</a:t>
            </a:r>
            <a:endParaRPr b="1" sz="6000">
              <a:solidFill>
                <a:schemeClr val="dk2"/>
              </a:solidFill>
              <a:latin typeface="Montserrat"/>
              <a:ea typeface="Montserrat"/>
              <a:cs typeface="Montserrat"/>
              <a:sym typeface="Montserrat"/>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gtEl>
                                        <p:attrNameLst>
                                          <p:attrName>style.visibility</p:attrName>
                                        </p:attrNameLst>
                                      </p:cBhvr>
                                      <p:to>
                                        <p:strVal val="visible"/>
                                      </p:to>
                                    </p:set>
                                    <p:animEffect filter="fade" transition="in">
                                      <p:cBhvr>
                                        <p:cTn dur="1000"/>
                                        <p:tgtEl>
                                          <p:spTgt spid="12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xEl>
                                              <p:pRg end="0" st="0"/>
                                            </p:txEl>
                                          </p:spTgt>
                                        </p:tgtEl>
                                        <p:attrNameLst>
                                          <p:attrName>style.visibility</p:attrName>
                                        </p:attrNameLst>
                                      </p:cBhvr>
                                      <p:to>
                                        <p:strVal val="visible"/>
                                      </p:to>
                                    </p:set>
                                    <p:animEffect filter="fade" transition="in">
                                      <p:cBhvr>
                                        <p:cTn dur="1000"/>
                                        <p:tgtEl>
                                          <p:spTgt spid="12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xEl>
                                              <p:pRg end="1" st="1"/>
                                            </p:txEl>
                                          </p:spTgt>
                                        </p:tgtEl>
                                        <p:attrNameLst>
                                          <p:attrName>style.visibility</p:attrName>
                                        </p:attrNameLst>
                                      </p:cBhvr>
                                      <p:to>
                                        <p:strVal val="visible"/>
                                      </p:to>
                                    </p:set>
                                    <p:animEffect filter="fade" transition="in">
                                      <p:cBhvr>
                                        <p:cTn dur="1000"/>
                                        <p:tgtEl>
                                          <p:spTgt spid="12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xEl>
                                              <p:pRg end="2" st="2"/>
                                            </p:txEl>
                                          </p:spTgt>
                                        </p:tgtEl>
                                        <p:attrNameLst>
                                          <p:attrName>style.visibility</p:attrName>
                                        </p:attrNameLst>
                                      </p:cBhvr>
                                      <p:to>
                                        <p:strVal val="visible"/>
                                      </p:to>
                                    </p:set>
                                    <p:animEffect filter="fade" transition="in">
                                      <p:cBhvr>
                                        <p:cTn dur="1000"/>
                                        <p:tgtEl>
                                          <p:spTgt spid="12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xEl>
                                              <p:pRg end="3" st="3"/>
                                            </p:txEl>
                                          </p:spTgt>
                                        </p:tgtEl>
                                        <p:attrNameLst>
                                          <p:attrName>style.visibility</p:attrName>
                                        </p:attrNameLst>
                                      </p:cBhvr>
                                      <p:to>
                                        <p:strVal val="visible"/>
                                      </p:to>
                                    </p:set>
                                    <p:animEffect filter="fade" transition="in">
                                      <p:cBhvr>
                                        <p:cTn dur="1000"/>
                                        <p:tgtEl>
                                          <p:spTgt spid="12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xEl>
                                              <p:pRg end="4" st="4"/>
                                            </p:txEl>
                                          </p:spTgt>
                                        </p:tgtEl>
                                        <p:attrNameLst>
                                          <p:attrName>style.visibility</p:attrName>
                                        </p:attrNameLst>
                                      </p:cBhvr>
                                      <p:to>
                                        <p:strVal val="visible"/>
                                      </p:to>
                                    </p:set>
                                    <p:animEffect filter="fade" transition="in">
                                      <p:cBhvr>
                                        <p:cTn dur="1000"/>
                                        <p:tgtEl>
                                          <p:spTgt spid="125">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xEl>
                                              <p:pRg end="5" st="5"/>
                                            </p:txEl>
                                          </p:spTgt>
                                        </p:tgtEl>
                                        <p:attrNameLst>
                                          <p:attrName>style.visibility</p:attrName>
                                        </p:attrNameLst>
                                      </p:cBhvr>
                                      <p:to>
                                        <p:strVal val="visible"/>
                                      </p:to>
                                    </p:set>
                                    <p:animEffect filter="fade" transition="in">
                                      <p:cBhvr>
                                        <p:cTn dur="1000"/>
                                        <p:tgtEl>
                                          <p:spTgt spid="125">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2" name="Shape 132"/>
        <p:cNvGrpSpPr/>
        <p:nvPr/>
      </p:nvGrpSpPr>
      <p:grpSpPr>
        <a:xfrm>
          <a:off x="0" y="0"/>
          <a:ext cx="0" cy="0"/>
          <a:chOff x="0" y="0"/>
          <a:chExt cx="0" cy="0"/>
        </a:xfrm>
      </p:grpSpPr>
      <p:sp>
        <p:nvSpPr>
          <p:cNvPr id="133" name="Google Shape;133;p21"/>
          <p:cNvSpPr txBox="1"/>
          <p:nvPr/>
        </p:nvSpPr>
        <p:spPr>
          <a:xfrm>
            <a:off x="2202050" y="2729900"/>
            <a:ext cx="15168000" cy="2106600"/>
          </a:xfrm>
          <a:prstGeom prst="rect">
            <a:avLst/>
          </a:prstGeom>
          <a:noFill/>
          <a:ln>
            <a:noFill/>
          </a:ln>
        </p:spPr>
        <p:txBody>
          <a:bodyPr anchorCtr="0" anchor="t" bIns="182850" lIns="182850" spcFirstLastPara="1" rIns="182850" wrap="square" tIns="182850">
            <a:noAutofit/>
          </a:bodyPr>
          <a:lstStyle/>
          <a:p>
            <a:pPr indent="0" lvl="0" marL="0" marR="736600" rtl="0" algn="l">
              <a:lnSpc>
                <a:spcPct val="115000"/>
              </a:lnSpc>
              <a:spcBef>
                <a:spcPts val="2400"/>
              </a:spcBef>
              <a:spcAft>
                <a:spcPts val="0"/>
              </a:spcAft>
              <a:buNone/>
            </a:pPr>
            <a:r>
              <a:t/>
            </a:r>
            <a:endParaRPr sz="2800">
              <a:solidFill>
                <a:srgbClr val="222222"/>
              </a:solidFill>
              <a:highlight>
                <a:srgbClr val="FFFFFF"/>
              </a:highlight>
              <a:latin typeface="Montserrat"/>
              <a:ea typeface="Montserrat"/>
              <a:cs typeface="Montserrat"/>
              <a:sym typeface="Montserrat"/>
            </a:endParaRPr>
          </a:p>
          <a:p>
            <a:pPr indent="0" lvl="0" marL="0" marR="736600" rtl="0" algn="l">
              <a:lnSpc>
                <a:spcPct val="115000"/>
              </a:lnSpc>
              <a:spcBef>
                <a:spcPts val="2400"/>
              </a:spcBef>
              <a:spcAft>
                <a:spcPts val="0"/>
              </a:spcAft>
              <a:buNone/>
            </a:pPr>
            <a:r>
              <a:rPr b="1" lang="en-GB" sz="2800">
                <a:solidFill>
                  <a:srgbClr val="222222"/>
                </a:solidFill>
                <a:highlight>
                  <a:srgbClr val="FFFFFF"/>
                </a:highlight>
                <a:latin typeface="Montserrat"/>
                <a:ea typeface="Montserrat"/>
                <a:cs typeface="Montserrat"/>
                <a:sym typeface="Montserrat"/>
              </a:rPr>
              <a:t>Describe the steps required to determine the density of an irregular solid</a:t>
            </a:r>
            <a:r>
              <a:rPr lang="en-GB" sz="2800">
                <a:solidFill>
                  <a:srgbClr val="222222"/>
                </a:solidFill>
                <a:highlight>
                  <a:srgbClr val="FFFFFF"/>
                </a:highlight>
                <a:latin typeface="Montserrat"/>
                <a:ea typeface="Montserrat"/>
                <a:cs typeface="Montserrat"/>
                <a:sym typeface="Montserrat"/>
              </a:rPr>
              <a:t>  </a:t>
            </a:r>
            <a:r>
              <a:rPr b="1" lang="en-GB" sz="2800">
                <a:solidFill>
                  <a:srgbClr val="222222"/>
                </a:solidFill>
                <a:highlight>
                  <a:srgbClr val="FFFFFF"/>
                </a:highlight>
                <a:latin typeface="Montserrat"/>
                <a:ea typeface="Montserrat"/>
                <a:cs typeface="Montserrat"/>
                <a:sym typeface="Montserrat"/>
              </a:rPr>
              <a:t>(4)</a:t>
            </a:r>
            <a:endParaRPr b="1" sz="2800">
              <a:solidFill>
                <a:srgbClr val="222222"/>
              </a:solidFill>
              <a:highlight>
                <a:srgbClr val="FFFFFF"/>
              </a:highlight>
              <a:latin typeface="Montserrat"/>
              <a:ea typeface="Montserrat"/>
              <a:cs typeface="Montserrat"/>
              <a:sym typeface="Montserrat"/>
            </a:endParaRPr>
          </a:p>
          <a:p>
            <a:pPr indent="0" lvl="0" marL="0" marR="736600" rtl="0" algn="l">
              <a:lnSpc>
                <a:spcPct val="115000"/>
              </a:lnSpc>
              <a:spcBef>
                <a:spcPts val="2400"/>
              </a:spcBef>
              <a:spcAft>
                <a:spcPts val="0"/>
              </a:spcAft>
              <a:buNone/>
            </a:pPr>
            <a:r>
              <a:t/>
            </a:r>
            <a:endParaRPr b="1" sz="2800">
              <a:solidFill>
                <a:srgbClr val="222222"/>
              </a:solidFill>
              <a:highlight>
                <a:srgbClr val="FFFFFF"/>
              </a:highlight>
              <a:latin typeface="Montserrat"/>
              <a:ea typeface="Montserrat"/>
              <a:cs typeface="Montserrat"/>
              <a:sym typeface="Montserrat"/>
            </a:endParaRPr>
          </a:p>
        </p:txBody>
      </p:sp>
      <p:sp>
        <p:nvSpPr>
          <p:cNvPr id="134" name="Google Shape;134;p21"/>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35" name="Google Shape;135;p21"/>
          <p:cNvSpPr txBox="1"/>
          <p:nvPr/>
        </p:nvSpPr>
        <p:spPr>
          <a:xfrm>
            <a:off x="2430650" y="5242975"/>
            <a:ext cx="17876400" cy="4165500"/>
          </a:xfrm>
          <a:prstGeom prst="rect">
            <a:avLst/>
          </a:prstGeom>
          <a:noFill/>
          <a:ln>
            <a:noFill/>
          </a:ln>
        </p:spPr>
        <p:txBody>
          <a:bodyPr anchorCtr="0" anchor="t" bIns="91425" lIns="91425" spcFirstLastPara="1" rIns="91425" wrap="square" tIns="91425">
            <a:noAutofit/>
          </a:bodyPr>
          <a:lstStyle/>
          <a:p>
            <a:pPr indent="0" lvl="0" marL="0" marR="736600" rtl="0" algn="l">
              <a:lnSpc>
                <a:spcPct val="115000"/>
              </a:lnSpc>
              <a:spcBef>
                <a:spcPts val="0"/>
              </a:spcBef>
              <a:spcAft>
                <a:spcPts val="0"/>
              </a:spcAft>
              <a:buNone/>
            </a:pPr>
            <a:r>
              <a:rPr lang="en-GB" sz="2800">
                <a:solidFill>
                  <a:srgbClr val="434343"/>
                </a:solidFill>
                <a:latin typeface="Montserrat"/>
                <a:ea typeface="Montserrat"/>
                <a:cs typeface="Montserrat"/>
                <a:sym typeface="Montserrat"/>
              </a:rPr>
              <a:t>Points to consider:</a:t>
            </a:r>
            <a:endParaRPr sz="2800">
              <a:solidFill>
                <a:srgbClr val="434343"/>
              </a:solidFill>
              <a:latin typeface="Montserrat"/>
              <a:ea typeface="Montserrat"/>
              <a:cs typeface="Montserrat"/>
              <a:sym typeface="Montserrat"/>
            </a:endParaRPr>
          </a:p>
          <a:p>
            <a:pPr indent="-406400" lvl="0" marL="457200" marR="736600" rtl="0" algn="l">
              <a:lnSpc>
                <a:spcPct val="115000"/>
              </a:lnSpc>
              <a:spcBef>
                <a:spcPts val="0"/>
              </a:spcBef>
              <a:spcAft>
                <a:spcPts val="0"/>
              </a:spcAft>
              <a:buClr>
                <a:srgbClr val="434343"/>
              </a:buClr>
              <a:buSzPts val="2800"/>
              <a:buFont typeface="Montserrat"/>
              <a:buChar char="●"/>
            </a:pPr>
            <a:r>
              <a:rPr lang="en-GB" sz="2800">
                <a:solidFill>
                  <a:srgbClr val="434343"/>
                </a:solidFill>
                <a:latin typeface="Montserrat"/>
                <a:ea typeface="Montserrat"/>
                <a:cs typeface="Montserrat"/>
                <a:sym typeface="Montserrat"/>
              </a:rPr>
              <a:t>The equipment you will use?</a:t>
            </a:r>
            <a:endParaRPr sz="2800">
              <a:solidFill>
                <a:srgbClr val="434343"/>
              </a:solidFill>
              <a:latin typeface="Montserrat"/>
              <a:ea typeface="Montserrat"/>
              <a:cs typeface="Montserrat"/>
              <a:sym typeface="Montserrat"/>
            </a:endParaRPr>
          </a:p>
          <a:p>
            <a:pPr indent="-406400" lvl="0" marL="457200" marR="736600" rtl="0" algn="l">
              <a:lnSpc>
                <a:spcPct val="115000"/>
              </a:lnSpc>
              <a:spcBef>
                <a:spcPts val="0"/>
              </a:spcBef>
              <a:spcAft>
                <a:spcPts val="0"/>
              </a:spcAft>
              <a:buClr>
                <a:srgbClr val="434343"/>
              </a:buClr>
              <a:buSzPts val="2800"/>
              <a:buFont typeface="Montserrat"/>
              <a:buChar char="●"/>
            </a:pPr>
            <a:r>
              <a:rPr lang="en-GB" sz="2800">
                <a:solidFill>
                  <a:srgbClr val="434343"/>
                </a:solidFill>
                <a:latin typeface="Montserrat"/>
                <a:ea typeface="Montserrat"/>
                <a:cs typeface="Montserrat"/>
                <a:sym typeface="Montserrat"/>
              </a:rPr>
              <a:t>How you will measure the mass of the object.</a:t>
            </a:r>
            <a:endParaRPr sz="2800">
              <a:solidFill>
                <a:srgbClr val="434343"/>
              </a:solidFill>
              <a:latin typeface="Montserrat"/>
              <a:ea typeface="Montserrat"/>
              <a:cs typeface="Montserrat"/>
              <a:sym typeface="Montserrat"/>
            </a:endParaRPr>
          </a:p>
          <a:p>
            <a:pPr indent="-406400" lvl="0" marL="457200" marR="736600" rtl="0" algn="l">
              <a:lnSpc>
                <a:spcPct val="115000"/>
              </a:lnSpc>
              <a:spcBef>
                <a:spcPts val="0"/>
              </a:spcBef>
              <a:spcAft>
                <a:spcPts val="0"/>
              </a:spcAft>
              <a:buClr>
                <a:srgbClr val="434343"/>
              </a:buClr>
              <a:buSzPts val="2800"/>
              <a:buFont typeface="Montserrat"/>
              <a:buChar char="●"/>
            </a:pPr>
            <a:r>
              <a:rPr lang="en-GB" sz="2800">
                <a:solidFill>
                  <a:srgbClr val="434343"/>
                </a:solidFill>
                <a:latin typeface="Montserrat"/>
                <a:ea typeface="Montserrat"/>
                <a:cs typeface="Montserrat"/>
                <a:sym typeface="Montserrat"/>
              </a:rPr>
              <a:t>How will you measure </a:t>
            </a:r>
            <a:r>
              <a:rPr lang="en-GB" sz="2800">
                <a:solidFill>
                  <a:schemeClr val="dk2"/>
                </a:solidFill>
                <a:latin typeface="Montserrat"/>
                <a:ea typeface="Montserrat"/>
                <a:cs typeface="Montserrat"/>
                <a:sym typeface="Montserrat"/>
              </a:rPr>
              <a:t>the volume of the object?</a:t>
            </a:r>
            <a:endParaRPr sz="2800">
              <a:solidFill>
                <a:srgbClr val="434343"/>
              </a:solidFill>
              <a:latin typeface="Montserrat"/>
              <a:ea typeface="Montserrat"/>
              <a:cs typeface="Montserrat"/>
              <a:sym typeface="Montserrat"/>
            </a:endParaRPr>
          </a:p>
          <a:p>
            <a:pPr indent="-406400" lvl="0" marL="457200" marR="736600" rtl="0" algn="l">
              <a:lnSpc>
                <a:spcPct val="115000"/>
              </a:lnSpc>
              <a:spcBef>
                <a:spcPts val="0"/>
              </a:spcBef>
              <a:spcAft>
                <a:spcPts val="0"/>
              </a:spcAft>
              <a:buClr>
                <a:srgbClr val="434343"/>
              </a:buClr>
              <a:buSzPts val="2800"/>
              <a:buFont typeface="Montserrat"/>
              <a:buChar char="●"/>
            </a:pPr>
            <a:r>
              <a:rPr lang="en-GB" sz="2800">
                <a:solidFill>
                  <a:srgbClr val="434343"/>
                </a:solidFill>
                <a:latin typeface="Montserrat"/>
                <a:ea typeface="Montserrat"/>
                <a:cs typeface="Montserrat"/>
                <a:sym typeface="Montserrat"/>
              </a:rPr>
              <a:t>How will you calculate the density of the object?</a:t>
            </a:r>
            <a:endParaRPr sz="2800">
              <a:solidFill>
                <a:srgbClr val="434343"/>
              </a:solidFill>
              <a:latin typeface="Montserrat"/>
              <a:ea typeface="Montserrat"/>
              <a:cs typeface="Montserrat"/>
              <a:sym typeface="Montserrat"/>
            </a:endParaRPr>
          </a:p>
          <a:p>
            <a:pPr indent="0" lvl="0" marL="457200" marR="736600" rtl="0" algn="l">
              <a:lnSpc>
                <a:spcPct val="115000"/>
              </a:lnSpc>
              <a:spcBef>
                <a:spcPts val="0"/>
              </a:spcBef>
              <a:spcAft>
                <a:spcPts val="0"/>
              </a:spcAft>
              <a:buNone/>
            </a:pPr>
            <a:r>
              <a:t/>
            </a:r>
            <a:endParaRPr sz="2800">
              <a:solidFill>
                <a:srgbClr val="434343"/>
              </a:solidFill>
              <a:latin typeface="Montserrat"/>
              <a:ea typeface="Montserrat"/>
              <a:cs typeface="Montserrat"/>
              <a:sym typeface="Montserrat"/>
            </a:endParaRPr>
          </a:p>
        </p:txBody>
      </p:sp>
      <p:sp>
        <p:nvSpPr>
          <p:cNvPr id="136" name="Google Shape;136;p21"/>
          <p:cNvSpPr txBox="1"/>
          <p:nvPr>
            <p:ph type="title"/>
          </p:nvPr>
        </p:nvSpPr>
        <p:spPr>
          <a:xfrm>
            <a:off x="2430650" y="3004400"/>
            <a:ext cx="12162900" cy="943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Independent Practice</a:t>
            </a:r>
            <a:endParaRPr>
              <a:solidFill>
                <a:schemeClr val="dk2"/>
              </a:solidFill>
            </a:endParaRPr>
          </a:p>
        </p:txBody>
      </p:sp>
      <p:sp>
        <p:nvSpPr>
          <p:cNvPr id="137" name="Google Shape;137;p21"/>
          <p:cNvSpPr txBox="1"/>
          <p:nvPr/>
        </p:nvSpPr>
        <p:spPr>
          <a:xfrm>
            <a:off x="1066200" y="941213"/>
            <a:ext cx="16155600" cy="1377600"/>
          </a:xfrm>
          <a:prstGeom prst="rect">
            <a:avLst/>
          </a:prstGeom>
          <a:noFill/>
          <a:ln>
            <a:noFill/>
          </a:ln>
        </p:spPr>
        <p:txBody>
          <a:bodyPr anchorCtr="0" anchor="t" bIns="0" lIns="0" spcFirstLastPara="1" rIns="0" wrap="square" tIns="0">
            <a:noAutofit/>
          </a:bodyPr>
          <a:lstStyle/>
          <a:p>
            <a:pPr indent="0" lvl="0" marL="0" marR="0" rtl="0" algn="ctr">
              <a:lnSpc>
                <a:spcPct val="115000"/>
              </a:lnSpc>
              <a:spcBef>
                <a:spcPts val="0"/>
              </a:spcBef>
              <a:spcAft>
                <a:spcPts val="0"/>
              </a:spcAft>
              <a:buClr>
                <a:srgbClr val="000000"/>
              </a:buClr>
              <a:buSzPts val="12000"/>
              <a:buFont typeface="Arial"/>
              <a:buNone/>
            </a:pPr>
            <a:r>
              <a:rPr b="1" i="0" lang="en-GB" sz="6000" u="none" cap="none" strike="noStrike">
                <a:solidFill>
                  <a:schemeClr val="dk2"/>
                </a:solidFill>
                <a:latin typeface="Montserrat"/>
                <a:ea typeface="Montserrat"/>
                <a:cs typeface="Montserrat"/>
                <a:sym typeface="Montserrat"/>
              </a:rPr>
              <a:t>Pause the video to complete your task</a:t>
            </a:r>
            <a:endParaRPr b="1" i="0" sz="6000" u="none" cap="none" strike="noStrike">
              <a:solidFill>
                <a:schemeClr val="dk2"/>
              </a:solidFill>
              <a:latin typeface="Montserrat"/>
              <a:ea typeface="Montserrat"/>
              <a:cs typeface="Montserrat"/>
              <a:sym typeface="Montserrat"/>
            </a:endParaRPr>
          </a:p>
        </p:txBody>
      </p:sp>
      <p:sp>
        <p:nvSpPr>
          <p:cNvPr id="138" name="Google Shape;138;p21"/>
          <p:cNvSpPr txBox="1"/>
          <p:nvPr/>
        </p:nvSpPr>
        <p:spPr>
          <a:xfrm>
            <a:off x="484198" y="7888650"/>
            <a:ext cx="16671600" cy="1698000"/>
          </a:xfrm>
          <a:prstGeom prst="rect">
            <a:avLst/>
          </a:prstGeom>
          <a:noFill/>
          <a:ln>
            <a:noFill/>
          </a:ln>
        </p:spPr>
        <p:txBody>
          <a:bodyPr anchorCtr="0" anchor="t" bIns="0" lIns="0" spcFirstLastPara="1" rIns="0" wrap="square" tIns="0">
            <a:noAutofit/>
          </a:bodyPr>
          <a:lstStyle/>
          <a:p>
            <a:pPr indent="0" lvl="0" marL="0" marR="0" rtl="0" algn="ctr">
              <a:lnSpc>
                <a:spcPct val="115000"/>
              </a:lnSpc>
              <a:spcBef>
                <a:spcPts val="0"/>
              </a:spcBef>
              <a:spcAft>
                <a:spcPts val="0"/>
              </a:spcAft>
              <a:buClr>
                <a:srgbClr val="000000"/>
              </a:buClr>
              <a:buSzPts val="12000"/>
              <a:buFont typeface="Arial"/>
              <a:buNone/>
            </a:pPr>
            <a:r>
              <a:rPr b="1" lang="en-GB" sz="6000">
                <a:solidFill>
                  <a:schemeClr val="dk2"/>
                </a:solidFill>
                <a:latin typeface="Montserrat"/>
                <a:ea typeface="Montserrat"/>
                <a:cs typeface="Montserrat"/>
                <a:sym typeface="Montserrat"/>
              </a:rPr>
              <a:t>Resume once you’re finished</a:t>
            </a:r>
            <a:endParaRPr b="1" sz="6000">
              <a:solidFill>
                <a:schemeClr val="dk2"/>
              </a:solidFill>
              <a:latin typeface="Montserrat"/>
              <a:ea typeface="Montserrat"/>
              <a:cs typeface="Montserrat"/>
              <a:sym typeface="Montserrat"/>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5"/>
                                        </p:tgtEl>
                                        <p:attrNameLst>
                                          <p:attrName>style.visibility</p:attrName>
                                        </p:attrNameLst>
                                      </p:cBhvr>
                                      <p:to>
                                        <p:strVal val="visible"/>
                                      </p:to>
                                    </p:set>
                                    <p:animEffect filter="fade" transition="in">
                                      <p:cBhvr>
                                        <p:cTn dur="1000"/>
                                        <p:tgtEl>
                                          <p:spTgt spid="13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5">
                                            <p:txEl>
                                              <p:pRg end="0" st="0"/>
                                            </p:txEl>
                                          </p:spTgt>
                                        </p:tgtEl>
                                        <p:attrNameLst>
                                          <p:attrName>style.visibility</p:attrName>
                                        </p:attrNameLst>
                                      </p:cBhvr>
                                      <p:to>
                                        <p:strVal val="visible"/>
                                      </p:to>
                                    </p:set>
                                    <p:animEffect filter="fade" transition="in">
                                      <p:cBhvr>
                                        <p:cTn dur="1000"/>
                                        <p:tgtEl>
                                          <p:spTgt spid="13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5">
                                            <p:txEl>
                                              <p:pRg end="1" st="1"/>
                                            </p:txEl>
                                          </p:spTgt>
                                        </p:tgtEl>
                                        <p:attrNameLst>
                                          <p:attrName>style.visibility</p:attrName>
                                        </p:attrNameLst>
                                      </p:cBhvr>
                                      <p:to>
                                        <p:strVal val="visible"/>
                                      </p:to>
                                    </p:set>
                                    <p:animEffect filter="fade" transition="in">
                                      <p:cBhvr>
                                        <p:cTn dur="1000"/>
                                        <p:tgtEl>
                                          <p:spTgt spid="13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5">
                                            <p:txEl>
                                              <p:pRg end="2" st="2"/>
                                            </p:txEl>
                                          </p:spTgt>
                                        </p:tgtEl>
                                        <p:attrNameLst>
                                          <p:attrName>style.visibility</p:attrName>
                                        </p:attrNameLst>
                                      </p:cBhvr>
                                      <p:to>
                                        <p:strVal val="visible"/>
                                      </p:to>
                                    </p:set>
                                    <p:animEffect filter="fade" transition="in">
                                      <p:cBhvr>
                                        <p:cTn dur="1000"/>
                                        <p:tgtEl>
                                          <p:spTgt spid="13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5">
                                            <p:txEl>
                                              <p:pRg end="3" st="3"/>
                                            </p:txEl>
                                          </p:spTgt>
                                        </p:tgtEl>
                                        <p:attrNameLst>
                                          <p:attrName>style.visibility</p:attrName>
                                        </p:attrNameLst>
                                      </p:cBhvr>
                                      <p:to>
                                        <p:strVal val="visible"/>
                                      </p:to>
                                    </p:set>
                                    <p:animEffect filter="fade" transition="in">
                                      <p:cBhvr>
                                        <p:cTn dur="1000"/>
                                        <p:tgtEl>
                                          <p:spTgt spid="13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5">
                                            <p:txEl>
                                              <p:pRg end="4" st="4"/>
                                            </p:txEl>
                                          </p:spTgt>
                                        </p:tgtEl>
                                        <p:attrNameLst>
                                          <p:attrName>style.visibility</p:attrName>
                                        </p:attrNameLst>
                                      </p:cBhvr>
                                      <p:to>
                                        <p:strVal val="visible"/>
                                      </p:to>
                                    </p:set>
                                    <p:animEffect filter="fade" transition="in">
                                      <p:cBhvr>
                                        <p:cTn dur="1000"/>
                                        <p:tgtEl>
                                          <p:spTgt spid="135">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5">
                                            <p:txEl>
                                              <p:pRg end="5" st="5"/>
                                            </p:txEl>
                                          </p:spTgt>
                                        </p:tgtEl>
                                        <p:attrNameLst>
                                          <p:attrName>style.visibility</p:attrName>
                                        </p:attrNameLst>
                                      </p:cBhvr>
                                      <p:to>
                                        <p:strVal val="visible"/>
                                      </p:to>
                                    </p:set>
                                    <p:animEffect filter="fade" transition="in">
                                      <p:cBhvr>
                                        <p:cTn dur="1000"/>
                                        <p:tgtEl>
                                          <p:spTgt spid="135">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2" name="Shape 142"/>
        <p:cNvGrpSpPr/>
        <p:nvPr/>
      </p:nvGrpSpPr>
      <p:grpSpPr>
        <a:xfrm>
          <a:off x="0" y="0"/>
          <a:ext cx="0" cy="0"/>
          <a:chOff x="0" y="0"/>
          <a:chExt cx="0" cy="0"/>
        </a:xfrm>
      </p:grpSpPr>
      <p:sp>
        <p:nvSpPr>
          <p:cNvPr id="143" name="Google Shape;143;p22"/>
          <p:cNvSpPr txBox="1"/>
          <p:nvPr>
            <p:ph type="title"/>
          </p:nvPr>
        </p:nvSpPr>
        <p:spPr>
          <a:xfrm>
            <a:off x="2594350" y="1822600"/>
            <a:ext cx="111858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Applying to an exam question</a:t>
            </a:r>
            <a:endParaRPr/>
          </a:p>
        </p:txBody>
      </p:sp>
      <p:sp>
        <p:nvSpPr>
          <p:cNvPr id="144" name="Google Shape;144;p22"/>
          <p:cNvSpPr txBox="1"/>
          <p:nvPr>
            <p:ph idx="1" type="body"/>
          </p:nvPr>
        </p:nvSpPr>
        <p:spPr>
          <a:xfrm>
            <a:off x="2670550" y="2876300"/>
            <a:ext cx="13638300" cy="5962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Below is a picture of an irregular solid  object. A student wants to find the density of the object.  </a:t>
            </a:r>
            <a:endParaRPr/>
          </a:p>
          <a:p>
            <a:pPr indent="0" lvl="0" marL="0" rtl="0" algn="l">
              <a:spcBef>
                <a:spcPts val="2000"/>
              </a:spcBef>
              <a:spcAft>
                <a:spcPts val="0"/>
              </a:spcAft>
              <a:buNone/>
            </a:pPr>
            <a:r>
              <a:t/>
            </a:r>
            <a:endParaRPr/>
          </a:p>
          <a:p>
            <a:pPr indent="0" lvl="0" marL="0" rtl="0" algn="l">
              <a:spcBef>
                <a:spcPts val="2000"/>
              </a:spcBef>
              <a:spcAft>
                <a:spcPts val="0"/>
              </a:spcAft>
              <a:buNone/>
            </a:pPr>
            <a:r>
              <a:t/>
            </a:r>
            <a:endParaRPr/>
          </a:p>
          <a:p>
            <a:pPr indent="0" lvl="0" marL="0" rtl="0" algn="l">
              <a:spcBef>
                <a:spcPts val="2000"/>
              </a:spcBef>
              <a:spcAft>
                <a:spcPts val="2000"/>
              </a:spcAft>
              <a:buNone/>
            </a:pPr>
            <a:r>
              <a:rPr lang="en-GB"/>
              <a:t>Plan an experiment that would allow the student to determine the density of the object.					</a:t>
            </a:r>
            <a:r>
              <a:rPr b="1" lang="en-GB"/>
              <a:t>(6)</a:t>
            </a:r>
            <a:endParaRPr b="1"/>
          </a:p>
        </p:txBody>
      </p:sp>
      <p:sp>
        <p:nvSpPr>
          <p:cNvPr id="145" name="Google Shape;145;p22"/>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46" name="Google Shape;146;p22"/>
          <p:cNvSpPr txBox="1"/>
          <p:nvPr/>
        </p:nvSpPr>
        <p:spPr>
          <a:xfrm>
            <a:off x="2799100" y="5430400"/>
            <a:ext cx="9106200" cy="300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22"/>
          <p:cNvSpPr txBox="1"/>
          <p:nvPr/>
        </p:nvSpPr>
        <p:spPr>
          <a:xfrm>
            <a:off x="1294800" y="560213"/>
            <a:ext cx="16155600" cy="1377600"/>
          </a:xfrm>
          <a:prstGeom prst="rect">
            <a:avLst/>
          </a:prstGeom>
          <a:noFill/>
          <a:ln>
            <a:noFill/>
          </a:ln>
        </p:spPr>
        <p:txBody>
          <a:bodyPr anchorCtr="0" anchor="t" bIns="0" lIns="0" spcFirstLastPara="1" rIns="0" wrap="square" tIns="0">
            <a:noAutofit/>
          </a:bodyPr>
          <a:lstStyle/>
          <a:p>
            <a:pPr indent="0" lvl="0" marL="0" marR="0" rtl="0" algn="ctr">
              <a:lnSpc>
                <a:spcPct val="115000"/>
              </a:lnSpc>
              <a:spcBef>
                <a:spcPts val="0"/>
              </a:spcBef>
              <a:spcAft>
                <a:spcPts val="0"/>
              </a:spcAft>
              <a:buClr>
                <a:srgbClr val="000000"/>
              </a:buClr>
              <a:buSzPts val="12000"/>
              <a:buFont typeface="Arial"/>
              <a:buNone/>
            </a:pPr>
            <a:r>
              <a:rPr b="1" i="0" lang="en-GB" sz="6000" u="none" cap="none" strike="noStrike">
                <a:solidFill>
                  <a:schemeClr val="dk2"/>
                </a:solidFill>
                <a:latin typeface="Montserrat"/>
                <a:ea typeface="Montserrat"/>
                <a:cs typeface="Montserrat"/>
                <a:sym typeface="Montserrat"/>
              </a:rPr>
              <a:t>Pause the video to complete your task</a:t>
            </a:r>
            <a:endParaRPr b="1" i="0" sz="6000" u="none" cap="none" strike="noStrike">
              <a:solidFill>
                <a:schemeClr val="dk2"/>
              </a:solidFill>
              <a:latin typeface="Montserrat"/>
              <a:ea typeface="Montserrat"/>
              <a:cs typeface="Montserrat"/>
              <a:sym typeface="Montserrat"/>
            </a:endParaRPr>
          </a:p>
        </p:txBody>
      </p:sp>
      <p:sp>
        <p:nvSpPr>
          <p:cNvPr id="148" name="Google Shape;148;p22"/>
          <p:cNvSpPr txBox="1"/>
          <p:nvPr/>
        </p:nvSpPr>
        <p:spPr>
          <a:xfrm>
            <a:off x="698348" y="7709875"/>
            <a:ext cx="16671600" cy="1698000"/>
          </a:xfrm>
          <a:prstGeom prst="rect">
            <a:avLst/>
          </a:prstGeom>
          <a:noFill/>
          <a:ln>
            <a:noFill/>
          </a:ln>
        </p:spPr>
        <p:txBody>
          <a:bodyPr anchorCtr="0" anchor="t" bIns="0" lIns="0" spcFirstLastPara="1" rIns="0" wrap="square" tIns="0">
            <a:noAutofit/>
          </a:bodyPr>
          <a:lstStyle/>
          <a:p>
            <a:pPr indent="0" lvl="0" marL="0" marR="0" rtl="0" algn="ctr">
              <a:lnSpc>
                <a:spcPct val="115000"/>
              </a:lnSpc>
              <a:spcBef>
                <a:spcPts val="0"/>
              </a:spcBef>
              <a:spcAft>
                <a:spcPts val="0"/>
              </a:spcAft>
              <a:buClr>
                <a:srgbClr val="000000"/>
              </a:buClr>
              <a:buSzPts val="12000"/>
              <a:buFont typeface="Arial"/>
              <a:buNone/>
            </a:pPr>
            <a:r>
              <a:rPr b="1" lang="en-GB" sz="6000">
                <a:solidFill>
                  <a:schemeClr val="dk2"/>
                </a:solidFill>
                <a:latin typeface="Montserrat"/>
                <a:ea typeface="Montserrat"/>
                <a:cs typeface="Montserrat"/>
                <a:sym typeface="Montserrat"/>
              </a:rPr>
              <a:t>Resume once you’re finished</a:t>
            </a:r>
            <a:endParaRPr b="1" sz="6000">
              <a:solidFill>
                <a:schemeClr val="dk2"/>
              </a:solidFill>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